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5"/>
  </p:notesMasterIdLst>
  <p:handoutMasterIdLst>
    <p:handoutMasterId r:id="rId16"/>
  </p:handoutMasterIdLst>
  <p:sldIdLst>
    <p:sldId id="277" r:id="rId3"/>
    <p:sldId id="386" r:id="rId4"/>
    <p:sldId id="264" r:id="rId5"/>
    <p:sldId id="281" r:id="rId6"/>
    <p:sldId id="280" r:id="rId7"/>
    <p:sldId id="384" r:id="rId8"/>
    <p:sldId id="388" r:id="rId9"/>
    <p:sldId id="391" r:id="rId10"/>
    <p:sldId id="394" r:id="rId11"/>
    <p:sldId id="395" r:id="rId12"/>
    <p:sldId id="398" r:id="rId13"/>
    <p:sldId id="39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625"/>
    <a:srgbClr val="59BB18"/>
    <a:srgbClr val="00AA7B"/>
    <a:srgbClr val="04AEAE"/>
    <a:srgbClr val="0C82B0"/>
    <a:srgbClr val="0D83B1"/>
    <a:srgbClr val="FFFFFF"/>
    <a:srgbClr val="A0D87B"/>
    <a:srgbClr val="F2F0F0"/>
    <a:srgbClr val="2C7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975B0-DAE3-4363-4BC7-5BC1B72987D8}" v="7" dt="2024-03-19T14:18:35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8" autoAdjust="0"/>
    <p:restoredTop sz="72236" autoAdjust="0"/>
  </p:normalViewPr>
  <p:slideViewPr>
    <p:cSldViewPr snapToGrid="0">
      <p:cViewPr varScale="1">
        <p:scale>
          <a:sx n="106" d="100"/>
          <a:sy n="106" d="100"/>
        </p:scale>
        <p:origin x="11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Castro Troya" userId="S::acastro@aenor.com::58fec591-b333-4c59-a2df-1c57e39d4266" providerId="AD" clId="Web-{1E9975B0-DAE3-4363-4BC7-5BC1B72987D8}"/>
    <pc:docChg chg="delSld">
      <pc:chgData name="Andrea Castro Troya" userId="S::acastro@aenor.com::58fec591-b333-4c59-a2df-1c57e39d4266" providerId="AD" clId="Web-{1E9975B0-DAE3-4363-4BC7-5BC1B72987D8}" dt="2024-03-19T14:18:35.652" v="6"/>
      <pc:docMkLst>
        <pc:docMk/>
      </pc:docMkLst>
      <pc:sldChg chg="del">
        <pc:chgData name="Andrea Castro Troya" userId="S::acastro@aenor.com::58fec591-b333-4c59-a2df-1c57e39d4266" providerId="AD" clId="Web-{1E9975B0-DAE3-4363-4BC7-5BC1B72987D8}" dt="2024-03-19T14:18:35.636" v="5"/>
        <pc:sldMkLst>
          <pc:docMk/>
          <pc:sldMk cId="0" sldId="269"/>
        </pc:sldMkLst>
      </pc:sldChg>
      <pc:sldChg chg="del">
        <pc:chgData name="Andrea Castro Troya" userId="S::acastro@aenor.com::58fec591-b333-4c59-a2df-1c57e39d4266" providerId="AD" clId="Web-{1E9975B0-DAE3-4363-4BC7-5BC1B72987D8}" dt="2024-03-19T14:18:35.636" v="4"/>
        <pc:sldMkLst>
          <pc:docMk/>
          <pc:sldMk cId="0" sldId="272"/>
        </pc:sldMkLst>
      </pc:sldChg>
      <pc:sldChg chg="del">
        <pc:chgData name="Andrea Castro Troya" userId="S::acastro@aenor.com::58fec591-b333-4c59-a2df-1c57e39d4266" providerId="AD" clId="Web-{1E9975B0-DAE3-4363-4BC7-5BC1B72987D8}" dt="2024-03-19T14:18:35.636" v="3"/>
        <pc:sldMkLst>
          <pc:docMk/>
          <pc:sldMk cId="0" sldId="273"/>
        </pc:sldMkLst>
      </pc:sldChg>
      <pc:sldChg chg="del">
        <pc:chgData name="Andrea Castro Troya" userId="S::acastro@aenor.com::58fec591-b333-4c59-a2df-1c57e39d4266" providerId="AD" clId="Web-{1E9975B0-DAE3-4363-4BC7-5BC1B72987D8}" dt="2024-03-19T14:18:18.729" v="0"/>
        <pc:sldMkLst>
          <pc:docMk/>
          <pc:sldMk cId="1893817042" sldId="389"/>
        </pc:sldMkLst>
      </pc:sldChg>
      <pc:sldChg chg="del">
        <pc:chgData name="Andrea Castro Troya" userId="S::acastro@aenor.com::58fec591-b333-4c59-a2df-1c57e39d4266" providerId="AD" clId="Web-{1E9975B0-DAE3-4363-4BC7-5BC1B72987D8}" dt="2024-03-19T14:18:22.214" v="1"/>
        <pc:sldMkLst>
          <pc:docMk/>
          <pc:sldMk cId="214916634" sldId="393"/>
        </pc:sldMkLst>
      </pc:sldChg>
      <pc:sldChg chg="del">
        <pc:chgData name="Andrea Castro Troya" userId="S::acastro@aenor.com::58fec591-b333-4c59-a2df-1c57e39d4266" providerId="AD" clId="Web-{1E9975B0-DAE3-4363-4BC7-5BC1B72987D8}" dt="2024-03-19T14:18:29.980" v="2"/>
        <pc:sldMkLst>
          <pc:docMk/>
          <pc:sldMk cId="2635885965" sldId="396"/>
        </pc:sldMkLst>
      </pc:sldChg>
      <pc:sldChg chg="del">
        <pc:chgData name="Andrea Castro Troya" userId="S::acastro@aenor.com::58fec591-b333-4c59-a2df-1c57e39d4266" providerId="AD" clId="Web-{1E9975B0-DAE3-4363-4BC7-5BC1B72987D8}" dt="2024-03-19T14:18:35.652" v="6"/>
        <pc:sldMkLst>
          <pc:docMk/>
          <pc:sldMk cId="1660507946" sldId="39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199A5-5B35-42D9-B781-FD1653DF2949}" type="doc">
      <dgm:prSet loTypeId="urn:microsoft.com/office/officeart/2005/8/layout/hierarchy2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FC02CDEC-AE24-4359-9BDB-5F5356F9E817}">
      <dgm:prSet phldrT="[Texto]" custT="1"/>
      <dgm:spPr>
        <a:solidFill>
          <a:srgbClr val="002060"/>
        </a:solidFill>
        <a:ln>
          <a:solidFill>
            <a:srgbClr val="6BB188"/>
          </a:solidFill>
        </a:ln>
      </dgm:spPr>
      <dgm:t>
        <a:bodyPr/>
        <a:lstStyle/>
        <a:p>
          <a:r>
            <a:rPr lang="hu-HU" sz="3200" dirty="0">
              <a:latin typeface="EC Square Sans Pro" panose="020B0506040000020004" pitchFamily="34" charset="0"/>
            </a:rPr>
            <a:t>Globális igény: az </a:t>
          </a:r>
          <a:r>
            <a:rPr lang="hu-HU" sz="3200" dirty="0" err="1">
              <a:latin typeface="EC Square Sans Pro" panose="020B0506040000020004" pitchFamily="34" charset="0"/>
            </a:rPr>
            <a:t>antimikrobiális</a:t>
          </a:r>
          <a:r>
            <a:rPr lang="hu-HU" sz="3200" dirty="0">
              <a:latin typeface="EC Square Sans Pro" panose="020B0506040000020004" pitchFamily="34" charset="0"/>
            </a:rPr>
            <a:t> rezisztencia csökkentése</a:t>
          </a:r>
        </a:p>
      </dgm:t>
    </dgm:pt>
    <dgm:pt modelId="{740B47AE-9BE7-4D76-9D41-ACE0B66EB9C6}" type="parTrans" cxnId="{FF9E7B00-E89D-4CCF-8D3E-0CCF46594E54}">
      <dgm:prSet/>
      <dgm:spPr/>
      <dgm:t>
        <a:bodyPr/>
        <a:lstStyle/>
        <a:p>
          <a:endParaRPr lang="en-GB" sz="1400">
            <a:latin typeface="EC Square Sans Pro" panose="020B0506040000020004" pitchFamily="34" charset="0"/>
          </a:endParaRPr>
        </a:p>
      </dgm:t>
    </dgm:pt>
    <dgm:pt modelId="{A127A0E8-D0E8-4801-9073-902D66B14468}" type="sibTrans" cxnId="{FF9E7B00-E89D-4CCF-8D3E-0CCF46594E54}">
      <dgm:prSet/>
      <dgm:spPr/>
      <dgm:t>
        <a:bodyPr/>
        <a:lstStyle/>
        <a:p>
          <a:endParaRPr lang="en-GB" sz="1400">
            <a:latin typeface="EC Square Sans Pro" panose="020B0506040000020004" pitchFamily="34" charset="0"/>
          </a:endParaRPr>
        </a:p>
      </dgm:t>
    </dgm:pt>
    <dgm:pt modelId="{25F8A990-4CFA-4F18-8F12-AA6AA6EAC83D}">
      <dgm:prSet phldrT="[Texto]" custT="1"/>
      <dgm:spPr>
        <a:solidFill>
          <a:srgbClr val="6BB188"/>
        </a:solidFill>
      </dgm:spPr>
      <dgm:t>
        <a:bodyPr/>
        <a:lstStyle/>
        <a:p>
          <a:r>
            <a:rPr lang="hu-HU" sz="2000">
              <a:latin typeface="EC Square Sans Pro" panose="020B0506040000020004" pitchFamily="34" charset="0"/>
            </a:rPr>
            <a:t>Új jogalkotási keretrendszer</a:t>
          </a:r>
        </a:p>
      </dgm:t>
    </dgm:pt>
    <dgm:pt modelId="{CB6010E8-99FC-4963-907C-48720CAB24F6}" type="parTrans" cxnId="{F0C5378A-0290-475E-98DE-E32A5E22A723}">
      <dgm:prSet custT="1"/>
      <dgm:spPr/>
      <dgm:t>
        <a:bodyPr/>
        <a:lstStyle/>
        <a:p>
          <a:endParaRPr lang="en-GB" sz="300">
            <a:latin typeface="EC Square Sans Pro" panose="020B0506040000020004" pitchFamily="34" charset="0"/>
          </a:endParaRPr>
        </a:p>
      </dgm:t>
    </dgm:pt>
    <dgm:pt modelId="{92BBBFC8-D41C-4BA8-A2EB-A276687F208C}" type="sibTrans" cxnId="{F0C5378A-0290-475E-98DE-E32A5E22A723}">
      <dgm:prSet/>
      <dgm:spPr/>
      <dgm:t>
        <a:bodyPr/>
        <a:lstStyle/>
        <a:p>
          <a:endParaRPr lang="en-GB" sz="1400">
            <a:latin typeface="EC Square Sans Pro" panose="020B0506040000020004" pitchFamily="34" charset="0"/>
          </a:endParaRPr>
        </a:p>
      </dgm:t>
    </dgm:pt>
    <dgm:pt modelId="{3F53412B-6BF8-4502-B85D-5C5A00599B2F}">
      <dgm:prSet phldrT="[Texto]" custT="1"/>
      <dgm:spPr>
        <a:solidFill>
          <a:srgbClr val="2C7470"/>
        </a:solidFill>
      </dgm:spPr>
      <dgm:t>
        <a:bodyPr/>
        <a:lstStyle/>
        <a:p>
          <a:r>
            <a:rPr lang="hu-HU" sz="3200" dirty="0">
              <a:latin typeface="EC Square Sans Pro" panose="020B0506040000020004" pitchFamily="34" charset="0"/>
            </a:rPr>
            <a:t>A gazdaság szintjén végrehajtandó megelőző intézkedések</a:t>
          </a:r>
        </a:p>
      </dgm:t>
    </dgm:pt>
    <dgm:pt modelId="{8F3068A3-6BF6-4C93-B730-2C6DF9DF900A}" type="parTrans" cxnId="{DC099AC5-0141-423C-B4C9-9F06FA17036A}">
      <dgm:prSet custT="1"/>
      <dgm:spPr/>
      <dgm:t>
        <a:bodyPr/>
        <a:lstStyle/>
        <a:p>
          <a:endParaRPr lang="en-GB" sz="300">
            <a:latin typeface="EC Square Sans Pro" panose="020B0506040000020004" pitchFamily="34" charset="0"/>
          </a:endParaRPr>
        </a:p>
      </dgm:t>
    </dgm:pt>
    <dgm:pt modelId="{927BDBBA-24DB-4B97-BB30-3056810785F3}" type="sibTrans" cxnId="{DC099AC5-0141-423C-B4C9-9F06FA17036A}">
      <dgm:prSet/>
      <dgm:spPr/>
      <dgm:t>
        <a:bodyPr/>
        <a:lstStyle/>
        <a:p>
          <a:endParaRPr lang="en-GB" sz="1400">
            <a:latin typeface="EC Square Sans Pro" panose="020B0506040000020004" pitchFamily="34" charset="0"/>
          </a:endParaRPr>
        </a:p>
      </dgm:t>
    </dgm:pt>
    <dgm:pt modelId="{3809AD99-CA4A-4FEA-A848-5887879650B5}" type="pres">
      <dgm:prSet presAssocID="{4D9199A5-5B35-42D9-B781-FD1653DF294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DAF7E41-2A9E-49D4-AB31-CC94ACE5C60E}" type="pres">
      <dgm:prSet presAssocID="{FC02CDEC-AE24-4359-9BDB-5F5356F9E817}" presName="root1" presStyleCnt="0"/>
      <dgm:spPr/>
    </dgm:pt>
    <dgm:pt modelId="{641D7CF0-07AE-4543-9FB6-D3D03074E541}" type="pres">
      <dgm:prSet presAssocID="{FC02CDEC-AE24-4359-9BDB-5F5356F9E817}" presName="LevelOneTextNode" presStyleLbl="node0" presStyleIdx="0" presStyleCnt="1" custScaleX="116716" custScaleY="176809">
        <dgm:presLayoutVars>
          <dgm:chPref val="3"/>
        </dgm:presLayoutVars>
      </dgm:prSet>
      <dgm:spPr/>
    </dgm:pt>
    <dgm:pt modelId="{EFEB23B8-023F-4694-AC94-1BC4AC85D57B}" type="pres">
      <dgm:prSet presAssocID="{FC02CDEC-AE24-4359-9BDB-5F5356F9E817}" presName="level2hierChild" presStyleCnt="0"/>
      <dgm:spPr/>
    </dgm:pt>
    <dgm:pt modelId="{2DCBE255-9C01-478D-B5EB-26D0C4EFF464}" type="pres">
      <dgm:prSet presAssocID="{CB6010E8-99FC-4963-907C-48720CAB24F6}" presName="conn2-1" presStyleLbl="parChTrans1D2" presStyleIdx="0" presStyleCnt="2"/>
      <dgm:spPr/>
    </dgm:pt>
    <dgm:pt modelId="{1069E3C4-EE95-4399-8562-F198E17A5E94}" type="pres">
      <dgm:prSet presAssocID="{CB6010E8-99FC-4963-907C-48720CAB24F6}" presName="connTx" presStyleLbl="parChTrans1D2" presStyleIdx="0" presStyleCnt="2"/>
      <dgm:spPr/>
    </dgm:pt>
    <dgm:pt modelId="{BC71ECD5-DCE7-422A-BC6C-ECA62E77E3F8}" type="pres">
      <dgm:prSet presAssocID="{25F8A990-4CFA-4F18-8F12-AA6AA6EAC83D}" presName="root2" presStyleCnt="0"/>
      <dgm:spPr/>
    </dgm:pt>
    <dgm:pt modelId="{C2A02F89-ADF3-41F9-A1A7-83CD90E178FC}" type="pres">
      <dgm:prSet presAssocID="{25F8A990-4CFA-4F18-8F12-AA6AA6EAC83D}" presName="LevelTwoTextNode" presStyleLbl="node2" presStyleIdx="0" presStyleCnt="2">
        <dgm:presLayoutVars>
          <dgm:chPref val="3"/>
        </dgm:presLayoutVars>
      </dgm:prSet>
      <dgm:spPr/>
    </dgm:pt>
    <dgm:pt modelId="{E39C38FB-48B7-4296-B3C8-C58B421335BA}" type="pres">
      <dgm:prSet presAssocID="{25F8A990-4CFA-4F18-8F12-AA6AA6EAC83D}" presName="level3hierChild" presStyleCnt="0"/>
      <dgm:spPr/>
    </dgm:pt>
    <dgm:pt modelId="{81CCE928-729B-432C-A321-3B2C0F7AF232}" type="pres">
      <dgm:prSet presAssocID="{8F3068A3-6BF6-4C93-B730-2C6DF9DF900A}" presName="conn2-1" presStyleLbl="parChTrans1D2" presStyleIdx="1" presStyleCnt="2"/>
      <dgm:spPr/>
    </dgm:pt>
    <dgm:pt modelId="{EE631CC8-C0CD-437B-B511-A51F34C1D7EC}" type="pres">
      <dgm:prSet presAssocID="{8F3068A3-6BF6-4C93-B730-2C6DF9DF900A}" presName="connTx" presStyleLbl="parChTrans1D2" presStyleIdx="1" presStyleCnt="2"/>
      <dgm:spPr/>
    </dgm:pt>
    <dgm:pt modelId="{50B96A60-04F4-44A4-A77B-737752A505C4}" type="pres">
      <dgm:prSet presAssocID="{3F53412B-6BF8-4502-B85D-5C5A00599B2F}" presName="root2" presStyleCnt="0"/>
      <dgm:spPr/>
    </dgm:pt>
    <dgm:pt modelId="{A78CAAD0-E337-45EE-BC2B-DCDDE82E677B}" type="pres">
      <dgm:prSet presAssocID="{3F53412B-6BF8-4502-B85D-5C5A00599B2F}" presName="LevelTwoTextNode" presStyleLbl="node2" presStyleIdx="1" presStyleCnt="2" custScaleY="168513" custLinFactNeighborX="2333" custLinFactNeighborY="29932">
        <dgm:presLayoutVars>
          <dgm:chPref val="3"/>
        </dgm:presLayoutVars>
      </dgm:prSet>
      <dgm:spPr/>
    </dgm:pt>
    <dgm:pt modelId="{191C6EC5-3015-4E51-A3DC-88D2C104841A}" type="pres">
      <dgm:prSet presAssocID="{3F53412B-6BF8-4502-B85D-5C5A00599B2F}" presName="level3hierChild" presStyleCnt="0"/>
      <dgm:spPr/>
    </dgm:pt>
  </dgm:ptLst>
  <dgm:cxnLst>
    <dgm:cxn modelId="{FF9E7B00-E89D-4CCF-8D3E-0CCF46594E54}" srcId="{4D9199A5-5B35-42D9-B781-FD1653DF2949}" destId="{FC02CDEC-AE24-4359-9BDB-5F5356F9E817}" srcOrd="0" destOrd="0" parTransId="{740B47AE-9BE7-4D76-9D41-ACE0B66EB9C6}" sibTransId="{A127A0E8-D0E8-4801-9073-902D66B14468}"/>
    <dgm:cxn modelId="{62309A03-9B77-400E-ABD7-9992C45E3B73}" type="presOf" srcId="{8F3068A3-6BF6-4C93-B730-2C6DF9DF900A}" destId="{EE631CC8-C0CD-437B-B511-A51F34C1D7EC}" srcOrd="1" destOrd="0" presId="urn:microsoft.com/office/officeart/2005/8/layout/hierarchy2"/>
    <dgm:cxn modelId="{3DC51714-3FED-4ED3-AA59-7A514030E4D8}" type="presOf" srcId="{25F8A990-4CFA-4F18-8F12-AA6AA6EAC83D}" destId="{C2A02F89-ADF3-41F9-A1A7-83CD90E178FC}" srcOrd="0" destOrd="0" presId="urn:microsoft.com/office/officeart/2005/8/layout/hierarchy2"/>
    <dgm:cxn modelId="{2502DF1F-4236-4AE5-A200-09A7B3622F3F}" type="presOf" srcId="{FC02CDEC-AE24-4359-9BDB-5F5356F9E817}" destId="{641D7CF0-07AE-4543-9FB6-D3D03074E541}" srcOrd="0" destOrd="0" presId="urn:microsoft.com/office/officeart/2005/8/layout/hierarchy2"/>
    <dgm:cxn modelId="{D1F5D550-DCBC-46A8-8A85-DB9414735D34}" type="presOf" srcId="{8F3068A3-6BF6-4C93-B730-2C6DF9DF900A}" destId="{81CCE928-729B-432C-A321-3B2C0F7AF232}" srcOrd="0" destOrd="0" presId="urn:microsoft.com/office/officeart/2005/8/layout/hierarchy2"/>
    <dgm:cxn modelId="{5712BE84-5D26-4F7D-8004-B53C02C209B2}" type="presOf" srcId="{4D9199A5-5B35-42D9-B781-FD1653DF2949}" destId="{3809AD99-CA4A-4FEA-A848-5887879650B5}" srcOrd="0" destOrd="0" presId="urn:microsoft.com/office/officeart/2005/8/layout/hierarchy2"/>
    <dgm:cxn modelId="{F0C5378A-0290-475E-98DE-E32A5E22A723}" srcId="{FC02CDEC-AE24-4359-9BDB-5F5356F9E817}" destId="{25F8A990-4CFA-4F18-8F12-AA6AA6EAC83D}" srcOrd="0" destOrd="0" parTransId="{CB6010E8-99FC-4963-907C-48720CAB24F6}" sibTransId="{92BBBFC8-D41C-4BA8-A2EB-A276687F208C}"/>
    <dgm:cxn modelId="{80DDB2A5-E299-4789-8812-CDE40B2159D0}" type="presOf" srcId="{CB6010E8-99FC-4963-907C-48720CAB24F6}" destId="{1069E3C4-EE95-4399-8562-F198E17A5E94}" srcOrd="1" destOrd="0" presId="urn:microsoft.com/office/officeart/2005/8/layout/hierarchy2"/>
    <dgm:cxn modelId="{F8B2FFB8-6F25-4833-B0BC-048EF87FE5EB}" type="presOf" srcId="{CB6010E8-99FC-4963-907C-48720CAB24F6}" destId="{2DCBE255-9C01-478D-B5EB-26D0C4EFF464}" srcOrd="0" destOrd="0" presId="urn:microsoft.com/office/officeart/2005/8/layout/hierarchy2"/>
    <dgm:cxn modelId="{DC099AC5-0141-423C-B4C9-9F06FA17036A}" srcId="{FC02CDEC-AE24-4359-9BDB-5F5356F9E817}" destId="{3F53412B-6BF8-4502-B85D-5C5A00599B2F}" srcOrd="1" destOrd="0" parTransId="{8F3068A3-6BF6-4C93-B730-2C6DF9DF900A}" sibTransId="{927BDBBA-24DB-4B97-BB30-3056810785F3}"/>
    <dgm:cxn modelId="{CC1232E1-AFE2-41E1-A852-33BE2575098D}" type="presOf" srcId="{3F53412B-6BF8-4502-B85D-5C5A00599B2F}" destId="{A78CAAD0-E337-45EE-BC2B-DCDDE82E677B}" srcOrd="0" destOrd="0" presId="urn:microsoft.com/office/officeart/2005/8/layout/hierarchy2"/>
    <dgm:cxn modelId="{0916465D-899D-4825-BB32-95711B23F05D}" type="presParOf" srcId="{3809AD99-CA4A-4FEA-A848-5887879650B5}" destId="{9DAF7E41-2A9E-49D4-AB31-CC94ACE5C60E}" srcOrd="0" destOrd="0" presId="urn:microsoft.com/office/officeart/2005/8/layout/hierarchy2"/>
    <dgm:cxn modelId="{D2F95626-1A41-41EC-8E5E-436556BC5DF7}" type="presParOf" srcId="{9DAF7E41-2A9E-49D4-AB31-CC94ACE5C60E}" destId="{641D7CF0-07AE-4543-9FB6-D3D03074E541}" srcOrd="0" destOrd="0" presId="urn:microsoft.com/office/officeart/2005/8/layout/hierarchy2"/>
    <dgm:cxn modelId="{0C24904B-D60A-41D8-BBCE-F59BDB7DA02C}" type="presParOf" srcId="{9DAF7E41-2A9E-49D4-AB31-CC94ACE5C60E}" destId="{EFEB23B8-023F-4694-AC94-1BC4AC85D57B}" srcOrd="1" destOrd="0" presId="urn:microsoft.com/office/officeart/2005/8/layout/hierarchy2"/>
    <dgm:cxn modelId="{0E39B0B3-6572-49A5-B094-2F46C23E5BE7}" type="presParOf" srcId="{EFEB23B8-023F-4694-AC94-1BC4AC85D57B}" destId="{2DCBE255-9C01-478D-B5EB-26D0C4EFF464}" srcOrd="0" destOrd="0" presId="urn:microsoft.com/office/officeart/2005/8/layout/hierarchy2"/>
    <dgm:cxn modelId="{86070249-E9DF-49A4-B5D8-E2102FC9EA6C}" type="presParOf" srcId="{2DCBE255-9C01-478D-B5EB-26D0C4EFF464}" destId="{1069E3C4-EE95-4399-8562-F198E17A5E94}" srcOrd="0" destOrd="0" presId="urn:microsoft.com/office/officeart/2005/8/layout/hierarchy2"/>
    <dgm:cxn modelId="{2A38B545-1743-4F97-B7D8-D68E61E4F23E}" type="presParOf" srcId="{EFEB23B8-023F-4694-AC94-1BC4AC85D57B}" destId="{BC71ECD5-DCE7-422A-BC6C-ECA62E77E3F8}" srcOrd="1" destOrd="0" presId="urn:microsoft.com/office/officeart/2005/8/layout/hierarchy2"/>
    <dgm:cxn modelId="{C14DFA45-3470-402C-9578-12D0E7DAF0F9}" type="presParOf" srcId="{BC71ECD5-DCE7-422A-BC6C-ECA62E77E3F8}" destId="{C2A02F89-ADF3-41F9-A1A7-83CD90E178FC}" srcOrd="0" destOrd="0" presId="urn:microsoft.com/office/officeart/2005/8/layout/hierarchy2"/>
    <dgm:cxn modelId="{1565E322-D2ED-4B2B-847B-7B996ABBDDF5}" type="presParOf" srcId="{BC71ECD5-DCE7-422A-BC6C-ECA62E77E3F8}" destId="{E39C38FB-48B7-4296-B3C8-C58B421335BA}" srcOrd="1" destOrd="0" presId="urn:microsoft.com/office/officeart/2005/8/layout/hierarchy2"/>
    <dgm:cxn modelId="{EAFF8681-86D6-4E83-A8EB-D05A6544AC3E}" type="presParOf" srcId="{EFEB23B8-023F-4694-AC94-1BC4AC85D57B}" destId="{81CCE928-729B-432C-A321-3B2C0F7AF232}" srcOrd="2" destOrd="0" presId="urn:microsoft.com/office/officeart/2005/8/layout/hierarchy2"/>
    <dgm:cxn modelId="{C6FB58B9-2723-4D6D-9D63-EFEF21A73AC7}" type="presParOf" srcId="{81CCE928-729B-432C-A321-3B2C0F7AF232}" destId="{EE631CC8-C0CD-437B-B511-A51F34C1D7EC}" srcOrd="0" destOrd="0" presId="urn:microsoft.com/office/officeart/2005/8/layout/hierarchy2"/>
    <dgm:cxn modelId="{3C729038-4711-4514-AFB7-DE32A8906338}" type="presParOf" srcId="{EFEB23B8-023F-4694-AC94-1BC4AC85D57B}" destId="{50B96A60-04F4-44A4-A77B-737752A505C4}" srcOrd="3" destOrd="0" presId="urn:microsoft.com/office/officeart/2005/8/layout/hierarchy2"/>
    <dgm:cxn modelId="{98074D07-884B-44BB-9BFA-F86BD576C11B}" type="presParOf" srcId="{50B96A60-04F4-44A4-A77B-737752A505C4}" destId="{A78CAAD0-E337-45EE-BC2B-DCDDE82E677B}" srcOrd="0" destOrd="0" presId="urn:microsoft.com/office/officeart/2005/8/layout/hierarchy2"/>
    <dgm:cxn modelId="{B08F9C08-A5D1-4BC6-9339-D2B585C76AAA}" type="presParOf" srcId="{50B96A60-04F4-44A4-A77B-737752A505C4}" destId="{191C6EC5-3015-4E51-A3DC-88D2C10484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D7CF0-07AE-4543-9FB6-D3D03074E541}">
      <dsp:nvSpPr>
        <dsp:cNvPr id="0" name=""/>
        <dsp:cNvSpPr/>
      </dsp:nvSpPr>
      <dsp:spPr>
        <a:xfrm>
          <a:off x="4522" y="1126876"/>
          <a:ext cx="3072306" cy="232706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solidFill>
            <a:srgbClr val="6BB188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>
              <a:latin typeface="EC Square Sans Pro" panose="020B0506040000020004" pitchFamily="34" charset="0"/>
            </a:rPr>
            <a:t>Globális igény: az </a:t>
          </a:r>
          <a:r>
            <a:rPr lang="hu-HU" sz="3200" kern="1200" dirty="0" err="1">
              <a:latin typeface="EC Square Sans Pro" panose="020B0506040000020004" pitchFamily="34" charset="0"/>
            </a:rPr>
            <a:t>antimikrobiális</a:t>
          </a:r>
          <a:r>
            <a:rPr lang="hu-HU" sz="3200" kern="1200" dirty="0">
              <a:latin typeface="EC Square Sans Pro" panose="020B0506040000020004" pitchFamily="34" charset="0"/>
            </a:rPr>
            <a:t> rezisztencia csökkentése</a:t>
          </a:r>
        </a:p>
      </dsp:txBody>
      <dsp:txXfrm>
        <a:off x="72679" y="1195033"/>
        <a:ext cx="2935992" cy="2190751"/>
      </dsp:txXfrm>
    </dsp:sp>
    <dsp:sp modelId="{2DCBE255-9C01-478D-B5EB-26D0C4EFF464}">
      <dsp:nvSpPr>
        <dsp:cNvPr id="0" name=""/>
        <dsp:cNvSpPr/>
      </dsp:nvSpPr>
      <dsp:spPr>
        <a:xfrm rot="18665057">
          <a:off x="2802186" y="1660726"/>
          <a:ext cx="1602202" cy="51717"/>
        </a:xfrm>
        <a:custGeom>
          <a:avLst/>
          <a:gdLst/>
          <a:ahLst/>
          <a:cxnLst/>
          <a:rect l="0" t="0" r="0" b="0"/>
          <a:pathLst>
            <a:path>
              <a:moveTo>
                <a:pt x="0" y="25858"/>
              </a:moveTo>
              <a:lnTo>
                <a:pt x="1602202" y="2585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" kern="1200">
            <a:latin typeface="EC Square Sans Pro" panose="020B0506040000020004" pitchFamily="34" charset="0"/>
          </a:endParaRPr>
        </a:p>
      </dsp:txBody>
      <dsp:txXfrm>
        <a:off x="3563232" y="1646529"/>
        <a:ext cx="80110" cy="80110"/>
      </dsp:txXfrm>
    </dsp:sp>
    <dsp:sp modelId="{C2A02F89-ADF3-41F9-A1A7-83CD90E178FC}">
      <dsp:nvSpPr>
        <dsp:cNvPr id="0" name=""/>
        <dsp:cNvSpPr/>
      </dsp:nvSpPr>
      <dsp:spPr>
        <a:xfrm>
          <a:off x="4129746" y="424686"/>
          <a:ext cx="2632292" cy="1316146"/>
        </a:xfrm>
        <a:prstGeom prst="roundRect">
          <a:avLst>
            <a:gd name="adj" fmla="val 10000"/>
          </a:avLst>
        </a:prstGeom>
        <a:solidFill>
          <a:srgbClr val="6BB18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>
              <a:latin typeface="EC Square Sans Pro" panose="020B0506040000020004" pitchFamily="34" charset="0"/>
            </a:rPr>
            <a:t>Új jogalkotási keretrendszer</a:t>
          </a:r>
        </a:p>
      </dsp:txBody>
      <dsp:txXfrm>
        <a:off x="4168295" y="463235"/>
        <a:ext cx="2555194" cy="1239048"/>
      </dsp:txXfrm>
    </dsp:sp>
    <dsp:sp modelId="{81CCE928-729B-432C-A321-3B2C0F7AF232}">
      <dsp:nvSpPr>
        <dsp:cNvPr id="0" name=""/>
        <dsp:cNvSpPr/>
      </dsp:nvSpPr>
      <dsp:spPr>
        <a:xfrm rot="2845156">
          <a:off x="2824145" y="2839917"/>
          <a:ext cx="1562806" cy="51717"/>
        </a:xfrm>
        <a:custGeom>
          <a:avLst/>
          <a:gdLst/>
          <a:ahLst/>
          <a:cxnLst/>
          <a:rect l="0" t="0" r="0" b="0"/>
          <a:pathLst>
            <a:path>
              <a:moveTo>
                <a:pt x="0" y="25858"/>
              </a:moveTo>
              <a:lnTo>
                <a:pt x="1562806" y="2585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" kern="1200">
            <a:latin typeface="EC Square Sans Pro" panose="020B0506040000020004" pitchFamily="34" charset="0"/>
          </a:endParaRPr>
        </a:p>
      </dsp:txBody>
      <dsp:txXfrm>
        <a:off x="3566478" y="2826705"/>
        <a:ext cx="78140" cy="78140"/>
      </dsp:txXfrm>
    </dsp:sp>
    <dsp:sp modelId="{A78CAAD0-E337-45EE-BC2B-DCDDE82E677B}">
      <dsp:nvSpPr>
        <dsp:cNvPr id="0" name=""/>
        <dsp:cNvSpPr/>
      </dsp:nvSpPr>
      <dsp:spPr>
        <a:xfrm>
          <a:off x="4134268" y="2332203"/>
          <a:ext cx="2632292" cy="2217877"/>
        </a:xfrm>
        <a:prstGeom prst="roundRect">
          <a:avLst>
            <a:gd name="adj" fmla="val 10000"/>
          </a:avLst>
        </a:prstGeom>
        <a:solidFill>
          <a:srgbClr val="2C747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>
              <a:latin typeface="EC Square Sans Pro" panose="020B0506040000020004" pitchFamily="34" charset="0"/>
            </a:rPr>
            <a:t>A gazdaság szintjén végrehajtandó megelőző intézkedések</a:t>
          </a:r>
        </a:p>
      </dsp:txBody>
      <dsp:txXfrm>
        <a:off x="4199227" y="2397162"/>
        <a:ext cx="2502374" cy="2087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2D905F5-85EF-47CB-91D0-CFBD279130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DE6793-00D7-4912-A461-E31A0B2E0C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3CB24-AEDF-45D5-8AC1-E9CEF4C11D2A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574A08-D421-49D5-88F7-94688F9348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9885BB-FA10-4C95-A264-EBF620F17C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7073-E7D3-4D7E-A8B0-7A8D17E2326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284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07C7289-9347-B804-8752-604BAB7EE86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8A48C77-A5B3-04A5-FDCD-DC6E4A32C41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D9062B28-1D60-47D4-8B70-788131ABC27F}" type="datetime1">
              <a:rPr lang="nl-NL"/>
              <a:pPr lvl="0"/>
              <a:t>19-3-2024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D9621B2B-AC23-0CF1-5C85-FBE5D55599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C639D27C-1B18-518A-58B2-2D3F3511A20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7FE847A-B282-F1F4-88F9-E8E81D8374B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8E2E98-2F0F-8691-CE2F-45EED498777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AA016919-EE97-4E26-8DE6-0B6C389CDE61}" type="slidenum"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99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u7cIIlbOd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gyakorlati képzés második része a „Jobb a megelőzés, mint a gyógyítás” gondolatára összpontosít. A gazdálkodók és az állatorvosok együtt dolgoznak a mezőgazdasági üzemek szintjén bekövetkező változások feltárása érdekében, amelyek megelőző intézkedésekkel csökkentik az antimikrobiális szerek használatának csökkentésének szükségességét. Ez azt jelenti, hogy a gazdálkodóknak és az állatorvosoknak közös álláspontra kell jutniuk.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A016919-EE97-4E26-8DE6-0B6C389CDE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073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1779" y="5849695"/>
            <a:ext cx="5496560" cy="4800177"/>
          </a:xfrm>
        </p:spPr>
        <p:txBody>
          <a:bodyPr/>
          <a:lstStyle/>
          <a:p>
            <a:pPr lvl="0"/>
            <a:r>
              <a:rPr lang="hu-HU" sz="1200">
                <a:latin typeface="Times New Roman" pitchFamily="18"/>
              </a:rPr>
              <a:t>Az előadó gyakran az egyik oktató lesz</a:t>
            </a:r>
          </a:p>
          <a:p>
            <a:pPr lvl="0"/>
            <a:endParaRPr lang="nl-NL" sz="1200" dirty="0">
              <a:latin typeface="Times New Roman" pitchFamily="18"/>
            </a:endParaRPr>
          </a:p>
          <a:p>
            <a:pPr lvl="0"/>
            <a:r>
              <a:rPr lang="hu-HU" sz="1200">
                <a:latin typeface="Times New Roman" pitchFamily="18"/>
              </a:rPr>
              <a:t>Ha van még idő a megbeszélésre: </a:t>
            </a:r>
          </a:p>
          <a:p>
            <a:pPr lvl="0"/>
            <a:r>
              <a:rPr lang="hu-HU"/>
              <a:t>Kérdések:</a:t>
            </a:r>
          </a:p>
          <a:p>
            <a:pPr marL="914400" lvl="1" indent="-457200">
              <a:lnSpc>
                <a:spcPct val="80000"/>
              </a:lnSpc>
              <a:buAutoNum type="arabicPeriod"/>
            </a:pPr>
            <a:r>
              <a:rPr lang="hu-HU"/>
              <a:t>Mi a hasonlóság az Ön ágazatának eredményeivel?</a:t>
            </a:r>
          </a:p>
          <a:p>
            <a:pPr marL="914400" lvl="1" indent="-457200">
              <a:lnSpc>
                <a:spcPct val="80000"/>
              </a:lnSpc>
              <a:buAutoNum type="arabicPeriod"/>
            </a:pPr>
            <a:r>
              <a:rPr lang="hu-HU"/>
              <a:t>Mik a különbségek?</a:t>
            </a:r>
          </a:p>
          <a:p>
            <a:pPr marL="914400" lvl="1" indent="-457200">
              <a:lnSpc>
                <a:spcPct val="80000"/>
              </a:lnSpc>
              <a:buAutoNum type="arabicPeriod"/>
            </a:pPr>
            <a:r>
              <a:rPr lang="hu-HU"/>
              <a:t>Mi vet fel kérdéseket? / Mi az, ami kiemelkedik?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itchFamily="1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185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1779" y="5849695"/>
            <a:ext cx="5496560" cy="4800177"/>
          </a:xfrm>
        </p:spPr>
        <p:txBody>
          <a:bodyPr/>
          <a:lstStyle/>
          <a:p>
            <a:pPr lvl="0"/>
            <a:r>
              <a:rPr lang="hu-HU" sz="1200">
                <a:latin typeface="Times New Roman" pitchFamily="18"/>
              </a:rPr>
              <a:t>Az előadó gyakran az egyik oktató lesz</a:t>
            </a:r>
          </a:p>
          <a:p>
            <a:pPr lvl="0"/>
            <a:endParaRPr lang="nl-NL" sz="1200" dirty="0">
              <a:latin typeface="Times New Roman" pitchFamily="18"/>
            </a:endParaRPr>
          </a:p>
          <a:p>
            <a:pPr lvl="0"/>
            <a:r>
              <a:rPr lang="hu-HU" sz="1200">
                <a:latin typeface="Times New Roman" pitchFamily="18"/>
              </a:rPr>
              <a:t>Ha van még idő a megbeszélésre: </a:t>
            </a:r>
          </a:p>
          <a:p>
            <a:pPr lvl="0"/>
            <a:r>
              <a:rPr lang="hu-HU"/>
              <a:t>Kérdések:</a:t>
            </a:r>
          </a:p>
          <a:p>
            <a:pPr marL="914400" lvl="1" indent="-457200">
              <a:lnSpc>
                <a:spcPct val="80000"/>
              </a:lnSpc>
              <a:buAutoNum type="arabicPeriod"/>
            </a:pPr>
            <a:r>
              <a:rPr lang="hu-HU"/>
              <a:t>Mi a hasonlóság az Ön ágazatának eredményeivel?</a:t>
            </a:r>
          </a:p>
          <a:p>
            <a:pPr marL="914400" lvl="1" indent="-457200">
              <a:lnSpc>
                <a:spcPct val="80000"/>
              </a:lnSpc>
              <a:buAutoNum type="arabicPeriod"/>
            </a:pPr>
            <a:r>
              <a:rPr lang="hu-HU"/>
              <a:t>Mik a különbségek?</a:t>
            </a:r>
          </a:p>
          <a:p>
            <a:pPr marL="914400" lvl="1" indent="-457200">
              <a:lnSpc>
                <a:spcPct val="80000"/>
              </a:lnSpc>
              <a:buAutoNum type="arabicPeriod"/>
            </a:pPr>
            <a:r>
              <a:rPr lang="hu-HU"/>
              <a:t>Mi vet fel kérdéseket? / Mi az, ami kiemelkedik?</a:t>
            </a:r>
          </a:p>
          <a:p>
            <a:pPr lvl="0"/>
            <a:endParaRPr lang="nl-NL" sz="1200" dirty="0">
              <a:latin typeface="Times New Roman" pitchFamily="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itchFamily="1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9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„Tegyünk együtt az antimikrobiális szerek használatának megelőzése és csökkentése érdekében.”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A016919-EE97-4E26-8DE6-0B6C389CDE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710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1C34B-D6CC-5236-15B5-4C124EDAF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546883F-B027-C6BE-1205-D29677B54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94593F2-3FBB-CD52-93F8-A935C857F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https://www.youtube.com/watch?v=jFuQqwBmN8A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3241B7-6F09-4102-D041-82C124F38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A016919-EE97-4E26-8DE6-0B6C389CDE6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25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>
                <a:hlinkClick r:id="rId3"/>
              </a:rPr>
              <a:t>Többszereplős cselekvési terv alkalmazása egy kecskefarmon (youtube.com)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i="1">
                <a:latin typeface="Times New Roman" pitchFamily="18"/>
              </a:rPr>
              <a:t>Racionális</a:t>
            </a:r>
            <a:r>
              <a:rPr lang="hu-HU" i="1">
                <a:latin typeface="Times New Roman" pitchFamily="18"/>
              </a:rPr>
              <a:t>: A gazdálkodók és az állatorvosok közötti erős és jól kiépítettkapcsolat  az antimikrobiális szerek használatának megelőzésére és csökkentésére irányuló hatékony intézkedések végrehajtásának sarokköve a gazdaság szintjén. Ezért kulcsfontosságú azon közös kulcsfontosságú területek meghatározása, ahol az állatorvosok és a gazdálkodók együttműködhetnek a kölcsönös bizalom erősítése érdekében. Ha mindkét csoport képes azonosítani a problémákat és a megoldásokat, ez erős alapot biztosít a fejlődéshez.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A016919-EE97-4E26-8DE6-0B6C389CDE6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218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1779" y="5849695"/>
            <a:ext cx="5496560" cy="4800177"/>
          </a:xfrm>
        </p:spPr>
        <p:txBody>
          <a:bodyPr/>
          <a:lstStyle/>
          <a:p>
            <a:pPr algn="l"/>
            <a:r>
              <a:rPr lang="hu-HU"/>
              <a:t>A tevékenység a gazdálkodók és az állatorvosok számára személyesen is értékesnek tartott intézkedések meghozatalában áll a gazdaság szintjén.</a:t>
            </a:r>
          </a:p>
          <a:p>
            <a:pPr algn="l"/>
            <a:endParaRPr lang="en-GB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Más országokban: </a:t>
            </a:r>
            <a:r>
              <a:rPr lang="hu-HU">
                <a:solidFill>
                  <a:srgbClr val="FF0000"/>
                </a:solidFill>
              </a:rPr>
              <a:t>Gazdálkodók és állatorvosok külön csoportokban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kern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i="1">
                <a:latin typeface="Times New Roman" pitchFamily="18"/>
              </a:rPr>
              <a:t>A gyakorlat célja, hogy azonosítsa a területen megfigyelt különböző kihívásokat és lehetőségeket, amelyek hatással vannak a legjobb gyakorlatok megvalósítására és az AMU további csökkentésére, mint például a tenyésztési feltételek, a járványügyi helyzet, a biológiai biztonság, az állategészségügyi vizitek, a diagnosztikai vizsgálatok, az antimikrobiális szerek felírása és használata stb. Ennek a GE1-nek az eredményei a GE2a és GE2b alapjául szolgálnak.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219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1779" y="5849695"/>
            <a:ext cx="5496560" cy="4800177"/>
          </a:xfrm>
        </p:spPr>
        <p:txBody>
          <a:bodyPr/>
          <a:lstStyle/>
          <a:p>
            <a:pPr algn="l"/>
            <a:endParaRPr lang="en-GB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742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1779" y="5849695"/>
            <a:ext cx="5496560" cy="48001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Más országokban: </a:t>
            </a:r>
            <a:r>
              <a:rPr lang="hu-HU">
                <a:solidFill>
                  <a:srgbClr val="FF0000"/>
                </a:solidFill>
              </a:rPr>
              <a:t>Gazdálkodók és állatorvosok külön csoportokban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kern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i="1">
                <a:latin typeface="Times New Roman" pitchFamily="18"/>
              </a:rPr>
              <a:t>A gyakorlat célja, hogy azonosítsa a területen megfigyelt különböző kihívásokat és lehetőségeket, amelyek hatással vannak a legjobb gyakorlatok megvalósítására és az AMU további csökkentésére, mint például a tenyésztési feltételek, a járványügyi helyzet, a biológiai biztonság, az állategészségügyi vizitek, a diagnosztikai vizsgálatok, az antimikrobiális szerek felírása és használata stb. Ennek a GE1-nek az eredményei a GE2a és GE2b alapjául szolgálnak. </a:t>
            </a:r>
            <a:r>
              <a:rPr lang="hu-HU" sz="1200">
                <a:latin typeface="Times New Roman" pitchFamily="18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kern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itchFamily="1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873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1779" y="5849695"/>
            <a:ext cx="5496560" cy="4800177"/>
          </a:xfrm>
        </p:spPr>
        <p:txBody>
          <a:bodyPr/>
          <a:lstStyle/>
          <a:p>
            <a:pPr lvl="0"/>
            <a:r>
              <a:rPr lang="hu-HU" sz="1200">
                <a:latin typeface="Times New Roman" pitchFamily="18"/>
              </a:rPr>
              <a:t>Beszélgetési témák (nem teljes): </a:t>
            </a:r>
          </a:p>
          <a:p>
            <a:pPr lvl="0"/>
            <a:r>
              <a:rPr lang="hu-HU" sz="1200">
                <a:latin typeface="Courier New" pitchFamily="49"/>
              </a:rPr>
              <a:t>o Higiénés gyakorlatok </a:t>
            </a:r>
          </a:p>
          <a:p>
            <a:pPr lvl="0"/>
            <a:r>
              <a:rPr lang="hu-HU" sz="1200">
                <a:latin typeface="Courier New" pitchFamily="49"/>
              </a:rPr>
              <a:t>o Biológiai biztonsági intézkedések </a:t>
            </a:r>
          </a:p>
          <a:p>
            <a:pPr lvl="0"/>
            <a:r>
              <a:rPr lang="hu-HU" sz="1200">
                <a:latin typeface="Courier New" pitchFamily="49"/>
              </a:rPr>
              <a:t>o Táplálkozás </a:t>
            </a:r>
          </a:p>
          <a:p>
            <a:pPr lvl="0"/>
            <a:r>
              <a:rPr lang="hu-HU" sz="1200">
                <a:latin typeface="Courier New" pitchFamily="49"/>
              </a:rPr>
              <a:t>o Állatjólét </a:t>
            </a:r>
          </a:p>
          <a:p>
            <a:pPr lvl="0"/>
            <a:r>
              <a:rPr lang="hu-HU" sz="1200">
                <a:latin typeface="Courier New" pitchFamily="49"/>
              </a:rPr>
              <a:t>o Oltási sémák </a:t>
            </a:r>
          </a:p>
          <a:p>
            <a:pPr lvl="0"/>
            <a:r>
              <a:rPr lang="hu-HU" sz="1200">
                <a:latin typeface="Courier New" pitchFamily="49"/>
              </a:rPr>
              <a:t>o </a:t>
            </a:r>
            <a:r>
              <a:rPr lang="hu-HU" sz="1200">
                <a:latin typeface="Times New Roman" pitchFamily="18"/>
              </a:rPr>
              <a:t>Egyéb kezelési intézkedések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itchFamily="1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845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1779" y="5849695"/>
            <a:ext cx="5496560" cy="4800177"/>
          </a:xfrm>
        </p:spPr>
        <p:txBody>
          <a:bodyPr/>
          <a:lstStyle/>
          <a:p>
            <a:pPr lvl="0"/>
            <a:r>
              <a:rPr lang="hu-HU" sz="1200">
                <a:latin typeface="Times New Roman" pitchFamily="18"/>
              </a:rPr>
              <a:t>Beszélgetési témák (nem teljes): </a:t>
            </a:r>
          </a:p>
          <a:p>
            <a:pPr lvl="0"/>
            <a:r>
              <a:rPr lang="hu-HU" sz="1200">
                <a:latin typeface="Courier New" pitchFamily="49"/>
              </a:rPr>
              <a:t>o Higiénés gyakorlatok </a:t>
            </a:r>
          </a:p>
          <a:p>
            <a:pPr lvl="0"/>
            <a:r>
              <a:rPr lang="hu-HU" sz="1200">
                <a:latin typeface="Courier New" pitchFamily="49"/>
              </a:rPr>
              <a:t>o Biológiai biztonsági intézkedések </a:t>
            </a:r>
          </a:p>
          <a:p>
            <a:pPr lvl="0"/>
            <a:r>
              <a:rPr lang="hu-HU" sz="1200">
                <a:latin typeface="Courier New" pitchFamily="49"/>
              </a:rPr>
              <a:t>o Táplálkozás </a:t>
            </a:r>
          </a:p>
          <a:p>
            <a:pPr lvl="0"/>
            <a:r>
              <a:rPr lang="hu-HU" sz="1200">
                <a:latin typeface="Courier New" pitchFamily="49"/>
              </a:rPr>
              <a:t>o Állatjólét </a:t>
            </a:r>
          </a:p>
          <a:p>
            <a:pPr lvl="0"/>
            <a:r>
              <a:rPr lang="hu-HU" sz="1200">
                <a:latin typeface="Courier New" pitchFamily="49"/>
              </a:rPr>
              <a:t>o Oltási sémák </a:t>
            </a:r>
          </a:p>
          <a:p>
            <a:pPr lvl="0"/>
            <a:r>
              <a:rPr lang="hu-HU" sz="1200">
                <a:latin typeface="Courier New" pitchFamily="49"/>
              </a:rPr>
              <a:t>o </a:t>
            </a:r>
            <a:r>
              <a:rPr lang="hu-HU" sz="1200">
                <a:latin typeface="Times New Roman" pitchFamily="18"/>
              </a:rPr>
              <a:t>Egyéb kezelési intézkedések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itchFamily="1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11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cid:image004.jpg@01D9F6A4.3DC8808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cid:image004.jpg@01D9F6A4.3DC8808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cid:image004.jpg@01D9F6A4.3DC88080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10.jpeg"/><Relationship Id="rId9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cid:image004.jpg@01D9F6A4.3DC8808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0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hyperlink" Target="http://www.amrfvtraining.eu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cid:image004.jpg@01D9F6A4.3DC88080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5F09F-AA40-BD89-C500-C06134BB41C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CA8883-88A4-5A75-E02E-885240A47E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0E4486-EFAE-3CD8-8C05-084F1CB79F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5DDC6A-A971-45B8-880B-FF68F5D3244B}" type="datetime1">
              <a:rPr lang="nl-NL"/>
              <a:pPr lvl="0"/>
              <a:t>19-3-2024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4CA3E3-90F6-5909-452C-D225BE537D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25756E-A838-34C5-84AF-2136E1CCDE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03BA4A-8DE1-4E5A-8820-07ACD70FF6C9}" type="slidenum"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6258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6349B-A905-8C4F-F686-B1D9EA27F1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9F858D4-07FF-6687-A346-16754D59998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BE0A26-267C-4A74-EBC9-FECC8233237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AB61EF-C6DD-4F32-B64C-2CA43B06222E}" type="datetime1">
              <a:rPr lang="nl-NL"/>
              <a:pPr lvl="0"/>
              <a:t>19-3-2024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AFF5BB-6E43-D579-5383-11F46D2F40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F94CD8-F8C0-B820-B4B5-2107A3EA2F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2548F0-9132-4CA9-8F00-D6D5504F388A}" type="slidenum"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36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D056AEB-0114-DA71-F075-8D7A8A6BD28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3721DB-8177-3B7B-FC60-91698FB7F77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660635-5B93-B1BD-628E-68BA050DBC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3B71DF-262E-4F88-84A7-0EE96719D2D1}" type="datetime1">
              <a:rPr lang="nl-NL"/>
              <a:pPr lvl="0"/>
              <a:t>19-3-2024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F1127B-B032-4175-1C59-E32F765F48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38EEEA-1715-7F35-BC25-6A0FF0D22B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D3992C-23F6-4F8B-9AF9-ED24129CFCCE}" type="slidenum"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753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57329"/>
            <a:ext cx="1799280" cy="3462149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2149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78360"/>
            <a:ext cx="8712200" cy="1674569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0575"/>
            <a:ext cx="2223512" cy="98533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2773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2773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4488"/>
            <a:ext cx="1746000" cy="174277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4488"/>
            <a:ext cx="1746000" cy="1742773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4488"/>
            <a:ext cx="1746000" cy="174277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6" y="1724488"/>
            <a:ext cx="1764905" cy="1742773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67646"/>
            <a:ext cx="1746000" cy="1742773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67646"/>
            <a:ext cx="1746000" cy="1742773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4488"/>
            <a:ext cx="1746000" cy="1742773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2" y="1731783"/>
            <a:ext cx="1767179" cy="1735478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8610" y="-11606"/>
            <a:ext cx="1731781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67646"/>
            <a:ext cx="899418" cy="1722271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67646"/>
            <a:ext cx="859370" cy="1722091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67262"/>
            <a:ext cx="3478676" cy="1736767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57951"/>
            <a:ext cx="1105152" cy="1179185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8" y="3841497"/>
            <a:ext cx="812985" cy="1001674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1726"/>
            <a:ext cx="1028934" cy="710047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3" y="2210102"/>
            <a:ext cx="927311" cy="87488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7" y="357870"/>
            <a:ext cx="978123" cy="1027032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4265"/>
            <a:ext cx="990826" cy="1039712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56040"/>
            <a:ext cx="1028934" cy="748086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76087"/>
            <a:ext cx="7874000" cy="780187"/>
          </a:xfrm>
          <a:prstGeom prst="rect">
            <a:avLst/>
          </a:prstGeom>
        </p:spPr>
        <p:txBody>
          <a:bodyPr/>
          <a:lstStyle>
            <a:lvl1pPr>
              <a:defRPr sz="2396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390909"/>
            <a:ext cx="2971800" cy="370394"/>
          </a:xfrm>
          <a:prstGeom prst="rect">
            <a:avLst/>
          </a:prstGeom>
        </p:spPr>
        <p:txBody>
          <a:bodyPr/>
          <a:lstStyle>
            <a:lvl1pPr>
              <a:defRPr sz="159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82D17B3-5A6C-42CA-853B-4103A0708918}"/>
              </a:ext>
            </a:extLst>
          </p:cNvPr>
          <p:cNvPicPr/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595101"/>
            <a:ext cx="3022600" cy="795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110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1" y="1315899"/>
            <a:ext cx="658495" cy="5537106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48"/>
            <a:ext cx="1963420" cy="1307584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686469" y="786424"/>
            <a:ext cx="367030" cy="380930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1" y="-1"/>
            <a:ext cx="576897" cy="1151661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0575"/>
            <a:ext cx="9462631" cy="475849"/>
          </a:xfrm>
          <a:prstGeom prst="rect">
            <a:avLst/>
          </a:prstGeom>
        </p:spPr>
        <p:txBody>
          <a:bodyPr/>
          <a:lstStyle>
            <a:lvl1pPr>
              <a:defRPr sz="2396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EFBFAC-F326-45C6-ABF7-4AD0BDCB4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58" y="126697"/>
            <a:ext cx="562243" cy="40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37473"/>
            <a:ext cx="367030" cy="380930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3" y="4693533"/>
            <a:ext cx="366395" cy="365718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1" y="-1"/>
            <a:ext cx="576897" cy="1151661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0575"/>
            <a:ext cx="8008947" cy="532414"/>
          </a:xfrm>
          <a:prstGeom prst="rect">
            <a:avLst/>
          </a:prstGeom>
        </p:spPr>
        <p:txBody>
          <a:bodyPr/>
          <a:lstStyle>
            <a:lvl1pPr>
              <a:defRPr sz="2396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1900"/>
            <a:ext cx="277784" cy="3232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5" y="209002"/>
            <a:ext cx="164961" cy="22072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3663"/>
            <a:ext cx="247162" cy="18605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589"/>
            <a:ext cx="209412" cy="2161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3" y="192854"/>
            <a:ext cx="209411" cy="23686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6" y="255801"/>
            <a:ext cx="150143" cy="17392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9" y="191428"/>
            <a:ext cx="300983" cy="2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17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57329"/>
            <a:ext cx="1799280" cy="3462149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2149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78360"/>
            <a:ext cx="8712200" cy="1674569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0575"/>
            <a:ext cx="2223512" cy="98533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2773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2773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4488"/>
            <a:ext cx="1746000" cy="174277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4488"/>
            <a:ext cx="1746000" cy="1742773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4488"/>
            <a:ext cx="1746000" cy="174277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6" y="1724488"/>
            <a:ext cx="1764905" cy="1742773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67646"/>
            <a:ext cx="1746000" cy="1742773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67646"/>
            <a:ext cx="1746000" cy="1742773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4488"/>
            <a:ext cx="1746000" cy="1742773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2" y="1731783"/>
            <a:ext cx="1767179" cy="1735478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8610" y="-11606"/>
            <a:ext cx="1731781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67646"/>
            <a:ext cx="899418" cy="1722271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67646"/>
            <a:ext cx="859370" cy="1722091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67262"/>
            <a:ext cx="3478676" cy="1736767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57951"/>
            <a:ext cx="1105152" cy="1179185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8" y="3841497"/>
            <a:ext cx="812985" cy="1001674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1726"/>
            <a:ext cx="1028934" cy="710047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3" y="2210102"/>
            <a:ext cx="927311" cy="87488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7" y="357870"/>
            <a:ext cx="978123" cy="1027032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4265"/>
            <a:ext cx="990826" cy="1039712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56040"/>
            <a:ext cx="1028934" cy="748086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76087"/>
            <a:ext cx="7874000" cy="780187"/>
          </a:xfrm>
          <a:prstGeom prst="rect">
            <a:avLst/>
          </a:prstGeom>
        </p:spPr>
        <p:txBody>
          <a:bodyPr/>
          <a:lstStyle>
            <a:lvl1pPr>
              <a:defRPr sz="2396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390909"/>
            <a:ext cx="2971800" cy="370394"/>
          </a:xfrm>
          <a:prstGeom prst="rect">
            <a:avLst/>
          </a:prstGeom>
        </p:spPr>
        <p:txBody>
          <a:bodyPr/>
          <a:lstStyle>
            <a:lvl1pPr>
              <a:defRPr sz="159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82D17B3-5A6C-42CA-853B-4103A0708918}"/>
              </a:ext>
            </a:extLst>
          </p:cNvPr>
          <p:cNvPicPr/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595101"/>
            <a:ext cx="3022600" cy="795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897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2" y="0"/>
            <a:ext cx="6142017" cy="6015011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5251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364"/>
            <a:ext cx="2149620" cy="952593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10044"/>
            <a:ext cx="4495800" cy="323256"/>
          </a:xfrm>
          <a:prstGeom prst="rect">
            <a:avLst/>
          </a:prstGeom>
        </p:spPr>
        <p:txBody>
          <a:bodyPr/>
          <a:lstStyle>
            <a:lvl1pPr>
              <a:defRPr sz="1397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 userDrawn="1"/>
        </p:nvSpPr>
        <p:spPr>
          <a:xfrm>
            <a:off x="6147014" y="3761977"/>
            <a:ext cx="6044986" cy="1474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396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Hands-on Training for Farmers and Veterinarians: New measures to fight antimicrobial resistance</a:t>
            </a:r>
          </a:p>
          <a:p>
            <a:endParaRPr lang="es-ES" sz="1797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292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9" y="1"/>
            <a:ext cx="546569" cy="1092806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pic>
        <p:nvPicPr>
          <p:cNvPr id="51" name="Imagen 5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007B104-92BA-4BA5-A656-DA433D20A54C}"/>
              </a:ext>
            </a:extLst>
          </p:cNvPr>
          <p:cNvPicPr/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6152351"/>
            <a:ext cx="2338705" cy="57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28522" y="6201127"/>
            <a:ext cx="471757" cy="497947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76219" y="6271487"/>
            <a:ext cx="347040" cy="427586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51974" y="6401386"/>
            <a:ext cx="444645" cy="297687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493141" y="6415863"/>
            <a:ext cx="300184" cy="283211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922039" y="6357334"/>
            <a:ext cx="325466" cy="34174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156196" y="6480568"/>
            <a:ext cx="208231" cy="218505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25332" y="6288481"/>
            <a:ext cx="574476" cy="4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93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093675" cy="44367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5251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23873"/>
            <a:ext cx="1236412" cy="1234127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5" y="4430306"/>
            <a:ext cx="1242631" cy="1219482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23873"/>
            <a:ext cx="1236412" cy="1234127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5337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5337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5337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0306"/>
            <a:ext cx="1233122" cy="2427694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36789"/>
            <a:ext cx="1223010" cy="1210608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40280"/>
            <a:ext cx="1221740" cy="1219482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5108"/>
            <a:ext cx="1073624" cy="96135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17769"/>
            <a:ext cx="1224979" cy="1229623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 sz="1797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7852"/>
            <a:ext cx="2223512" cy="985337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8" y="158457"/>
            <a:ext cx="658385" cy="702490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37755"/>
            <a:ext cx="490696" cy="60458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9" y="337170"/>
            <a:ext cx="612979" cy="423005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4" y="284507"/>
            <a:ext cx="552437" cy="521202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50" y="5940076"/>
            <a:ext cx="590369" cy="619889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6250"/>
            <a:ext cx="454410" cy="476829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6" y="5940076"/>
            <a:ext cx="825311" cy="600042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3115"/>
            <a:ext cx="4495800" cy="1427693"/>
          </a:xfrm>
          <a:prstGeom prst="rect">
            <a:avLst/>
          </a:prstGeom>
        </p:spPr>
        <p:txBody>
          <a:bodyPr/>
          <a:lstStyle>
            <a:lvl1pPr>
              <a:defRPr sz="3194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094513"/>
            <a:ext cx="4495800" cy="323256"/>
          </a:xfrm>
          <a:prstGeom prst="rect">
            <a:avLst/>
          </a:prstGeom>
        </p:spPr>
        <p:txBody>
          <a:bodyPr/>
          <a:lstStyle>
            <a:lvl1pPr>
              <a:defRPr sz="1397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7" name="Imagen 3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505FB79-408A-43F3-9FF6-95F9DFF43961}"/>
              </a:ext>
            </a:extLst>
          </p:cNvPr>
          <p:cNvPicPr/>
          <p:nvPr userDrawn="1"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1" y="6169903"/>
            <a:ext cx="2567305" cy="559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3835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1" y="1"/>
            <a:ext cx="12190095" cy="133103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1" y="1343710"/>
            <a:ext cx="12190095" cy="550161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1035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149"/>
            <a:ext cx="1364472" cy="2625498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2693"/>
            <a:ext cx="9677400" cy="608473"/>
          </a:xfrm>
          <a:prstGeom prst="rect">
            <a:avLst/>
          </a:prstGeom>
        </p:spPr>
        <p:txBody>
          <a:bodyPr/>
          <a:lstStyle>
            <a:lvl1pPr>
              <a:defRPr sz="2396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2890"/>
            <a:ext cx="9677400" cy="4183253"/>
          </a:xfrm>
          <a:prstGeom prst="rect">
            <a:avLst/>
          </a:prstGeom>
        </p:spPr>
        <p:txBody>
          <a:bodyPr/>
          <a:lstStyle>
            <a:lvl1pPr marL="342283" indent="-342283">
              <a:spcBef>
                <a:spcPts val="998"/>
              </a:spcBef>
              <a:buFont typeface="+mj-lt"/>
              <a:buAutoNum type="arabicPeriod"/>
              <a:defRPr sz="159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  <p:extLst>
      <p:ext uri="{BB962C8B-B14F-4D97-AF65-F5344CB8AC3E}">
        <p14:creationId xmlns:p14="http://schemas.microsoft.com/office/powerpoint/2010/main" val="2571643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1" y="1315899"/>
            <a:ext cx="658495" cy="5537106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48"/>
            <a:ext cx="1963420" cy="1307584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686469" y="786424"/>
            <a:ext cx="367030" cy="380930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1" y="-1"/>
            <a:ext cx="576897" cy="1151661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0575"/>
            <a:ext cx="9462631" cy="475849"/>
          </a:xfrm>
          <a:prstGeom prst="rect">
            <a:avLst/>
          </a:prstGeom>
        </p:spPr>
        <p:txBody>
          <a:bodyPr/>
          <a:lstStyle>
            <a:lvl1pPr>
              <a:defRPr sz="2396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EFBFAC-F326-45C6-ABF7-4AD0BDCB4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58" y="126697"/>
            <a:ext cx="562243" cy="40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4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BFD59-24FF-0A18-955E-B3DB2B76CF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52E3F5-8785-8030-3FD8-E0257D3049D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C58389-BD9D-1BD9-8056-6F3AB53D0D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302213-3AF7-4E3B-BFF3-C302076BB46B}" type="datetime1">
              <a:rPr lang="nl-NL"/>
              <a:pPr lvl="0"/>
              <a:t>19-3-2024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140252-EAA0-367C-B94A-13DC74D60D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DD3E4D-739C-D62F-273D-09BFD1E47F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0AF028-E701-4849-A94A-07E42333716A}" type="slidenum"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28156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37473"/>
            <a:ext cx="367030" cy="380930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3" y="4693533"/>
            <a:ext cx="366395" cy="365718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1" y="-1"/>
            <a:ext cx="576897" cy="1151661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0575"/>
            <a:ext cx="8008947" cy="532414"/>
          </a:xfrm>
          <a:prstGeom prst="rect">
            <a:avLst/>
          </a:prstGeom>
        </p:spPr>
        <p:txBody>
          <a:bodyPr/>
          <a:lstStyle>
            <a:lvl1pPr>
              <a:defRPr sz="2396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45126" y="101900"/>
            <a:ext cx="277784" cy="3232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17705" y="209002"/>
            <a:ext cx="164961" cy="22072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07505" y="243663"/>
            <a:ext cx="247162" cy="18605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49199" y="213589"/>
            <a:ext cx="209412" cy="2161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83453" y="192854"/>
            <a:ext cx="209411" cy="23686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74216" y="255801"/>
            <a:ext cx="150143" cy="17392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79509" y="191428"/>
            <a:ext cx="300983" cy="2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7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683123" y="1405263"/>
            <a:ext cx="506973" cy="5447742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1691079" y="0"/>
            <a:ext cx="506973" cy="1910809"/>
            <a:chOff x="14162837" y="-3882934"/>
            <a:chExt cx="655320" cy="257676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4162837" y="-3297916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4162837" y="-2643231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4162837" y="-3882934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 rot="16200000">
              <a:off x="14136321" y="-1961395"/>
              <a:ext cx="681738" cy="628706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37473"/>
            <a:ext cx="367030" cy="380930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3" y="4693533"/>
            <a:ext cx="366395" cy="365718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1" y="-1"/>
            <a:ext cx="576897" cy="1151661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0575"/>
            <a:ext cx="8008947" cy="532414"/>
          </a:xfrm>
          <a:prstGeom prst="rect">
            <a:avLst/>
          </a:prstGeom>
        </p:spPr>
        <p:txBody>
          <a:bodyPr/>
          <a:lstStyle>
            <a:lvl1pPr>
              <a:defRPr sz="2396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4E568042-917F-485C-9CFD-4DFCBFEEA2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108" y="500131"/>
            <a:ext cx="330692" cy="352845"/>
          </a:xfrm>
          <a:prstGeom prst="rect">
            <a:avLst/>
          </a:prstGeom>
        </p:spPr>
      </p:pic>
      <p:pic>
        <p:nvPicPr>
          <p:cNvPr id="26" name="Imagen 2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BC131C9-8852-46AA-B76A-DFD310CB0A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196" y="1052444"/>
            <a:ext cx="339605" cy="234354"/>
          </a:xfrm>
          <a:prstGeom prst="rect">
            <a:avLst/>
          </a:prstGeom>
        </p:spPr>
      </p:pic>
      <p:pic>
        <p:nvPicPr>
          <p:cNvPr id="27" name="Imagen 2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8F4FC5D-FFCE-47F5-AF86-2506BC6EC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795" y="171172"/>
            <a:ext cx="257128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54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1661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1" y="-1"/>
            <a:ext cx="576897" cy="1151661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0575"/>
            <a:ext cx="9677400" cy="475849"/>
          </a:xfrm>
          <a:prstGeom prst="rect">
            <a:avLst/>
          </a:prstGeom>
        </p:spPr>
        <p:txBody>
          <a:bodyPr/>
          <a:lstStyle>
            <a:lvl1pPr>
              <a:defRPr sz="2396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1"/>
            <a:ext cx="1166832" cy="11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74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1660"/>
            <a:ext cx="5105400" cy="570633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1661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1" y="-1"/>
            <a:ext cx="576897" cy="1151661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0575"/>
            <a:ext cx="9677400" cy="475849"/>
          </a:xfrm>
          <a:prstGeom prst="rect">
            <a:avLst/>
          </a:prstGeom>
        </p:spPr>
        <p:txBody>
          <a:bodyPr/>
          <a:lstStyle>
            <a:lvl1pPr>
              <a:defRPr sz="2396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5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1"/>
            <a:ext cx="5105400" cy="68579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1" y="1315899"/>
            <a:ext cx="658495" cy="5537106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48"/>
            <a:ext cx="1963420" cy="1307584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365"/>
            <a:ext cx="367030" cy="380930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1" y="-1"/>
            <a:ext cx="576897" cy="1151661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0575"/>
            <a:ext cx="6086140" cy="475849"/>
          </a:xfrm>
          <a:prstGeom prst="rect">
            <a:avLst/>
          </a:prstGeom>
        </p:spPr>
        <p:txBody>
          <a:bodyPr/>
          <a:lstStyle>
            <a:lvl1pPr>
              <a:defRPr sz="2396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5" y="857629"/>
            <a:ext cx="426085" cy="2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57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1660"/>
            <a:ext cx="5105400" cy="570633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1661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1" y="-1"/>
            <a:ext cx="576897" cy="1151661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0575"/>
            <a:ext cx="9677400" cy="475849"/>
          </a:xfrm>
          <a:prstGeom prst="rect">
            <a:avLst/>
          </a:prstGeom>
        </p:spPr>
        <p:txBody>
          <a:bodyPr/>
          <a:lstStyle>
            <a:lvl1pPr>
              <a:defRPr sz="2396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39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1661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1" y="-1"/>
            <a:ext cx="576897" cy="1151661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0575"/>
            <a:ext cx="9677400" cy="475849"/>
          </a:xfrm>
          <a:prstGeom prst="rect">
            <a:avLst/>
          </a:prstGeom>
        </p:spPr>
        <p:txBody>
          <a:bodyPr/>
          <a:lstStyle>
            <a:lvl1pPr>
              <a:defRPr sz="2396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45"/>
            <a:ext cx="1166832" cy="2212054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1980"/>
            <a:ext cx="5105400" cy="5706020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6639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57329"/>
            <a:ext cx="1799280" cy="3462149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01"/>
            <a:ext cx="1740296" cy="3462149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0575"/>
            <a:ext cx="2223512" cy="98533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2773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2773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4488"/>
            <a:ext cx="1746000" cy="174277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4488"/>
            <a:ext cx="1746000" cy="174277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6" y="1724488"/>
            <a:ext cx="1764905" cy="1742773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67646"/>
            <a:ext cx="1746000" cy="1742773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4" y="1731783"/>
            <a:ext cx="3469745" cy="1729087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2" y="1731783"/>
            <a:ext cx="1767179" cy="1735478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8610" y="-11606"/>
            <a:ext cx="1731781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67646"/>
            <a:ext cx="899418" cy="1722271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67646"/>
            <a:ext cx="859370" cy="1722091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67262"/>
            <a:ext cx="3478676" cy="1736767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2112"/>
            <a:ext cx="1105152" cy="1179185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1726"/>
            <a:ext cx="1028934" cy="710047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2" y="2158435"/>
            <a:ext cx="927311" cy="87488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7" y="357870"/>
            <a:ext cx="978123" cy="1027032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4265"/>
            <a:ext cx="990826" cy="1039712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56040"/>
            <a:ext cx="1028934" cy="748086"/>
          </a:xfrm>
          <a:prstGeom prst="rect">
            <a:avLst/>
          </a:prstGeom>
        </p:spPr>
      </p:pic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181AEA2E-1C99-4294-892E-2840BA551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193" y="2052886"/>
            <a:ext cx="3488650" cy="780187"/>
          </a:xfrm>
          <a:prstGeom prst="rect">
            <a:avLst/>
          </a:prstGeom>
        </p:spPr>
        <p:txBody>
          <a:bodyPr/>
          <a:lstStyle>
            <a:lvl1pPr>
              <a:defRPr sz="4791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pic>
        <p:nvPicPr>
          <p:cNvPr id="37" name="Imagen 3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53E509D-9C05-4F64-B596-3792F76B9CA7}"/>
              </a:ext>
            </a:extLst>
          </p:cNvPr>
          <p:cNvPicPr/>
          <p:nvPr userDrawn="1"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810" y="5753030"/>
            <a:ext cx="3418791" cy="870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53030"/>
            <a:ext cx="5350796" cy="63205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2395" b="50505"/>
          <a:stretch/>
        </p:blipFill>
        <p:spPr>
          <a:xfrm>
            <a:off x="5211120" y="3476150"/>
            <a:ext cx="1756206" cy="1713588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67646"/>
            <a:ext cx="1746000" cy="1742773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8" y="3841497"/>
            <a:ext cx="812985" cy="100167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85082"/>
            <a:ext cx="3352800" cy="36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97" dirty="0">
                <a:latin typeface="EC Square Sans Pro" panose="020B0506040000020004" pitchFamily="34" charset="0"/>
                <a:hlinkClick r:id="rId16"/>
              </a:rPr>
              <a:t>www.amrfvtraining.eu</a:t>
            </a:r>
            <a:r>
              <a:rPr lang="en-GB" sz="1797" dirty="0">
                <a:latin typeface="EC Square Sans Pro" panose="020B05060400000200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014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03C06-CDE7-43E8-DAFB-F0C132C484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658F6A-4ABA-A3B4-4AC7-986F412D17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C1F35D-99B2-C5D8-5101-2D50427355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A9CECD-3B05-45DD-9560-3789DBCA6D7C}" type="datetime1">
              <a:rPr lang="nl-NL"/>
              <a:pPr lvl="0"/>
              <a:t>19-3-2024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B138AB-E0CF-1DE2-A844-C839C346AAC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DADB14-DC18-293C-C899-781B9A5610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74BA4F-3CBC-4A94-B3A7-34D09505F090}" type="slidenum"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98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C67FA-60A0-DC72-45ED-4234B5E5E91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FDECC6-C19D-58E7-FFB1-79E2C6C791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75B1D6-95D6-CA67-F30E-286FAE113D3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245DCE-42A7-211A-60F1-A941E744A8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2C98FD-43CF-4065-9D2D-58DC38D3A717}" type="datetime1">
              <a:rPr lang="nl-NL"/>
              <a:pPr lvl="0"/>
              <a:t>19-3-2024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F28DD76-C118-4EA2-08F7-5F989BE2E8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44416E-859A-6E0E-E3A7-6F58B05E73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6EA9E4-214A-4C1A-BC4C-8051E9DE8343}" type="slidenum"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8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46230-356E-56AB-93C7-4BDE3A9B59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2BC0AA-2CAA-5823-AE25-5A7BBAE783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654304-C8A0-9DFA-E433-2DCB5296629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B072ED7-49AC-44B6-BE90-7E638CBB0ED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50C3E10-4E9F-E303-BBFA-75AA5314069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993FAAD-E5C3-8CD3-75F3-836260697A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589A8B-AFB4-4067-A5A3-67AF0B861719}" type="datetime1">
              <a:rPr lang="nl-NL"/>
              <a:pPr lvl="0"/>
              <a:t>19-3-2024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DAD47E2-049D-4D81-15C3-70CA5F63CF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394FE55-D4CE-639C-FE9A-20BE05896A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AD8F16-1BB0-4143-8404-CF2C6513366F}" type="slidenum"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05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C4393-D1CF-1DE7-B101-F43CFF5ED76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390614-EDF6-19C0-88CD-B96CF52795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ED112E-369A-4A0F-A5C1-8BD31F279396}" type="datetime1">
              <a:rPr lang="nl-NL"/>
              <a:pPr lvl="0"/>
              <a:t>19-3-2024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8A2059-5FC3-9D65-66B9-9428001D74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9150A8-F32F-4246-3032-9E4CF1A984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4FA9BC-4FB7-4726-A579-676BFA7CF756}" type="slidenum"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44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62B4098-2CD6-227A-1169-0534E43798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BF94BD-089A-47AF-84AC-7D4AAB6B9DB7}" type="datetime1">
              <a:rPr lang="nl-NL"/>
              <a:pPr lvl="0"/>
              <a:t>19-3-2024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2D70464-14D7-4E8F-9CF9-60C413004D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DB97FF-2716-845C-0E39-62D10455C1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41C5BF-4C5A-4C56-A72E-8B014DAEF034}" type="slidenum"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25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22C99-76E0-8ECE-8E67-45631093E0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3A5EB4-2791-2A12-162D-61638DC7D09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5456748-EDCA-4C87-0BCE-6135B84C7A3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63AD18-DCD0-56C1-55F7-8A7BCFC42B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2F30C7-F32A-45E7-B2C1-273EA52AFA9C}" type="datetime1">
              <a:rPr lang="nl-NL"/>
              <a:pPr lvl="0"/>
              <a:t>19-3-2024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31D912-9D0A-E4DA-3B13-C6A9151734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7312A5-7418-BC7D-5719-DD8D17E6CB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49D35A-B548-4AA5-A407-8D4B2D17987A}" type="slidenum"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2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CF0D7-27DC-6242-646B-935008210C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EF8E6EA-06A0-E524-59BB-2BCCD46F4C0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76B39A-A81C-984E-3FAC-39D14B8B17E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1E5D3F-4BE5-2ADA-E4DF-0819046DF1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199C94-6C95-4411-BB74-DD182993C2DD}" type="datetime1">
              <a:rPr lang="nl-NL"/>
              <a:pPr lvl="0"/>
              <a:t>19-3-2024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EDDAF4-24D3-A93F-7270-64F3D5F1BE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8AAA357-39C1-F221-0D1B-5E4F82BE3F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4FB08A-E746-4134-8B12-75EAFC4F41E4}" type="slidenum"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74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0A649A7-876C-EEE9-12AA-DE7D9A1468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7B3226-F6A7-29F4-7964-ABF481CF23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43298F-A33A-AEE3-C4DB-6DC04F04DFF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74D97BC6-CCBC-4676-A7A9-21DEB99DC876}" type="datetime1">
              <a:rPr lang="nl-NL"/>
              <a:pPr lvl="0"/>
              <a:t>19-3-2024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12BBBC-B502-98AC-0343-5AFEDD97533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2B7C31-B195-5CA6-917B-5C220311934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6C80AF25-5090-4667-87BD-1D6C853F6065}" type="slidenum">
              <a:t>‹Nº›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7" r:id="rId14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30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377">
        <a:defRPr>
          <a:latin typeface="+mn-lt"/>
          <a:ea typeface="+mn-ea"/>
          <a:cs typeface="+mn-cs"/>
        </a:defRPr>
      </a:lvl2pPr>
      <a:lvl3pPr marL="912754">
        <a:defRPr>
          <a:latin typeface="+mn-lt"/>
          <a:ea typeface="+mn-ea"/>
          <a:cs typeface="+mn-cs"/>
        </a:defRPr>
      </a:lvl3pPr>
      <a:lvl4pPr marL="1369131">
        <a:defRPr>
          <a:latin typeface="+mn-lt"/>
          <a:ea typeface="+mn-ea"/>
          <a:cs typeface="+mn-cs"/>
        </a:defRPr>
      </a:lvl4pPr>
      <a:lvl5pPr marL="1825508">
        <a:defRPr>
          <a:latin typeface="+mn-lt"/>
          <a:ea typeface="+mn-ea"/>
          <a:cs typeface="+mn-cs"/>
        </a:defRPr>
      </a:lvl5pPr>
      <a:lvl6pPr marL="2281885">
        <a:defRPr>
          <a:latin typeface="+mn-lt"/>
          <a:ea typeface="+mn-ea"/>
          <a:cs typeface="+mn-cs"/>
        </a:defRPr>
      </a:lvl6pPr>
      <a:lvl7pPr marL="2738262">
        <a:defRPr>
          <a:latin typeface="+mn-lt"/>
          <a:ea typeface="+mn-ea"/>
          <a:cs typeface="+mn-cs"/>
        </a:defRPr>
      </a:lvl7pPr>
      <a:lvl8pPr marL="3194639">
        <a:defRPr>
          <a:latin typeface="+mn-lt"/>
          <a:ea typeface="+mn-ea"/>
          <a:cs typeface="+mn-cs"/>
        </a:defRPr>
      </a:lvl8pPr>
      <a:lvl9pPr marL="365101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377">
        <a:defRPr>
          <a:latin typeface="+mn-lt"/>
          <a:ea typeface="+mn-ea"/>
          <a:cs typeface="+mn-cs"/>
        </a:defRPr>
      </a:lvl2pPr>
      <a:lvl3pPr marL="912754">
        <a:defRPr>
          <a:latin typeface="+mn-lt"/>
          <a:ea typeface="+mn-ea"/>
          <a:cs typeface="+mn-cs"/>
        </a:defRPr>
      </a:lvl3pPr>
      <a:lvl4pPr marL="1369131">
        <a:defRPr>
          <a:latin typeface="+mn-lt"/>
          <a:ea typeface="+mn-ea"/>
          <a:cs typeface="+mn-cs"/>
        </a:defRPr>
      </a:lvl4pPr>
      <a:lvl5pPr marL="1825508">
        <a:defRPr>
          <a:latin typeface="+mn-lt"/>
          <a:ea typeface="+mn-ea"/>
          <a:cs typeface="+mn-cs"/>
        </a:defRPr>
      </a:lvl5pPr>
      <a:lvl6pPr marL="2281885">
        <a:defRPr>
          <a:latin typeface="+mn-lt"/>
          <a:ea typeface="+mn-ea"/>
          <a:cs typeface="+mn-cs"/>
        </a:defRPr>
      </a:lvl6pPr>
      <a:lvl7pPr marL="2738262">
        <a:defRPr>
          <a:latin typeface="+mn-lt"/>
          <a:ea typeface="+mn-ea"/>
          <a:cs typeface="+mn-cs"/>
        </a:defRPr>
      </a:lvl7pPr>
      <a:lvl8pPr marL="3194639">
        <a:defRPr>
          <a:latin typeface="+mn-lt"/>
          <a:ea typeface="+mn-ea"/>
          <a:cs typeface="+mn-cs"/>
        </a:defRPr>
      </a:lvl8pPr>
      <a:lvl9pPr marL="365101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jFuQqwBmN8A?feature=oembed" TargetMode="Externa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cu7cIIlbOd8?feature=oembed" TargetMode="External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FCA7E40-6B2B-9773-C96F-35BFBF343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>
                <a:latin typeface="EC Square Sans Pro" panose="020B0506040000020004" pitchFamily="34" charset="0"/>
              </a:rPr>
              <a:t>Gyakorlati képzés gazdálkodóknak és állatorvosoknak:</a:t>
            </a:r>
          </a:p>
          <a:p>
            <a:pPr marL="0" indent="0">
              <a:buNone/>
            </a:pPr>
            <a:r>
              <a:rPr lang="hu-HU">
                <a:latin typeface="EC Square Sans Pro" panose="020B0506040000020004" pitchFamily="34" charset="0"/>
              </a:rPr>
              <a:t>Csoportos gyakorlatok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99F5CC-8AF0-EA86-41C2-17755419A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>
                <a:latin typeface="EC Square Sans Pro" panose="020B0506040000020004" pitchFamily="34" charset="0"/>
              </a:rPr>
              <a:t>Magyarország, 2024-03-19 és 20.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A41F38-57C9-DFD0-44C3-CD9BA1121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37" y="5432705"/>
            <a:ext cx="3315163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5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Marcador de texto 1">
            <a:extLst>
              <a:ext uri="{FF2B5EF4-FFF2-40B4-BE49-F238E27FC236}">
                <a16:creationId xmlns:a16="http://schemas.microsoft.com/office/drawing/2014/main" id="{8D99BAF4-63C6-40AD-8DAA-E1188C4CAFE1}"/>
              </a:ext>
            </a:extLst>
          </p:cNvPr>
          <p:cNvSpPr txBox="1">
            <a:spLocks/>
          </p:cNvSpPr>
          <p:nvPr/>
        </p:nvSpPr>
        <p:spPr>
          <a:xfrm>
            <a:off x="457198" y="293714"/>
            <a:ext cx="11814295" cy="1395125"/>
          </a:xfrm>
          <a:prstGeom prst="rect">
            <a:avLst/>
          </a:prstGeom>
        </p:spPr>
        <p:txBody>
          <a:bodyPr/>
          <a:lstStyle>
            <a:lvl1pPr marL="0">
              <a:defRPr sz="2396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6377">
              <a:defRPr>
                <a:latin typeface="+mn-lt"/>
                <a:ea typeface="+mn-ea"/>
                <a:cs typeface="+mn-cs"/>
              </a:defRPr>
            </a:lvl2pPr>
            <a:lvl3pPr marL="912754">
              <a:defRPr>
                <a:latin typeface="+mn-lt"/>
                <a:ea typeface="+mn-ea"/>
                <a:cs typeface="+mn-cs"/>
              </a:defRPr>
            </a:lvl3pPr>
            <a:lvl4pPr marL="1369131">
              <a:defRPr>
                <a:latin typeface="+mn-lt"/>
                <a:ea typeface="+mn-ea"/>
                <a:cs typeface="+mn-cs"/>
              </a:defRPr>
            </a:lvl4pPr>
            <a:lvl5pPr marL="1825508">
              <a:defRPr>
                <a:latin typeface="+mn-lt"/>
                <a:ea typeface="+mn-ea"/>
                <a:cs typeface="+mn-cs"/>
              </a:defRPr>
            </a:lvl5pPr>
            <a:lvl6pPr marL="2281885">
              <a:defRPr>
                <a:latin typeface="+mn-lt"/>
                <a:ea typeface="+mn-ea"/>
                <a:cs typeface="+mn-cs"/>
              </a:defRPr>
            </a:lvl6pPr>
            <a:lvl7pPr marL="2738262">
              <a:defRPr>
                <a:latin typeface="+mn-lt"/>
                <a:ea typeface="+mn-ea"/>
                <a:cs typeface="+mn-cs"/>
              </a:defRPr>
            </a:lvl7pPr>
            <a:lvl8pPr marL="3194639">
              <a:defRPr>
                <a:latin typeface="+mn-lt"/>
                <a:ea typeface="+mn-ea"/>
                <a:cs typeface="+mn-cs"/>
              </a:defRPr>
            </a:lvl8pPr>
            <a:lvl9pPr marL="3651016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dirty="0">
                <a:latin typeface="EC Square Sans Pro" panose="020B0506040000020004" pitchFamily="34" charset="0"/>
              </a:rPr>
              <a:t>2b csoportos gyakorlat - </a:t>
            </a:r>
            <a:r>
              <a:rPr lang="hu-HU" sz="3200" b="1" dirty="0">
                <a:latin typeface="EC Square Sans Pro" panose="020B0506040000020004" pitchFamily="34" charset="0"/>
              </a:rPr>
              <a:t>Megtalálni a </a:t>
            </a:r>
            <a:r>
              <a:rPr lang="hu-HU" sz="3200" b="1" u="sng" dirty="0">
                <a:latin typeface="EC Square Sans Pro" panose="020B0506040000020004" pitchFamily="34" charset="0"/>
              </a:rPr>
              <a:t>megoldásokat</a:t>
            </a:r>
            <a:r>
              <a:rPr lang="hu-HU" sz="3200" b="1" dirty="0">
                <a:latin typeface="EC Square Sans Pro" panose="020B0506040000020004" pitchFamily="34" charset="0"/>
              </a:rPr>
              <a:t> ezen akadályok leküzdésére – A</a:t>
            </a:r>
            <a:r>
              <a:rPr lang="hu-HU" sz="3200" b="1" u="sng" dirty="0">
                <a:latin typeface="EC Square Sans Pro" panose="020B0506040000020004" pitchFamily="34" charset="0"/>
              </a:rPr>
              <a:t>z </a:t>
            </a:r>
            <a:r>
              <a:rPr lang="hu-HU" sz="3200" b="1" u="sng" dirty="0" err="1">
                <a:latin typeface="EC Square Sans Pro" panose="020B0506040000020004" pitchFamily="34" charset="0"/>
              </a:rPr>
              <a:t>antimikrobiális</a:t>
            </a:r>
            <a:r>
              <a:rPr lang="hu-HU" sz="3200" b="1" u="sng" dirty="0">
                <a:latin typeface="EC Square Sans Pro" panose="020B0506040000020004" pitchFamily="34" charset="0"/>
              </a:rPr>
              <a:t> szerek használatának csökkentése és felelősségteljes használata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677F9CA3-0DF3-49D7-874C-B522D6BECBF0}"/>
              </a:ext>
            </a:extLst>
          </p:cNvPr>
          <p:cNvGrpSpPr/>
          <p:nvPr/>
        </p:nvGrpSpPr>
        <p:grpSpPr>
          <a:xfrm>
            <a:off x="10553700" y="5219700"/>
            <a:ext cx="1481007" cy="1449516"/>
            <a:chOff x="10133729" y="-46716"/>
            <a:chExt cx="1682901" cy="1546999"/>
          </a:xfrm>
        </p:grpSpPr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16F2F623-9190-41C6-9F9A-7CD15B015CA2}"/>
                </a:ext>
              </a:extLst>
            </p:cNvPr>
            <p:cNvSpPr txBox="1"/>
            <p:nvPr/>
          </p:nvSpPr>
          <p:spPr>
            <a:xfrm>
              <a:off x="10327771" y="458783"/>
              <a:ext cx="1294819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>
                  <a:solidFill>
                    <a:srgbClr val="C00000"/>
                  </a:solidFill>
                  <a:latin typeface="EC Square Sans Pro" panose="020B0506040000020004" pitchFamily="34" charset="0"/>
                </a:rPr>
                <a:t>50 </a:t>
              </a:r>
            </a:p>
            <a:p>
              <a:pPr algn="ctr"/>
              <a:r>
                <a:rPr lang="hu-HU" sz="1400" b="1">
                  <a:solidFill>
                    <a:srgbClr val="C00000"/>
                  </a:solidFill>
                  <a:latin typeface="EC Square Sans Pro" panose="020B0506040000020004" pitchFamily="34" charset="0"/>
                </a:rPr>
                <a:t>PERC</a:t>
              </a:r>
            </a:p>
          </p:txBody>
        </p: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CFB9670D-5DB0-4A46-A398-4C40AE8C6FC8}"/>
                </a:ext>
              </a:extLst>
            </p:cNvPr>
            <p:cNvGrpSpPr/>
            <p:nvPr/>
          </p:nvGrpSpPr>
          <p:grpSpPr>
            <a:xfrm>
              <a:off x="10133729" y="-46716"/>
              <a:ext cx="1682901" cy="1546999"/>
              <a:chOff x="9836637" y="106015"/>
              <a:chExt cx="1929565" cy="2078540"/>
            </a:xfrm>
          </p:grpSpPr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34B12050-F430-43FB-BF1C-B5BA2CE7A16A}"/>
                  </a:ext>
                </a:extLst>
              </p:cNvPr>
              <p:cNvSpPr/>
              <p:nvPr/>
            </p:nvSpPr>
            <p:spPr>
              <a:xfrm>
                <a:off x="10023972" y="586128"/>
                <a:ext cx="1566163" cy="1598427"/>
              </a:xfrm>
              <a:prstGeom prst="ellipse">
                <a:avLst/>
              </a:prstGeom>
              <a:noFill/>
              <a:ln w="352425">
                <a:solidFill>
                  <a:srgbClr val="2C74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0" name="Conector recto 39">
                <a:extLst>
                  <a:ext uri="{FF2B5EF4-FFF2-40B4-BE49-F238E27FC236}">
                    <a16:creationId xmlns:a16="http://schemas.microsoft.com/office/drawing/2014/main" id="{1381F1E8-8FE8-4B4A-9A79-FA14B3E6DB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88973" y="106015"/>
                <a:ext cx="0" cy="339867"/>
              </a:xfrm>
              <a:prstGeom prst="line">
                <a:avLst/>
              </a:prstGeom>
              <a:ln w="127000">
                <a:solidFill>
                  <a:srgbClr val="2C74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40">
                <a:extLst>
                  <a:ext uri="{FF2B5EF4-FFF2-40B4-BE49-F238E27FC236}">
                    <a16:creationId xmlns:a16="http://schemas.microsoft.com/office/drawing/2014/main" id="{E34A2C5D-D31F-4469-9361-A054F55225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18751" y="150070"/>
                <a:ext cx="354744" cy="9430"/>
              </a:xfrm>
              <a:prstGeom prst="line">
                <a:avLst/>
              </a:prstGeom>
              <a:ln w="127000">
                <a:solidFill>
                  <a:srgbClr val="2C747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41">
                <a:extLst>
                  <a:ext uri="{FF2B5EF4-FFF2-40B4-BE49-F238E27FC236}">
                    <a16:creationId xmlns:a16="http://schemas.microsoft.com/office/drawing/2014/main" id="{6746C081-1BE6-477D-B3BA-33DCDDF62467}"/>
                  </a:ext>
                </a:extLst>
              </p:cNvPr>
              <p:cNvCxnSpPr>
                <a:cxnSpLocks/>
                <a:stCxn id="39" idx="1"/>
              </p:cNvCxnSpPr>
              <p:nvPr/>
            </p:nvCxnSpPr>
            <p:spPr>
              <a:xfrm flipH="1" flipV="1">
                <a:off x="9898390" y="470905"/>
                <a:ext cx="354941" cy="349307"/>
              </a:xfrm>
              <a:prstGeom prst="line">
                <a:avLst/>
              </a:prstGeom>
              <a:ln w="127000">
                <a:solidFill>
                  <a:srgbClr val="2C747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42">
                <a:extLst>
                  <a:ext uri="{FF2B5EF4-FFF2-40B4-BE49-F238E27FC236}">
                    <a16:creationId xmlns:a16="http://schemas.microsoft.com/office/drawing/2014/main" id="{8A2AFA78-3627-4FA3-AAE9-5A8B4136A478}"/>
                  </a:ext>
                </a:extLst>
              </p:cNvPr>
              <p:cNvCxnSpPr>
                <a:cxnSpLocks/>
                <a:stCxn id="39" idx="7"/>
              </p:cNvCxnSpPr>
              <p:nvPr/>
            </p:nvCxnSpPr>
            <p:spPr>
              <a:xfrm flipV="1">
                <a:off x="11360776" y="476744"/>
                <a:ext cx="334014" cy="343468"/>
              </a:xfrm>
              <a:prstGeom prst="line">
                <a:avLst/>
              </a:prstGeom>
              <a:ln w="127000">
                <a:solidFill>
                  <a:srgbClr val="2C747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Cuerda 43">
                <a:extLst>
                  <a:ext uri="{FF2B5EF4-FFF2-40B4-BE49-F238E27FC236}">
                    <a16:creationId xmlns:a16="http://schemas.microsoft.com/office/drawing/2014/main" id="{622F5FFB-C5F0-4ABB-9243-AF93864CDDBC}"/>
                  </a:ext>
                </a:extLst>
              </p:cNvPr>
              <p:cNvSpPr/>
              <p:nvPr/>
            </p:nvSpPr>
            <p:spPr>
              <a:xfrm rot="2829001">
                <a:off x="9716085" y="409674"/>
                <a:ext cx="859610" cy="618506"/>
              </a:xfrm>
              <a:prstGeom prst="chord">
                <a:avLst>
                  <a:gd name="adj1" fmla="val 7086927"/>
                  <a:gd name="adj2" fmla="val 14305707"/>
                </a:avLst>
              </a:prstGeom>
              <a:solidFill>
                <a:srgbClr val="2C747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Cuerda 44">
                <a:extLst>
                  <a:ext uri="{FF2B5EF4-FFF2-40B4-BE49-F238E27FC236}">
                    <a16:creationId xmlns:a16="http://schemas.microsoft.com/office/drawing/2014/main" id="{81318734-BBE8-41D4-9938-5A51F3C73D66}"/>
                  </a:ext>
                </a:extLst>
              </p:cNvPr>
              <p:cNvSpPr/>
              <p:nvPr/>
            </p:nvSpPr>
            <p:spPr>
              <a:xfrm rot="8021255">
                <a:off x="11027144" y="424746"/>
                <a:ext cx="859610" cy="618506"/>
              </a:xfrm>
              <a:prstGeom prst="chord">
                <a:avLst>
                  <a:gd name="adj1" fmla="val 7086927"/>
                  <a:gd name="adj2" fmla="val 14305707"/>
                </a:avLst>
              </a:prstGeom>
              <a:solidFill>
                <a:srgbClr val="2C747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5ED8B47D-B731-4C9C-AB5F-11A7967B94AF}"/>
              </a:ext>
            </a:extLst>
          </p:cNvPr>
          <p:cNvSpPr txBox="1">
            <a:spLocks/>
          </p:cNvSpPr>
          <p:nvPr/>
        </p:nvSpPr>
        <p:spPr>
          <a:xfrm>
            <a:off x="194040" y="2038661"/>
            <a:ext cx="11603881" cy="410752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6377">
              <a:defRPr>
                <a:latin typeface="+mn-lt"/>
                <a:ea typeface="+mn-ea"/>
                <a:cs typeface="+mn-cs"/>
              </a:defRPr>
            </a:lvl2pPr>
            <a:lvl3pPr marL="912754">
              <a:defRPr>
                <a:latin typeface="+mn-lt"/>
                <a:ea typeface="+mn-ea"/>
                <a:cs typeface="+mn-cs"/>
              </a:defRPr>
            </a:lvl3pPr>
            <a:lvl4pPr marL="1369131">
              <a:defRPr>
                <a:latin typeface="+mn-lt"/>
                <a:ea typeface="+mn-ea"/>
                <a:cs typeface="+mn-cs"/>
              </a:defRPr>
            </a:lvl4pPr>
            <a:lvl5pPr marL="1825508">
              <a:defRPr>
                <a:latin typeface="+mn-lt"/>
                <a:ea typeface="+mn-ea"/>
                <a:cs typeface="+mn-cs"/>
              </a:defRPr>
            </a:lvl5pPr>
            <a:lvl6pPr marL="2281885">
              <a:defRPr>
                <a:latin typeface="+mn-lt"/>
                <a:ea typeface="+mn-ea"/>
                <a:cs typeface="+mn-cs"/>
              </a:defRPr>
            </a:lvl6pPr>
            <a:lvl7pPr marL="2738262">
              <a:defRPr>
                <a:latin typeface="+mn-lt"/>
                <a:ea typeface="+mn-ea"/>
                <a:cs typeface="+mn-cs"/>
              </a:defRPr>
            </a:lvl7pPr>
            <a:lvl8pPr marL="3194639">
              <a:defRPr>
                <a:latin typeface="+mn-lt"/>
                <a:ea typeface="+mn-ea"/>
                <a:cs typeface="+mn-cs"/>
              </a:defRPr>
            </a:lvl8pPr>
            <a:lvl9pPr marL="3651016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hu-HU" sz="24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Gazdálkodók és állatorvosok 1 csoportba keverve, fajonként szétosztva</a:t>
            </a:r>
          </a:p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hu-HU" sz="24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Vegyük át az előző csoportos gyakorlatot: </a:t>
            </a:r>
            <a:r>
              <a:rPr kumimoji="0" lang="hu-HU" sz="24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Az </a:t>
            </a:r>
            <a:r>
              <a:rPr kumimoji="0" lang="hu-HU" sz="2400" b="1" i="0" u="none" strike="noStrike" cap="none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antimikrobiális</a:t>
            </a:r>
            <a:r>
              <a:rPr kumimoji="0" lang="hu-HU" sz="24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szerek használatának csökkentése és felelősségteljes használat</a:t>
            </a:r>
          </a:p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hu-HU" sz="24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Fordítsa meg a lapokat a kérdések megválaszolásához:</a:t>
            </a:r>
          </a:p>
          <a:p>
            <a:pPr marL="685800" marR="0" lvl="1" indent="-228600" algn="l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hu-HU" sz="32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Milyen lehetőségek vannak/vannak jó gyakorlatok? </a:t>
            </a:r>
          </a:p>
          <a:p>
            <a:pPr marL="457200" marR="0" lvl="1" algn="l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lang="en-US" sz="2000" dirty="0">
              <a:solidFill>
                <a:srgbClr val="00206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hu-HU" sz="32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Milyen megoldások vannak ezen akadályok leküzdéséhez?</a:t>
            </a:r>
          </a:p>
          <a:p>
            <a:pPr marL="685800" marR="0" lvl="1" indent="-228600" algn="l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lang="nl-NL" sz="3200" b="1" dirty="0">
              <a:solidFill>
                <a:srgbClr val="00206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hu-HU" sz="32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Írja le az OKOS cselekvési pontot önmaga számára – </a:t>
            </a:r>
            <a:br>
              <a:rPr kumimoji="0" lang="hu-HU" sz="32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</a:br>
            <a:r>
              <a:rPr kumimoji="0" lang="hu-HU" sz="32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amelyet a saját/ügyfele gazdaságában fog megvalósítani</a:t>
            </a:r>
          </a:p>
          <a:p>
            <a:pPr marL="457200" marR="0" lvl="1" indent="0" algn="l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kumimoji="0" lang="hu-HU" sz="24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Dolgozzon post-</a:t>
            </a:r>
            <a:r>
              <a:rPr kumimoji="0" lang="hu-HU" sz="2400" b="0" i="0" u="none" strike="noStrike" cap="none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it</a:t>
            </a:r>
            <a:r>
              <a:rPr kumimoji="0" lang="hu-HU" sz="24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-</a:t>
            </a:r>
            <a:r>
              <a:rPr kumimoji="0" lang="hu-HU" sz="2400" b="0" i="0" u="none" strike="noStrike" cap="none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ekkel</a:t>
            </a:r>
            <a:r>
              <a:rPr kumimoji="0" lang="hu-HU" sz="24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, hogy a válaszokat át lehessen fordítani</a:t>
            </a:r>
          </a:p>
        </p:txBody>
      </p:sp>
    </p:spTree>
    <p:extLst>
      <p:ext uri="{BB962C8B-B14F-4D97-AF65-F5344CB8AC3E}">
        <p14:creationId xmlns:p14="http://schemas.microsoft.com/office/powerpoint/2010/main" val="332420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">
            <a:extLst>
              <a:ext uri="{FF2B5EF4-FFF2-40B4-BE49-F238E27FC236}">
                <a16:creationId xmlns:a16="http://schemas.microsoft.com/office/drawing/2014/main" id="{B48C7E41-EFCF-45DF-80D4-335C072507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1" y="310575"/>
            <a:ext cx="11125199" cy="122295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3200">
                <a:latin typeface="EC Square Sans Pro" panose="020B0506040000020004" pitchFamily="34" charset="0"/>
              </a:rPr>
              <a:t>3a csoportos gyakorlat: Az eredmények bemutatása: megoldások a jobb állattartási gyakorlatra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85EF5DE6-BF9E-4794-AF26-BFB2A170E3F7}"/>
              </a:ext>
            </a:extLst>
          </p:cNvPr>
          <p:cNvSpPr txBox="1">
            <a:spLocks/>
          </p:cNvSpPr>
          <p:nvPr/>
        </p:nvSpPr>
        <p:spPr>
          <a:xfrm>
            <a:off x="596901" y="2028827"/>
            <a:ext cx="10515600" cy="43513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6377">
              <a:defRPr>
                <a:latin typeface="+mn-lt"/>
                <a:ea typeface="+mn-ea"/>
                <a:cs typeface="+mn-cs"/>
              </a:defRPr>
            </a:lvl2pPr>
            <a:lvl3pPr marL="912754">
              <a:defRPr>
                <a:latin typeface="+mn-lt"/>
                <a:ea typeface="+mn-ea"/>
                <a:cs typeface="+mn-cs"/>
              </a:defRPr>
            </a:lvl3pPr>
            <a:lvl4pPr marL="1369131">
              <a:defRPr>
                <a:latin typeface="+mn-lt"/>
                <a:ea typeface="+mn-ea"/>
                <a:cs typeface="+mn-cs"/>
              </a:defRPr>
            </a:lvl4pPr>
            <a:lvl5pPr marL="1825508">
              <a:defRPr>
                <a:latin typeface="+mn-lt"/>
                <a:ea typeface="+mn-ea"/>
                <a:cs typeface="+mn-cs"/>
              </a:defRPr>
            </a:lvl5pPr>
            <a:lvl6pPr marL="2281885">
              <a:defRPr>
                <a:latin typeface="+mn-lt"/>
                <a:ea typeface="+mn-ea"/>
                <a:cs typeface="+mn-cs"/>
              </a:defRPr>
            </a:lvl6pPr>
            <a:lvl7pPr marL="2738262">
              <a:defRPr>
                <a:latin typeface="+mn-lt"/>
                <a:ea typeface="+mn-ea"/>
                <a:cs typeface="+mn-cs"/>
              </a:defRPr>
            </a:lvl7pPr>
            <a:lvl8pPr marL="3194639">
              <a:defRPr>
                <a:latin typeface="+mn-lt"/>
                <a:ea typeface="+mn-ea"/>
                <a:cs typeface="+mn-cs"/>
              </a:defRPr>
            </a:lvl8pPr>
            <a:lvl9pPr marL="3651016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Minden táblázat egy előadót szólít meg</a:t>
            </a:r>
          </a:p>
          <a:p>
            <a:pPr marL="285750" marR="0" lvl="0" indent="-2857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GB" sz="2800" dirty="0">
              <a:solidFill>
                <a:srgbClr val="00206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hu-HU" sz="3600" b="1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„Milyen módon járulhat hozzá a jobb tenyésztési gyakorlat az AMU csökkenéséhez?"</a:t>
            </a: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lang="en-GB" sz="2800" dirty="0">
              <a:solidFill>
                <a:srgbClr val="00206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Minden előadó bemutatja az előadásának </a:t>
            </a:r>
            <a:r>
              <a:rPr kumimoji="0" lang="hu-HU" sz="2800" b="1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egy </a:t>
            </a:r>
            <a:r>
              <a:rPr kumimoji="0" lang="hu-HU" sz="280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eredményét</a:t>
            </a:r>
          </a:p>
          <a:p>
            <a:pPr marL="285750" marR="0" lvl="0" indent="-2857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80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Ezután folytatjuk a következő táblázattal – olyan eredményt hozzunk fel, amelyről korábban nem esett szó!</a:t>
            </a:r>
          </a:p>
          <a:p>
            <a:pPr marL="285750" marR="0" lvl="0" indent="-28575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2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6C735CE-BD04-4081-9A7D-C53F1A6AF9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101" y="310575"/>
            <a:ext cx="11353467" cy="1084134"/>
          </a:xfr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l" rtl="0">
              <a:lnSpc>
                <a:spcPct val="120000"/>
              </a:lnSpc>
              <a:spcBef>
                <a:spcPts val="1000"/>
              </a:spcBef>
              <a:buSzPct val="100000"/>
            </a:pPr>
            <a:r>
              <a:rPr lang="hu-HU" sz="3200" dirty="0">
                <a:latin typeface="EC Square Sans Pro" panose="020B0506040000020004" pitchFamily="34" charset="0"/>
              </a:rPr>
              <a:t>3b csoportos gyakorlat: Az eredmények bemutatása: intézkedések az </a:t>
            </a:r>
            <a:r>
              <a:rPr lang="hu-HU" sz="3200" dirty="0" err="1">
                <a:latin typeface="EC Square Sans Pro" panose="020B0506040000020004" pitchFamily="34" charset="0"/>
              </a:rPr>
              <a:t>antimikrobiális</a:t>
            </a:r>
            <a:r>
              <a:rPr lang="hu-HU" sz="3200" dirty="0">
                <a:latin typeface="EC Square Sans Pro" panose="020B0506040000020004" pitchFamily="34" charset="0"/>
              </a:rPr>
              <a:t> szerek csökkentésére és felelősségteljesebb használatára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4172B8-9A0F-41F9-99BF-5B5C32F6526D}"/>
              </a:ext>
            </a:extLst>
          </p:cNvPr>
          <p:cNvSpPr txBox="1">
            <a:spLocks/>
          </p:cNvSpPr>
          <p:nvPr/>
        </p:nvSpPr>
        <p:spPr>
          <a:xfrm>
            <a:off x="838203" y="2212039"/>
            <a:ext cx="9886259" cy="433538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6377">
              <a:defRPr>
                <a:latin typeface="+mn-lt"/>
                <a:ea typeface="+mn-ea"/>
                <a:cs typeface="+mn-cs"/>
              </a:defRPr>
            </a:lvl2pPr>
            <a:lvl3pPr marL="912754">
              <a:defRPr>
                <a:latin typeface="+mn-lt"/>
                <a:ea typeface="+mn-ea"/>
                <a:cs typeface="+mn-cs"/>
              </a:defRPr>
            </a:lvl3pPr>
            <a:lvl4pPr marL="1369131">
              <a:defRPr>
                <a:latin typeface="+mn-lt"/>
                <a:ea typeface="+mn-ea"/>
                <a:cs typeface="+mn-cs"/>
              </a:defRPr>
            </a:lvl4pPr>
            <a:lvl5pPr marL="1825508">
              <a:defRPr>
                <a:latin typeface="+mn-lt"/>
                <a:ea typeface="+mn-ea"/>
                <a:cs typeface="+mn-cs"/>
              </a:defRPr>
            </a:lvl5pPr>
            <a:lvl6pPr marL="2281885">
              <a:defRPr>
                <a:latin typeface="+mn-lt"/>
                <a:ea typeface="+mn-ea"/>
                <a:cs typeface="+mn-cs"/>
              </a:defRPr>
            </a:lvl6pPr>
            <a:lvl7pPr marL="2738262">
              <a:defRPr>
                <a:latin typeface="+mn-lt"/>
                <a:ea typeface="+mn-ea"/>
                <a:cs typeface="+mn-cs"/>
              </a:defRPr>
            </a:lvl7pPr>
            <a:lvl8pPr marL="3194639">
              <a:defRPr>
                <a:latin typeface="+mn-lt"/>
                <a:ea typeface="+mn-ea"/>
                <a:cs typeface="+mn-cs"/>
              </a:defRPr>
            </a:lvl8pPr>
            <a:lvl9pPr marL="3651016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Minden táblázat egy előadót szólít meg</a:t>
            </a:r>
          </a:p>
          <a:p>
            <a:pPr marL="285750" marR="0" lvl="0" indent="-2857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nl-NL" sz="900" dirty="0">
              <a:solidFill>
                <a:srgbClr val="00206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hu-HU" sz="3600" b="1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„Milyen módon járulhatnak hozzá más végrehajtandó intézkedések az AMU csökkentéséhez?</a:t>
            </a: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lang="en-GB" sz="1050" dirty="0">
              <a:solidFill>
                <a:srgbClr val="00206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Minden előadó bemutatja az előadásának </a:t>
            </a:r>
            <a:r>
              <a:rPr kumimoji="0" lang="hu-HU" sz="28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egy </a:t>
            </a:r>
            <a:r>
              <a:rPr kumimoji="0" lang="hu-HU" sz="280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eredményét</a:t>
            </a:r>
          </a:p>
          <a:p>
            <a:pPr marL="285750" marR="0" lvl="0" indent="-2857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Ezután folytatjuk a következő táblázattal – olyan eredményt hozzunk fel, amelyről korábban nem esett szó!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E05FFAE-23B5-4FE9-A635-989089E3F2D0}"/>
              </a:ext>
            </a:extLst>
          </p:cNvPr>
          <p:cNvGrpSpPr/>
          <p:nvPr/>
        </p:nvGrpSpPr>
        <p:grpSpPr>
          <a:xfrm>
            <a:off x="10553700" y="5219700"/>
            <a:ext cx="1481007" cy="1449516"/>
            <a:chOff x="10133729" y="-46716"/>
            <a:chExt cx="1682901" cy="1546999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D8CCC978-5BFB-46E6-B5CC-ED81362E7785}"/>
                </a:ext>
              </a:extLst>
            </p:cNvPr>
            <p:cNvSpPr txBox="1"/>
            <p:nvPr/>
          </p:nvSpPr>
          <p:spPr>
            <a:xfrm>
              <a:off x="10327771" y="458783"/>
              <a:ext cx="1294819" cy="9197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>
                  <a:solidFill>
                    <a:srgbClr val="C00000"/>
                  </a:solidFill>
                  <a:latin typeface="EC Square Sans Pro" panose="020B0506040000020004" pitchFamily="34" charset="0"/>
                </a:rPr>
                <a:t>20 </a:t>
              </a:r>
            </a:p>
            <a:p>
              <a:pPr algn="ctr"/>
              <a:r>
                <a:rPr lang="hu-HU" sz="1400" b="1">
                  <a:solidFill>
                    <a:srgbClr val="C00000"/>
                  </a:solidFill>
                  <a:latin typeface="EC Square Sans Pro" panose="020B0506040000020004" pitchFamily="34" charset="0"/>
                </a:rPr>
                <a:t>PERC</a:t>
              </a: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E40D9B1-25A7-4227-8F02-3336504BB052}"/>
                </a:ext>
              </a:extLst>
            </p:cNvPr>
            <p:cNvGrpSpPr/>
            <p:nvPr/>
          </p:nvGrpSpPr>
          <p:grpSpPr>
            <a:xfrm>
              <a:off x="10133729" y="-46716"/>
              <a:ext cx="1682901" cy="1546999"/>
              <a:chOff x="9836637" y="106015"/>
              <a:chExt cx="1929565" cy="2078540"/>
            </a:xfrm>
          </p:grpSpPr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E822593-200C-447C-9C38-2E84E2DC794E}"/>
                  </a:ext>
                </a:extLst>
              </p:cNvPr>
              <p:cNvSpPr/>
              <p:nvPr/>
            </p:nvSpPr>
            <p:spPr>
              <a:xfrm>
                <a:off x="10023972" y="586128"/>
                <a:ext cx="1566163" cy="1598427"/>
              </a:xfrm>
              <a:prstGeom prst="ellipse">
                <a:avLst/>
              </a:prstGeom>
              <a:noFill/>
              <a:ln w="352425">
                <a:solidFill>
                  <a:srgbClr val="2C74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" name="Conector recto 7">
                <a:extLst>
                  <a:ext uri="{FF2B5EF4-FFF2-40B4-BE49-F238E27FC236}">
                    <a16:creationId xmlns:a16="http://schemas.microsoft.com/office/drawing/2014/main" id="{B603FE94-9983-4B4E-99ED-B0281126E6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88973" y="106015"/>
                <a:ext cx="0" cy="339867"/>
              </a:xfrm>
              <a:prstGeom prst="line">
                <a:avLst/>
              </a:prstGeom>
              <a:ln w="127000">
                <a:solidFill>
                  <a:srgbClr val="2C74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cto 8">
                <a:extLst>
                  <a:ext uri="{FF2B5EF4-FFF2-40B4-BE49-F238E27FC236}">
                    <a16:creationId xmlns:a16="http://schemas.microsoft.com/office/drawing/2014/main" id="{EFCA79F5-C418-45FF-863E-5101573520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18751" y="150070"/>
                <a:ext cx="354744" cy="9430"/>
              </a:xfrm>
              <a:prstGeom prst="line">
                <a:avLst/>
              </a:prstGeom>
              <a:ln w="127000">
                <a:solidFill>
                  <a:srgbClr val="2C747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EAAF859F-CD8C-43FB-ADEE-80FBCBBF6D0B}"/>
                  </a:ext>
                </a:extLst>
              </p:cNvPr>
              <p:cNvCxnSpPr>
                <a:cxnSpLocks/>
                <a:stCxn id="7" idx="1"/>
              </p:cNvCxnSpPr>
              <p:nvPr/>
            </p:nvCxnSpPr>
            <p:spPr>
              <a:xfrm flipH="1" flipV="1">
                <a:off x="9898390" y="470905"/>
                <a:ext cx="354941" cy="349307"/>
              </a:xfrm>
              <a:prstGeom prst="line">
                <a:avLst/>
              </a:prstGeom>
              <a:ln w="127000">
                <a:solidFill>
                  <a:srgbClr val="2C747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cto 10">
                <a:extLst>
                  <a:ext uri="{FF2B5EF4-FFF2-40B4-BE49-F238E27FC236}">
                    <a16:creationId xmlns:a16="http://schemas.microsoft.com/office/drawing/2014/main" id="{755FDFB1-B45B-4FBB-90FA-00AF24CFD2D7}"/>
                  </a:ext>
                </a:extLst>
              </p:cNvPr>
              <p:cNvCxnSpPr>
                <a:cxnSpLocks/>
                <a:stCxn id="7" idx="7"/>
              </p:cNvCxnSpPr>
              <p:nvPr/>
            </p:nvCxnSpPr>
            <p:spPr>
              <a:xfrm flipV="1">
                <a:off x="11360776" y="476744"/>
                <a:ext cx="334014" cy="343468"/>
              </a:xfrm>
              <a:prstGeom prst="line">
                <a:avLst/>
              </a:prstGeom>
              <a:ln w="127000">
                <a:solidFill>
                  <a:srgbClr val="2C747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uerda 11">
                <a:extLst>
                  <a:ext uri="{FF2B5EF4-FFF2-40B4-BE49-F238E27FC236}">
                    <a16:creationId xmlns:a16="http://schemas.microsoft.com/office/drawing/2014/main" id="{7EBC5317-A2C6-401A-B47F-575247E8B0BE}"/>
                  </a:ext>
                </a:extLst>
              </p:cNvPr>
              <p:cNvSpPr/>
              <p:nvPr/>
            </p:nvSpPr>
            <p:spPr>
              <a:xfrm rot="2829001">
                <a:off x="9716085" y="409674"/>
                <a:ext cx="859610" cy="618506"/>
              </a:xfrm>
              <a:prstGeom prst="chord">
                <a:avLst>
                  <a:gd name="adj1" fmla="val 7086927"/>
                  <a:gd name="adj2" fmla="val 14305707"/>
                </a:avLst>
              </a:prstGeom>
              <a:solidFill>
                <a:srgbClr val="2C747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Cuerda 12">
                <a:extLst>
                  <a:ext uri="{FF2B5EF4-FFF2-40B4-BE49-F238E27FC236}">
                    <a16:creationId xmlns:a16="http://schemas.microsoft.com/office/drawing/2014/main" id="{5F3ED3E4-826F-43CD-BF36-595E80D1F516}"/>
                  </a:ext>
                </a:extLst>
              </p:cNvPr>
              <p:cNvSpPr/>
              <p:nvPr/>
            </p:nvSpPr>
            <p:spPr>
              <a:xfrm rot="8021255">
                <a:off x="11027144" y="424746"/>
                <a:ext cx="859610" cy="618506"/>
              </a:xfrm>
              <a:prstGeom prst="chord">
                <a:avLst>
                  <a:gd name="adj1" fmla="val 7086927"/>
                  <a:gd name="adj2" fmla="val 14305707"/>
                </a:avLst>
              </a:prstGeom>
              <a:solidFill>
                <a:srgbClr val="2C747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035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CADEB22-C3DA-44AE-A715-70637E376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550938"/>
              </p:ext>
            </p:extLst>
          </p:nvPr>
        </p:nvGraphicFramePr>
        <p:xfrm>
          <a:off x="274319" y="1277619"/>
          <a:ext cx="6766561" cy="458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F0A90E06-A3D7-4ED8-A401-A7413406D585}"/>
              </a:ext>
            </a:extLst>
          </p:cNvPr>
          <p:cNvSpPr txBox="1"/>
          <p:nvPr/>
        </p:nvSpPr>
        <p:spPr>
          <a:xfrm>
            <a:off x="155668" y="207721"/>
            <a:ext cx="1144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>
                <a:solidFill>
                  <a:srgbClr val="002060"/>
                </a:solidFill>
                <a:latin typeface="EC Square Sans Pro" panose="020B0506040000020004" pitchFamily="34" charset="0"/>
              </a:rPr>
              <a:t>„A megelőzés jobb, mint a gyógyítás”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EBDA733-B5B0-451F-A9ED-3081C0578A1E}"/>
              </a:ext>
            </a:extLst>
          </p:cNvPr>
          <p:cNvSpPr txBox="1"/>
          <p:nvPr/>
        </p:nvSpPr>
        <p:spPr>
          <a:xfrm>
            <a:off x="4286432" y="1092953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>
                <a:solidFill>
                  <a:srgbClr val="2C7470"/>
                </a:solidFill>
                <a:latin typeface="EC Square Sans Pro" panose="020B0506040000020004" pitchFamily="34" charset="0"/>
              </a:rPr>
              <a:t>I. rész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F5754B8-EE8D-4EF3-9F61-30E9DB791B4E}"/>
              </a:ext>
            </a:extLst>
          </p:cNvPr>
          <p:cNvSpPr txBox="1"/>
          <p:nvPr/>
        </p:nvSpPr>
        <p:spPr>
          <a:xfrm>
            <a:off x="4286432" y="3059667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>
                <a:solidFill>
                  <a:srgbClr val="2C7470"/>
                </a:solidFill>
                <a:latin typeface="EC Square Sans Pro" panose="020B0506040000020004" pitchFamily="34" charset="0"/>
              </a:rPr>
              <a:t>II. rész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4168C4F-25F1-4C52-BA74-2E1E6A9790A6}"/>
              </a:ext>
            </a:extLst>
          </p:cNvPr>
          <p:cNvSpPr txBox="1"/>
          <p:nvPr/>
        </p:nvSpPr>
        <p:spPr>
          <a:xfrm>
            <a:off x="7376433" y="3105834"/>
            <a:ext cx="42207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latin typeface="EC Square Sans Pro" panose="020B0506040000020004" pitchFamily="34" charset="0"/>
                <a:sym typeface="Wingdings" panose="05000000000000000000" pitchFamily="2" charset="2"/>
              </a:rPr>
              <a:t>Változások a gazdaság szintjén: Közös megegyezés a gazdálkodók és az állatorvosok között</a:t>
            </a:r>
          </a:p>
        </p:txBody>
      </p:sp>
    </p:spTree>
    <p:extLst>
      <p:ext uri="{BB962C8B-B14F-4D97-AF65-F5344CB8AC3E}">
        <p14:creationId xmlns:p14="http://schemas.microsoft.com/office/powerpoint/2010/main" val="3219448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4684" y="1136695"/>
            <a:ext cx="9462631" cy="4758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800">
                <a:latin typeface="EC Square Sans Pro" panose="020B0506040000020004" pitchFamily="34" charset="0"/>
              </a:rPr>
              <a:t>Tegyünk együtt az antimikrobiális szerek használatának megelőzése és csökkentése érdekében…</a:t>
            </a:r>
          </a:p>
        </p:txBody>
      </p:sp>
      <p:sp>
        <p:nvSpPr>
          <p:cNvPr id="3" name="Stroomdiagram: Scheidingslijn 7">
            <a:extLst>
              <a:ext uri="{FF2B5EF4-FFF2-40B4-BE49-F238E27FC236}">
                <a16:creationId xmlns:a16="http://schemas.microsoft.com/office/drawing/2014/main" id="{B6F360B8-F622-ED0B-D87B-B8CE403D822C}"/>
              </a:ext>
            </a:extLst>
          </p:cNvPr>
          <p:cNvSpPr/>
          <p:nvPr/>
        </p:nvSpPr>
        <p:spPr>
          <a:xfrm>
            <a:off x="1694209" y="2151760"/>
            <a:ext cx="8752115" cy="37135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0"/>
              <a:gd name="f6" fmla="val 21600"/>
              <a:gd name="f7" fmla="val 3475"/>
              <a:gd name="f8" fmla="val 18125"/>
              <a:gd name="f9" fmla="val 10800"/>
              <a:gd name="f10" fmla="*/ f3 1 21600"/>
              <a:gd name="f11" fmla="*/ f4 1 21600"/>
              <a:gd name="f12" fmla="val f5"/>
              <a:gd name="f13" fmla="val f6"/>
              <a:gd name="f14" fmla="+- f13 0 f12"/>
              <a:gd name="f15" fmla="*/ f14 1 21600"/>
              <a:gd name="f16" fmla="*/ f14 1018 1"/>
              <a:gd name="f17" fmla="*/ f14 20582 1"/>
              <a:gd name="f18" fmla="*/ f14 3163 1"/>
              <a:gd name="f19" fmla="*/ f14 18437 1"/>
              <a:gd name="f20" fmla="*/ f16 1 21600"/>
              <a:gd name="f21" fmla="*/ f17 1 21600"/>
              <a:gd name="f22" fmla="*/ f18 1 21600"/>
              <a:gd name="f23" fmla="*/ f19 1 21600"/>
              <a:gd name="f24" fmla="*/ f20 1 f15"/>
              <a:gd name="f25" fmla="*/ f21 1 f15"/>
              <a:gd name="f26" fmla="*/ f22 1 f15"/>
              <a:gd name="f27" fmla="*/ f23 1 f15"/>
              <a:gd name="f28" fmla="*/ f24 f10 1"/>
              <a:gd name="f29" fmla="*/ f25 f10 1"/>
              <a:gd name="f30" fmla="*/ f27 f11 1"/>
              <a:gd name="f31" fmla="*/ f2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21600" h="21600">
                <a:moveTo>
                  <a:pt x="f7" y="f5"/>
                </a:moveTo>
                <a:lnTo>
                  <a:pt x="f8" y="f5"/>
                </a:lnTo>
                <a:arcTo wR="f7" hR="f9" stAng="f2" swAng="f0"/>
                <a:lnTo>
                  <a:pt x="f7" y="f6"/>
                </a:lnTo>
                <a:arcTo wR="f7" hR="f9" stAng="f1" swAng="f0"/>
                <a:close/>
              </a:path>
            </a:pathLst>
          </a:custGeom>
          <a:solidFill>
            <a:srgbClr val="6BB188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0631A6F-4B27-03FA-34C1-4FFA140BB5B9}"/>
              </a:ext>
            </a:extLst>
          </p:cNvPr>
          <p:cNvSpPr txBox="1">
            <a:spLocks/>
          </p:cNvSpPr>
          <p:nvPr/>
        </p:nvSpPr>
        <p:spPr>
          <a:xfrm>
            <a:off x="838203" y="1989856"/>
            <a:ext cx="10515600" cy="4351336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nl-NL" sz="2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nl-NL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nl-NL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/>
              <a:buNone/>
            </a:pPr>
            <a:r>
              <a:rPr lang="hu-HU" sz="1800">
                <a:latin typeface="Times New Roman" pitchFamily="18"/>
              </a:rPr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itchFamily="34"/>
              <a:buNone/>
            </a:pPr>
            <a:endParaRPr lang="en-US" dirty="0"/>
          </a:p>
        </p:txBody>
      </p:sp>
      <p:pic>
        <p:nvPicPr>
          <p:cNvPr id="5" name="Graphic 4" descr="Boer silhouet">
            <a:extLst>
              <a:ext uri="{FF2B5EF4-FFF2-40B4-BE49-F238E27FC236}">
                <a16:creationId xmlns:a16="http://schemas.microsoft.com/office/drawing/2014/main" id="{61E272D0-BA42-3E5C-45F8-C12103523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6823" y="2560490"/>
            <a:ext cx="3160815" cy="31608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raphic 6" descr="Vrouwelijke arts met effen opvulling">
            <a:extLst>
              <a:ext uri="{FF2B5EF4-FFF2-40B4-BE49-F238E27FC236}">
                <a16:creationId xmlns:a16="http://schemas.microsoft.com/office/drawing/2014/main" id="{B8CF4B71-CB75-4718-063A-5CA2DC1DF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9157" y="2484711"/>
            <a:ext cx="3160815" cy="31608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D134C0FF-C9F2-8C75-AA31-F750D949EAB6}"/>
              </a:ext>
            </a:extLst>
          </p:cNvPr>
          <p:cNvSpPr txBox="1">
            <a:spLocks/>
          </p:cNvSpPr>
          <p:nvPr/>
        </p:nvSpPr>
        <p:spPr>
          <a:xfrm>
            <a:off x="1364684" y="6140380"/>
            <a:ext cx="9462631" cy="4758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nl-NL" sz="2396" b="0" i="0" u="none" strike="noStrike" kern="1200" cap="none" spc="0" baseline="0">
                <a:solidFill>
                  <a:srgbClr val="003399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nl-NL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nl-NL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hu-HU" sz="2800">
                <a:latin typeface="EC Square Sans Pro" panose="020B0506040000020004" pitchFamily="34" charset="0"/>
              </a:rPr>
              <a:t>Ehhez hozzunk létre akciópontokat </a:t>
            </a:r>
            <a:r>
              <a:rPr lang="hu-HU" sz="2800" b="1">
                <a:latin typeface="EC Square Sans Pro" panose="020B0506040000020004" pitchFamily="34" charset="0"/>
              </a:rPr>
              <a:t>AZ ÖN</a:t>
            </a:r>
            <a:r>
              <a:rPr lang="hu-HU" sz="2800">
                <a:latin typeface="EC Square Sans Pro" panose="020B0506040000020004" pitchFamily="34" charset="0"/>
              </a:rPr>
              <a:t> (ügyfél) gazdaságában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87E1E81-7859-4757-9325-215B3A8A03F6}"/>
              </a:ext>
            </a:extLst>
          </p:cNvPr>
          <p:cNvSpPr txBox="1"/>
          <p:nvPr/>
        </p:nvSpPr>
        <p:spPr>
          <a:xfrm>
            <a:off x="155668" y="207721"/>
            <a:ext cx="1144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>
                <a:solidFill>
                  <a:srgbClr val="002060"/>
                </a:solidFill>
                <a:latin typeface="EC Square Sans Pro" panose="020B0506040000020004" pitchFamily="34" charset="0"/>
              </a:rPr>
              <a:t>„A megelőzés jobb, mint a gyógyítás”</a:t>
            </a:r>
          </a:p>
        </p:txBody>
      </p:sp>
      <p:pic>
        <p:nvPicPr>
          <p:cNvPr id="12" name="Gráfico 11" descr="Apretón de manos con relleno sólido">
            <a:extLst>
              <a:ext uri="{FF2B5EF4-FFF2-40B4-BE49-F238E27FC236}">
                <a16:creationId xmlns:a16="http://schemas.microsoft.com/office/drawing/2014/main" id="{284F9A9A-D29F-46B2-8CCF-1DA78131FA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07638" y="3429000"/>
            <a:ext cx="1767839" cy="17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7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63CD8-6BF5-9DC0-B7E0-D530E5AB2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4C6E6EA-2F5E-85BF-E6AB-A142FE5B32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>
                <a:latin typeface="EC Square Sans Pro" panose="020B0506040000020004" pitchFamily="34" charset="0"/>
              </a:rPr>
              <a:t>MIÉRT?</a:t>
            </a:r>
          </a:p>
        </p:txBody>
      </p:sp>
      <p:pic>
        <p:nvPicPr>
          <p:cNvPr id="3" name="Onlinemedia 2" title="This has changed what a whole nation eats - BBC Stories">
            <a:hlinkClick r:id="" action="ppaction://media"/>
            <a:extLst>
              <a:ext uri="{FF2B5EF4-FFF2-40B4-BE49-F238E27FC236}">
                <a16:creationId xmlns:a16="http://schemas.microsoft.com/office/drawing/2014/main" id="{DEC59E35-ED28-9F5A-44CD-62F5BE48E1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88936" y="1528618"/>
            <a:ext cx="7814127" cy="441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1" y="310575"/>
            <a:ext cx="10167937" cy="475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>
                <a:latin typeface="EC Square Sans Pro" panose="020B0506040000020004" pitchFamily="34" charset="0"/>
              </a:rPr>
              <a:t>A gazdálkodók és az állatorvosok közötti együttműködés elősegítése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D7107E2-94EA-01FC-2A9A-C5D6F7E62706}"/>
              </a:ext>
            </a:extLst>
          </p:cNvPr>
          <p:cNvSpPr txBox="1"/>
          <p:nvPr/>
        </p:nvSpPr>
        <p:spPr>
          <a:xfrm>
            <a:off x="762001" y="951369"/>
            <a:ext cx="9919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EC Square Sans Pro" panose="020B0506040000020004" pitchFamily="34" charset="0"/>
                <a:cs typeface="Arial" panose="020B0604020202020204" pitchFamily="34" charset="0"/>
              </a:rPr>
              <a:t>Egyre több az együttműködés a gazdálkodó és az állatorvos között az állategészségügy javítása és az </a:t>
            </a:r>
            <a:r>
              <a:rPr lang="hu-HU" sz="2000" dirty="0" err="1">
                <a:latin typeface="EC Square Sans Pro" panose="020B0506040000020004" pitchFamily="34" charset="0"/>
                <a:cs typeface="Arial" panose="020B0604020202020204" pitchFamily="34" charset="0"/>
              </a:rPr>
              <a:t>antimikrobiális</a:t>
            </a:r>
            <a:r>
              <a:rPr lang="hu-HU" sz="2000" dirty="0">
                <a:latin typeface="EC Square Sans Pro" panose="020B0506040000020004" pitchFamily="34" charset="0"/>
                <a:cs typeface="Arial" panose="020B0604020202020204" pitchFamily="34" charset="0"/>
              </a:rPr>
              <a:t> szerek gazdaságszintű felhasználásának csökkentése érdekében… Mert ez így működik!</a:t>
            </a:r>
          </a:p>
        </p:txBody>
      </p:sp>
      <p:pic>
        <p:nvPicPr>
          <p:cNvPr id="5" name="Onlinemedia 4" title="Using a multi-actor plan on a goat farm">
            <a:hlinkClick r:id="" action="ppaction://media"/>
            <a:extLst>
              <a:ext uri="{FF2B5EF4-FFF2-40B4-BE49-F238E27FC236}">
                <a16:creationId xmlns:a16="http://schemas.microsoft.com/office/drawing/2014/main" id="{EE9ECD1E-19F9-097F-220B-DD749374E1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06061" y="1980339"/>
            <a:ext cx="6174509" cy="3488598"/>
          </a:xfrm>
          <a:prstGeom prst="rect">
            <a:avLst/>
          </a:prstGeom>
        </p:spPr>
      </p:pic>
      <p:sp>
        <p:nvSpPr>
          <p:cNvPr id="3" name="Tekstvak 3">
            <a:extLst>
              <a:ext uri="{FF2B5EF4-FFF2-40B4-BE49-F238E27FC236}">
                <a16:creationId xmlns:a16="http://schemas.microsoft.com/office/drawing/2014/main" id="{C7CC720B-1D05-84B7-B6B2-23BEDC12F10B}"/>
              </a:ext>
            </a:extLst>
          </p:cNvPr>
          <p:cNvSpPr txBox="1"/>
          <p:nvPr/>
        </p:nvSpPr>
        <p:spPr>
          <a:xfrm>
            <a:off x="971105" y="5602124"/>
            <a:ext cx="10167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EC Square Sans Pro" panose="020B0506040000020004" pitchFamily="34" charset="0"/>
                <a:cs typeface="Arial" panose="020B0604020202020204" pitchFamily="34" charset="0"/>
              </a:rPr>
              <a:t>A mai nap célja azoknak a közös kulcsfontosságú területeknek az azonosítása, ahol a gazdálkodók és az állatorvosok együttműködhetnek, ami további fejlődést </a:t>
            </a:r>
            <a:r>
              <a:rPr lang="hu-HU" sz="2400" b="1" dirty="0" err="1">
                <a:latin typeface="EC Square Sans Pro" panose="020B0506040000020004" pitchFamily="34" charset="0"/>
                <a:cs typeface="Arial" panose="020B0604020202020204" pitchFamily="34" charset="0"/>
              </a:rPr>
              <a:t>eredeményezhet</a:t>
            </a:r>
            <a:r>
              <a:rPr lang="hu-HU" sz="2400" b="1" dirty="0">
                <a:latin typeface="EC Square Sans Pro" panose="020B05060400000200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0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FB353F46-3355-4AA5-BA70-B94BFF397444}"/>
              </a:ext>
            </a:extLst>
          </p:cNvPr>
          <p:cNvSpPr/>
          <p:nvPr/>
        </p:nvSpPr>
        <p:spPr>
          <a:xfrm>
            <a:off x="0" y="5510734"/>
            <a:ext cx="7862180" cy="133877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992C637-2A81-4FFC-9F0F-914055C7E486}"/>
              </a:ext>
            </a:extLst>
          </p:cNvPr>
          <p:cNvSpPr/>
          <p:nvPr/>
        </p:nvSpPr>
        <p:spPr>
          <a:xfrm>
            <a:off x="-6902" y="2474557"/>
            <a:ext cx="7811801" cy="1323439"/>
          </a:xfrm>
          <a:prstGeom prst="rect">
            <a:avLst/>
          </a:prstGeom>
          <a:solidFill>
            <a:srgbClr val="9DC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912FCD56-4697-4300-8401-041CECAB9C42}"/>
              </a:ext>
            </a:extLst>
          </p:cNvPr>
          <p:cNvSpPr/>
          <p:nvPr/>
        </p:nvSpPr>
        <p:spPr>
          <a:xfrm>
            <a:off x="0" y="1141882"/>
            <a:ext cx="7862180" cy="1300011"/>
          </a:xfrm>
          <a:prstGeom prst="rect">
            <a:avLst/>
          </a:prstGeom>
          <a:solidFill>
            <a:srgbClr val="CBE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1E156D94-5CC4-4487-B6A5-FF10737A2875}"/>
              </a:ext>
            </a:extLst>
          </p:cNvPr>
          <p:cNvSpPr txBox="1">
            <a:spLocks/>
          </p:cNvSpPr>
          <p:nvPr/>
        </p:nvSpPr>
        <p:spPr>
          <a:xfrm>
            <a:off x="581108" y="380210"/>
            <a:ext cx="9677400" cy="608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nl-NL" sz="2396" b="0" i="0" u="none" strike="noStrike" kern="1200" cap="none" spc="0" baseline="0">
                <a:solidFill>
                  <a:srgbClr val="003399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nl-NL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nl-NL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>
                <a:latin typeface="EC Square Sans Pro" panose="020B0506040000020004" pitchFamily="34" charset="0"/>
              </a:rPr>
              <a:t>A következő csoportos gyakorlatokat végezzük: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FF8B4CA-F320-475E-895A-326AFD0351F2}"/>
              </a:ext>
            </a:extLst>
          </p:cNvPr>
          <p:cNvSpPr txBox="1"/>
          <p:nvPr/>
        </p:nvSpPr>
        <p:spPr>
          <a:xfrm>
            <a:off x="1378509" y="1193537"/>
            <a:ext cx="6578779" cy="540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hu-HU" sz="1600" dirty="0">
                <a:solidFill>
                  <a:srgbClr val="002060"/>
                </a:solidFill>
                <a:latin typeface="EC Square Sans Pro" panose="020B0506040000020004" pitchFamily="34" charset="0"/>
              </a:rPr>
              <a:t>Azonosítsa az </a:t>
            </a:r>
            <a:r>
              <a:rPr lang="hu-HU" sz="20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akadályokat</a:t>
            </a:r>
            <a:r>
              <a:rPr lang="hu-HU" sz="1600" dirty="0">
                <a:solidFill>
                  <a:srgbClr val="002060"/>
                </a:solidFill>
                <a:latin typeface="EC Square Sans Pro" panose="020B0506040000020004" pitchFamily="34" charset="0"/>
              </a:rPr>
              <a:t>, amelyek akadályozzák a legjobb gyakorlatok kivitelezését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2A8AFD6-2B1B-46AE-A2F0-645FDB1EEF27}"/>
              </a:ext>
            </a:extLst>
          </p:cNvPr>
          <p:cNvSpPr txBox="1"/>
          <p:nvPr/>
        </p:nvSpPr>
        <p:spPr>
          <a:xfrm>
            <a:off x="1488900" y="3098361"/>
            <a:ext cx="2321923" cy="444994"/>
          </a:xfrm>
          <a:prstGeom prst="rect">
            <a:avLst/>
          </a:prstGeom>
          <a:solidFill>
            <a:srgbClr val="2C7470"/>
          </a:solidFill>
        </p:spPr>
        <p:txBody>
          <a:bodyPr wrap="square" bIns="0">
            <a:spAutoFit/>
          </a:bodyPr>
          <a:lstStyle/>
          <a:p>
            <a:pPr marL="0" indent="0">
              <a:lnSpc>
                <a:spcPct val="80000"/>
              </a:lnSpc>
              <a:buFont typeface="Arial" pitchFamily="34"/>
              <a:buNone/>
            </a:pPr>
            <a:r>
              <a:rPr lang="hu-HU" sz="1600" dirty="0">
                <a:solidFill>
                  <a:schemeClr val="bg1"/>
                </a:solidFill>
                <a:latin typeface="EC Square Sans Pro" panose="020B0506040000020004" pitchFamily="34" charset="0"/>
              </a:rPr>
              <a:t>a </a:t>
            </a:r>
            <a:r>
              <a:rPr lang="hu-HU" sz="16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tartási gyakorlatok</a:t>
            </a:r>
            <a:r>
              <a:rPr lang="hu-HU" sz="1600" dirty="0">
                <a:solidFill>
                  <a:schemeClr val="bg1"/>
                </a:solidFill>
                <a:latin typeface="EC Square Sans Pro" panose="020B0506040000020004" pitchFamily="34" charset="0"/>
              </a:rPr>
              <a:t> fejlesztése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84259F0-3FC8-4D6F-80BB-DE0F8C37A42C}"/>
              </a:ext>
            </a:extLst>
          </p:cNvPr>
          <p:cNvSpPr txBox="1"/>
          <p:nvPr/>
        </p:nvSpPr>
        <p:spPr>
          <a:xfrm>
            <a:off x="1472664" y="1714665"/>
            <a:ext cx="2321923" cy="292388"/>
          </a:xfrm>
          <a:prstGeom prst="rect">
            <a:avLst/>
          </a:prstGeom>
          <a:solidFill>
            <a:srgbClr val="2C7470"/>
          </a:solidFill>
        </p:spPr>
        <p:txBody>
          <a:bodyPr wrap="square" bIns="0" anchor="t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állattartási gyakorlat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CC6B10F-03E9-4FE2-AE6F-D0C375988537}"/>
              </a:ext>
            </a:extLst>
          </p:cNvPr>
          <p:cNvSpPr txBox="1"/>
          <p:nvPr/>
        </p:nvSpPr>
        <p:spPr>
          <a:xfrm>
            <a:off x="3839383" y="1630003"/>
            <a:ext cx="3876494" cy="782053"/>
          </a:xfrm>
          <a:prstGeom prst="rect">
            <a:avLst/>
          </a:prstGeom>
          <a:solidFill>
            <a:srgbClr val="2C7470"/>
          </a:solidFill>
        </p:spPr>
        <p:txBody>
          <a:bodyPr wrap="square" bIns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az </a:t>
            </a:r>
            <a:r>
              <a:rPr lang="hu-HU" sz="1600" b="1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antimikrobiális</a:t>
            </a:r>
            <a:r>
              <a:rPr lang="hu-HU" sz="16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 szerek használatának csökkentésére és felelősségteljes használatára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DA60E70B-2C2C-479A-B824-5337C138E1DF}"/>
              </a:ext>
            </a:extLst>
          </p:cNvPr>
          <p:cNvSpPr txBox="1"/>
          <p:nvPr/>
        </p:nvSpPr>
        <p:spPr>
          <a:xfrm>
            <a:off x="-79568" y="1157780"/>
            <a:ext cx="14548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2060"/>
                </a:solidFill>
                <a:latin typeface="EC Square Sans Pro" panose="020B0506040000020004" pitchFamily="34" charset="0"/>
              </a:rPr>
              <a:t>Csoportos</a:t>
            </a:r>
            <a:br>
              <a:rPr lang="hu-HU" dirty="0">
                <a:solidFill>
                  <a:srgbClr val="002060"/>
                </a:solidFill>
                <a:latin typeface="EC Square Sans Pro" panose="020B0506040000020004" pitchFamily="34" charset="0"/>
              </a:rPr>
            </a:br>
            <a:r>
              <a:rPr lang="hu-HU" dirty="0">
                <a:solidFill>
                  <a:srgbClr val="002060"/>
                </a:solidFill>
                <a:latin typeface="EC Square Sans Pro" panose="020B0506040000020004" pitchFamily="34" charset="0"/>
              </a:rPr>
              <a:t> gyakorlat </a:t>
            </a:r>
          </a:p>
          <a:p>
            <a:r>
              <a:rPr lang="hu-HU" sz="44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1 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8EBF90C-FD7F-40D4-8193-9ADD37733D23}"/>
              </a:ext>
            </a:extLst>
          </p:cNvPr>
          <p:cNvSpPr txBox="1"/>
          <p:nvPr/>
        </p:nvSpPr>
        <p:spPr>
          <a:xfrm>
            <a:off x="2334177" y="2457200"/>
            <a:ext cx="3236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dirty="0">
                <a:solidFill>
                  <a:srgbClr val="002060"/>
                </a:solidFill>
                <a:latin typeface="EC Square Sans Pro" panose="020B0506040000020004" pitchFamily="34" charset="0"/>
              </a:rPr>
              <a:t>A </a:t>
            </a:r>
            <a:r>
              <a:rPr lang="hu-HU" sz="20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megoldások</a:t>
            </a:r>
            <a:r>
              <a:rPr lang="hu-HU" sz="1600" dirty="0">
                <a:solidFill>
                  <a:srgbClr val="002060"/>
                </a:solidFill>
                <a:latin typeface="EC Square Sans Pro" panose="020B0506040000020004" pitchFamily="34" charset="0"/>
              </a:rPr>
              <a:t> azonosítása 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5BEB393-2C5D-4FBF-AAC1-A8E9F0C8536F}"/>
              </a:ext>
            </a:extLst>
          </p:cNvPr>
          <p:cNvSpPr txBox="1"/>
          <p:nvPr/>
        </p:nvSpPr>
        <p:spPr>
          <a:xfrm>
            <a:off x="3905103" y="3127855"/>
            <a:ext cx="3824246" cy="641971"/>
          </a:xfrm>
          <a:prstGeom prst="rect">
            <a:avLst/>
          </a:prstGeom>
          <a:solidFill>
            <a:srgbClr val="2C7470"/>
          </a:solidFill>
        </p:spPr>
        <p:txBody>
          <a:bodyPr wrap="square" bIns="0">
            <a:spAutoFit/>
          </a:bodyPr>
          <a:lstStyle/>
          <a:p>
            <a:pPr>
              <a:lnSpc>
                <a:spcPct val="80000"/>
              </a:lnSpc>
            </a:pPr>
            <a:r>
              <a:rPr lang="hu-HU" sz="1600" dirty="0">
                <a:solidFill>
                  <a:schemeClr val="bg1"/>
                </a:solidFill>
                <a:latin typeface="EC Square Sans Pro" panose="020B0506040000020004" pitchFamily="34" charset="0"/>
              </a:rPr>
              <a:t>az akadályok csökkentése </a:t>
            </a:r>
            <a:r>
              <a:rPr lang="hu-HU" sz="16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az </a:t>
            </a:r>
            <a:r>
              <a:rPr lang="hu-HU" sz="1600" b="1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antimikrobiális</a:t>
            </a:r>
            <a:r>
              <a:rPr lang="hu-HU" sz="16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 szerek használatának csökkentése és felelősségteljes használata érdekében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F0A72AB-3E92-4B2B-B016-87A588D24947}"/>
              </a:ext>
            </a:extLst>
          </p:cNvPr>
          <p:cNvSpPr txBox="1"/>
          <p:nvPr/>
        </p:nvSpPr>
        <p:spPr>
          <a:xfrm>
            <a:off x="1412105" y="2733274"/>
            <a:ext cx="83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2 a</a:t>
            </a:r>
            <a:r>
              <a:rPr lang="hu-HU" sz="1000" dirty="0">
                <a:solidFill>
                  <a:srgbClr val="002060"/>
                </a:solidFill>
                <a:latin typeface="EC Square Sans Pro" panose="020B0506040000020004" pitchFamily="34" charset="0"/>
              </a:rPr>
              <a:t> 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2C96084-6BEB-4404-AA54-FA9F59952485}"/>
              </a:ext>
            </a:extLst>
          </p:cNvPr>
          <p:cNvSpPr txBox="1"/>
          <p:nvPr/>
        </p:nvSpPr>
        <p:spPr>
          <a:xfrm>
            <a:off x="4113368" y="2768864"/>
            <a:ext cx="83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>
                <a:solidFill>
                  <a:srgbClr val="002060"/>
                </a:solidFill>
                <a:latin typeface="EC Square Sans Pro" panose="020B0506040000020004" pitchFamily="34" charset="0"/>
              </a:rPr>
              <a:t>2 b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64C14248-52A6-4206-85E4-62FCF6843086}"/>
              </a:ext>
            </a:extLst>
          </p:cNvPr>
          <p:cNvSpPr txBox="1"/>
          <p:nvPr/>
        </p:nvSpPr>
        <p:spPr>
          <a:xfrm>
            <a:off x="2643493" y="5485284"/>
            <a:ext cx="4640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Megosztás, </a:t>
            </a:r>
            <a:r>
              <a:rPr lang="hu-HU" dirty="0">
                <a:solidFill>
                  <a:srgbClr val="002060"/>
                </a:solidFill>
                <a:latin typeface="EC Square Sans Pro" panose="020B0506040000020004" pitchFamily="34" charset="0"/>
              </a:rPr>
              <a:t>eredmények bemutatása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6A54E01C-5231-42AE-BAA4-CE60FFE3E051}"/>
              </a:ext>
            </a:extLst>
          </p:cNvPr>
          <p:cNvSpPr txBox="1"/>
          <p:nvPr/>
        </p:nvSpPr>
        <p:spPr>
          <a:xfrm>
            <a:off x="1533416" y="6193218"/>
            <a:ext cx="2326669" cy="444994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pPr marL="0" indent="0">
              <a:lnSpc>
                <a:spcPct val="80000"/>
              </a:lnSpc>
              <a:buFont typeface="Arial" pitchFamily="34"/>
              <a:buNone/>
            </a:pPr>
            <a:r>
              <a:rPr lang="hu-HU" sz="1600" dirty="0">
                <a:solidFill>
                  <a:srgbClr val="002060"/>
                </a:solidFill>
                <a:latin typeface="EC Square Sans Pro" panose="020B0506040000020004" pitchFamily="34" charset="0"/>
              </a:rPr>
              <a:t>Listázza az </a:t>
            </a:r>
            <a:r>
              <a:rPr lang="hu-HU" sz="16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állattartási gyakorlatokat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1A11E895-CF81-4859-AC21-F9018280F752}"/>
              </a:ext>
            </a:extLst>
          </p:cNvPr>
          <p:cNvSpPr txBox="1"/>
          <p:nvPr/>
        </p:nvSpPr>
        <p:spPr>
          <a:xfrm>
            <a:off x="3951424" y="6191201"/>
            <a:ext cx="3874836" cy="59580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02060"/>
                </a:solidFill>
                <a:latin typeface="EC Square Sans Pro" panose="020B0506040000020004" pitchFamily="34" charset="0"/>
              </a:rPr>
              <a:t>Intézkedések </a:t>
            </a:r>
            <a:r>
              <a:rPr lang="hu-HU" sz="16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az </a:t>
            </a:r>
            <a:r>
              <a:rPr lang="hu-HU" sz="1600" b="1" dirty="0" err="1">
                <a:solidFill>
                  <a:srgbClr val="002060"/>
                </a:solidFill>
                <a:latin typeface="EC Square Sans Pro" panose="020B0506040000020004" pitchFamily="34" charset="0"/>
              </a:rPr>
              <a:t>antimikrobiális</a:t>
            </a:r>
            <a:r>
              <a:rPr lang="hu-HU" sz="16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 szerek csökkentése és felelősségteljes használata</a:t>
            </a:r>
            <a:r>
              <a:rPr lang="hu-HU" sz="1600" dirty="0">
                <a:solidFill>
                  <a:srgbClr val="002060"/>
                </a:solidFill>
                <a:latin typeface="EC Square Sans Pro" panose="020B0506040000020004" pitchFamily="34" charset="0"/>
              </a:rPr>
              <a:t> érdekében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EAD4A5E9-666B-4D44-B945-9C950481D473}"/>
              </a:ext>
            </a:extLst>
          </p:cNvPr>
          <p:cNvSpPr txBox="1"/>
          <p:nvPr/>
        </p:nvSpPr>
        <p:spPr>
          <a:xfrm>
            <a:off x="1561382" y="5795241"/>
            <a:ext cx="83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>
                <a:solidFill>
                  <a:srgbClr val="002060"/>
                </a:solidFill>
                <a:latin typeface="EC Square Sans Pro" panose="020B0506040000020004" pitchFamily="34" charset="0"/>
              </a:rPr>
              <a:t>3 a</a:t>
            </a:r>
            <a:r>
              <a:rPr lang="hu-HU" sz="1000">
                <a:solidFill>
                  <a:srgbClr val="002060"/>
                </a:solidFill>
                <a:latin typeface="EC Square Sans Pro" panose="020B0506040000020004" pitchFamily="34" charset="0"/>
              </a:rPr>
              <a:t> 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C7A3C2B9-7224-4560-BFFD-9A6D46124312}"/>
              </a:ext>
            </a:extLst>
          </p:cNvPr>
          <p:cNvSpPr txBox="1"/>
          <p:nvPr/>
        </p:nvSpPr>
        <p:spPr>
          <a:xfrm>
            <a:off x="4142855" y="5790387"/>
            <a:ext cx="83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3 b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6BBFDCE-810A-4953-B424-1E6CE18AD26D}"/>
              </a:ext>
            </a:extLst>
          </p:cNvPr>
          <p:cNvSpPr txBox="1"/>
          <p:nvPr/>
        </p:nvSpPr>
        <p:spPr>
          <a:xfrm>
            <a:off x="-6901" y="2437837"/>
            <a:ext cx="15554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2060"/>
                </a:solidFill>
                <a:latin typeface="EC Square Sans Pro" panose="020B0506040000020004" pitchFamily="34" charset="0"/>
              </a:rPr>
              <a:t>Csoportos </a:t>
            </a:r>
            <a:br>
              <a:rPr lang="hu-HU" dirty="0">
                <a:solidFill>
                  <a:srgbClr val="002060"/>
                </a:solidFill>
                <a:latin typeface="EC Square Sans Pro" panose="020B0506040000020004" pitchFamily="34" charset="0"/>
              </a:rPr>
            </a:br>
            <a:r>
              <a:rPr lang="hu-HU" dirty="0">
                <a:solidFill>
                  <a:srgbClr val="002060"/>
                </a:solidFill>
                <a:latin typeface="EC Square Sans Pro" panose="020B0506040000020004" pitchFamily="34" charset="0"/>
              </a:rPr>
              <a:t>gyakorlat </a:t>
            </a:r>
          </a:p>
          <a:p>
            <a:r>
              <a:rPr lang="hu-HU" sz="44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2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CD27A84-761B-4A76-A594-EDC6FC88F115}"/>
              </a:ext>
            </a:extLst>
          </p:cNvPr>
          <p:cNvSpPr txBox="1"/>
          <p:nvPr/>
        </p:nvSpPr>
        <p:spPr>
          <a:xfrm>
            <a:off x="17125" y="5437392"/>
            <a:ext cx="14092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2060"/>
                </a:solidFill>
                <a:latin typeface="EC Square Sans Pro" panose="020B0506040000020004" pitchFamily="34" charset="0"/>
              </a:rPr>
              <a:t>Csoportos </a:t>
            </a:r>
            <a:br>
              <a:rPr lang="hu-HU" dirty="0">
                <a:solidFill>
                  <a:srgbClr val="002060"/>
                </a:solidFill>
                <a:latin typeface="EC Square Sans Pro" panose="020B0506040000020004" pitchFamily="34" charset="0"/>
              </a:rPr>
            </a:br>
            <a:r>
              <a:rPr lang="hu-HU" dirty="0">
                <a:solidFill>
                  <a:srgbClr val="002060"/>
                </a:solidFill>
                <a:latin typeface="EC Square Sans Pro" panose="020B0506040000020004" pitchFamily="34" charset="0"/>
              </a:rPr>
              <a:t>gyakorlat </a:t>
            </a:r>
          </a:p>
          <a:p>
            <a:r>
              <a:rPr lang="hu-HU" sz="44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FA5219B-24E9-443F-BDF7-8EF6B9311594}"/>
              </a:ext>
            </a:extLst>
          </p:cNvPr>
          <p:cNvSpPr txBox="1"/>
          <p:nvPr/>
        </p:nvSpPr>
        <p:spPr>
          <a:xfrm>
            <a:off x="683854" y="4207608"/>
            <a:ext cx="1719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Azonosítás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E982797-A9B4-4334-84D3-FF537D63117E}"/>
              </a:ext>
            </a:extLst>
          </p:cNvPr>
          <p:cNvGrpSpPr/>
          <p:nvPr/>
        </p:nvGrpSpPr>
        <p:grpSpPr>
          <a:xfrm>
            <a:off x="7957288" y="610106"/>
            <a:ext cx="4200796" cy="2308759"/>
            <a:chOff x="7957288" y="610106"/>
            <a:chExt cx="4200796" cy="2308759"/>
          </a:xfrm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2F32368B-0732-4D14-9C43-7B037F0A294F}"/>
                </a:ext>
              </a:extLst>
            </p:cNvPr>
            <p:cNvGrpSpPr/>
            <p:nvPr/>
          </p:nvGrpSpPr>
          <p:grpSpPr>
            <a:xfrm>
              <a:off x="8337914" y="1315255"/>
              <a:ext cx="332534" cy="299599"/>
              <a:chOff x="7173994" y="1770770"/>
              <a:chExt cx="558800" cy="506485"/>
            </a:xfrm>
          </p:grpSpPr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5C813B8A-AE29-45AF-9E7B-DAAC7816394E}"/>
                  </a:ext>
                </a:extLst>
              </p:cNvPr>
              <p:cNvSpPr/>
              <p:nvPr/>
            </p:nvSpPr>
            <p:spPr>
              <a:xfrm>
                <a:off x="7173994" y="1770770"/>
                <a:ext cx="558800" cy="5064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C74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C Square Sans Pro" panose="020B0506040000020004" pitchFamily="34" charset="0"/>
                </a:endParaRPr>
              </a:p>
            </p:txBody>
          </p:sp>
          <p:pic>
            <p:nvPicPr>
              <p:cNvPr id="41" name="Picture 6" descr="Chicken Icon Vector Art, Icons, and Graphics for Free Download">
                <a:extLst>
                  <a:ext uri="{FF2B5EF4-FFF2-40B4-BE49-F238E27FC236}">
                    <a16:creationId xmlns:a16="http://schemas.microsoft.com/office/drawing/2014/main" id="{FB7BD75A-D4CE-4305-9EF9-EA79580E4C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49" t="19410" r="24531" b="22786"/>
              <a:stretch/>
            </p:blipFill>
            <p:spPr bwMode="auto">
              <a:xfrm>
                <a:off x="7354636" y="1898949"/>
                <a:ext cx="248093" cy="282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FE5B63AA-0F92-474E-BC79-46A1C43B7197}"/>
                </a:ext>
              </a:extLst>
            </p:cNvPr>
            <p:cNvGrpSpPr/>
            <p:nvPr/>
          </p:nvGrpSpPr>
          <p:grpSpPr>
            <a:xfrm>
              <a:off x="8981879" y="844209"/>
              <a:ext cx="332534" cy="299599"/>
              <a:chOff x="7187073" y="2370223"/>
              <a:chExt cx="558800" cy="506485"/>
            </a:xfrm>
          </p:grpSpPr>
          <p:sp>
            <p:nvSpPr>
              <p:cNvPr id="56" name="Elipse 55">
                <a:extLst>
                  <a:ext uri="{FF2B5EF4-FFF2-40B4-BE49-F238E27FC236}">
                    <a16:creationId xmlns:a16="http://schemas.microsoft.com/office/drawing/2014/main" id="{1F552410-01A8-41FA-8F14-827FEE253ACF}"/>
                  </a:ext>
                </a:extLst>
              </p:cNvPr>
              <p:cNvSpPr/>
              <p:nvPr/>
            </p:nvSpPr>
            <p:spPr>
              <a:xfrm>
                <a:off x="7187073" y="2370223"/>
                <a:ext cx="558800" cy="5064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C74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C Square Sans Pro" panose="020B0506040000020004" pitchFamily="34" charset="0"/>
                </a:endParaRPr>
              </a:p>
            </p:txBody>
          </p:sp>
          <p:pic>
            <p:nvPicPr>
              <p:cNvPr id="57" name="Picture 8" descr="Sheep Vector Illustration Black Silhouette. Stock Vector - Illustration of  raphic, husbandry: 140349495">
                <a:extLst>
                  <a:ext uri="{FF2B5EF4-FFF2-40B4-BE49-F238E27FC236}">
                    <a16:creationId xmlns:a16="http://schemas.microsoft.com/office/drawing/2014/main" id="{FF37D005-BD50-48C3-B036-B4BB8A9CB4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43" t="7481" r="11426" b="9237"/>
              <a:stretch/>
            </p:blipFill>
            <p:spPr bwMode="auto">
              <a:xfrm>
                <a:off x="7322864" y="2523900"/>
                <a:ext cx="326587" cy="241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CAD800FC-A308-4F54-94ED-D6456A87FA44}"/>
                </a:ext>
              </a:extLst>
            </p:cNvPr>
            <p:cNvGrpSpPr/>
            <p:nvPr/>
          </p:nvGrpSpPr>
          <p:grpSpPr>
            <a:xfrm>
              <a:off x="8779163" y="1186420"/>
              <a:ext cx="332534" cy="299599"/>
              <a:chOff x="7206758" y="3007460"/>
              <a:chExt cx="558800" cy="506485"/>
            </a:xfrm>
          </p:grpSpPr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5EA81898-A75C-4307-9FFB-9A4499E2E9E7}"/>
                  </a:ext>
                </a:extLst>
              </p:cNvPr>
              <p:cNvSpPr/>
              <p:nvPr/>
            </p:nvSpPr>
            <p:spPr>
              <a:xfrm>
                <a:off x="7206758" y="3007460"/>
                <a:ext cx="558800" cy="5064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C74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C Square Sans Pro" panose="020B0506040000020004" pitchFamily="34" charset="0"/>
                </a:endParaRPr>
              </a:p>
            </p:txBody>
          </p:sp>
          <p:pic>
            <p:nvPicPr>
              <p:cNvPr id="60" name="Picture 4" descr="840+ Heifer Illustrations, Royalty-Free Vector Graphics &amp; Clip Art - iStock  | Heifer cows, Heifer vector, Heifer milk">
                <a:extLst>
                  <a:ext uri="{FF2B5EF4-FFF2-40B4-BE49-F238E27FC236}">
                    <a16:creationId xmlns:a16="http://schemas.microsoft.com/office/drawing/2014/main" id="{F8C04ABB-7069-4E62-816D-A74CE6170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40" t="28652" r="15867" b="28682"/>
              <a:stretch/>
            </p:blipFill>
            <p:spPr bwMode="auto">
              <a:xfrm>
                <a:off x="7322864" y="3148828"/>
                <a:ext cx="355510" cy="223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918F7814-2FE4-4340-BB6F-D2077FEFC157}"/>
                </a:ext>
              </a:extLst>
            </p:cNvPr>
            <p:cNvGrpSpPr/>
            <p:nvPr/>
          </p:nvGrpSpPr>
          <p:grpSpPr>
            <a:xfrm>
              <a:off x="8770024" y="1567219"/>
              <a:ext cx="332534" cy="299599"/>
              <a:chOff x="7196598" y="3647063"/>
              <a:chExt cx="558800" cy="506485"/>
            </a:xfrm>
          </p:grpSpPr>
          <p:sp>
            <p:nvSpPr>
              <p:cNvPr id="62" name="Elipse 61">
                <a:extLst>
                  <a:ext uri="{FF2B5EF4-FFF2-40B4-BE49-F238E27FC236}">
                    <a16:creationId xmlns:a16="http://schemas.microsoft.com/office/drawing/2014/main" id="{280D4FB9-26D5-4B64-B2D4-285DF60A1D99}"/>
                  </a:ext>
                </a:extLst>
              </p:cNvPr>
              <p:cNvSpPr/>
              <p:nvPr/>
            </p:nvSpPr>
            <p:spPr>
              <a:xfrm>
                <a:off x="7196598" y="3647063"/>
                <a:ext cx="558800" cy="5064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C74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C Square Sans Pro" panose="020B0506040000020004" pitchFamily="34" charset="0"/>
                </a:endParaRPr>
              </a:p>
            </p:txBody>
          </p:sp>
          <p:pic>
            <p:nvPicPr>
              <p:cNvPr id="63" name="Picture 12" descr="Over 900 Free Horse Vectors - Pixabay - Pixabay">
                <a:extLst>
                  <a:ext uri="{FF2B5EF4-FFF2-40B4-BE49-F238E27FC236}">
                    <a16:creationId xmlns:a16="http://schemas.microsoft.com/office/drawing/2014/main" id="{592DDB2B-764E-46F4-A943-31B4705431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2308" y="3736494"/>
                <a:ext cx="373522" cy="332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77744A4A-4B72-47E6-B376-1677BC9298BD}"/>
                </a:ext>
              </a:extLst>
            </p:cNvPr>
            <p:cNvGrpSpPr/>
            <p:nvPr/>
          </p:nvGrpSpPr>
          <p:grpSpPr>
            <a:xfrm>
              <a:off x="9207328" y="1577711"/>
              <a:ext cx="332534" cy="299599"/>
              <a:chOff x="7187073" y="4298257"/>
              <a:chExt cx="558800" cy="506485"/>
            </a:xfrm>
          </p:grpSpPr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9698ABE0-8A5C-41FE-8C27-AB7F720504FE}"/>
                  </a:ext>
                </a:extLst>
              </p:cNvPr>
              <p:cNvSpPr/>
              <p:nvPr/>
            </p:nvSpPr>
            <p:spPr>
              <a:xfrm>
                <a:off x="7187073" y="4298257"/>
                <a:ext cx="558800" cy="5064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C74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C Square Sans Pro" panose="020B0506040000020004" pitchFamily="34" charset="0"/>
                </a:endParaRPr>
              </a:p>
            </p:txBody>
          </p:sp>
          <p:pic>
            <p:nvPicPr>
              <p:cNvPr id="66" name="Picture 14" descr="Fish Icon Vector Isolated Stock Illustration - Download Image Now - Fish,  Icon, Vector - iStock">
                <a:extLst>
                  <a:ext uri="{FF2B5EF4-FFF2-40B4-BE49-F238E27FC236}">
                    <a16:creationId xmlns:a16="http://schemas.microsoft.com/office/drawing/2014/main" id="{88442B87-7604-48E0-A29C-F015D82DA8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37" t="29604" r="9625" b="30401"/>
              <a:stretch/>
            </p:blipFill>
            <p:spPr bwMode="auto">
              <a:xfrm>
                <a:off x="7263957" y="4452963"/>
                <a:ext cx="414282" cy="211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1063015B-FC6E-4BCC-8AE4-6F329FFF1B6F}"/>
                </a:ext>
              </a:extLst>
            </p:cNvPr>
            <p:cNvGrpSpPr/>
            <p:nvPr/>
          </p:nvGrpSpPr>
          <p:grpSpPr>
            <a:xfrm>
              <a:off x="8340113" y="1706665"/>
              <a:ext cx="332534" cy="299599"/>
              <a:chOff x="7187073" y="4959716"/>
              <a:chExt cx="558800" cy="506485"/>
            </a:xfrm>
          </p:grpSpPr>
          <p:sp>
            <p:nvSpPr>
              <p:cNvPr id="68" name="Elipse 67">
                <a:extLst>
                  <a:ext uri="{FF2B5EF4-FFF2-40B4-BE49-F238E27FC236}">
                    <a16:creationId xmlns:a16="http://schemas.microsoft.com/office/drawing/2014/main" id="{1FD8D5F8-DE54-457E-B3DE-0735620112EA}"/>
                  </a:ext>
                </a:extLst>
              </p:cNvPr>
              <p:cNvSpPr/>
              <p:nvPr/>
            </p:nvSpPr>
            <p:spPr>
              <a:xfrm>
                <a:off x="7187073" y="4959716"/>
                <a:ext cx="558800" cy="5064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C74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C Square Sans Pro" panose="020B0506040000020004" pitchFamily="34" charset="0"/>
                </a:endParaRPr>
              </a:p>
            </p:txBody>
          </p:sp>
          <p:pic>
            <p:nvPicPr>
              <p:cNvPr id="69" name="Picture 10" descr="Goat Vector Art Stock Images | Depositphotos">
                <a:extLst>
                  <a:ext uri="{FF2B5EF4-FFF2-40B4-BE49-F238E27FC236}">
                    <a16:creationId xmlns:a16="http://schemas.microsoft.com/office/drawing/2014/main" id="{DD000374-218D-4E1F-9BEB-B37FB60A5C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55" t="14682" r="10177" b="14207"/>
              <a:stretch/>
            </p:blipFill>
            <p:spPr bwMode="auto">
              <a:xfrm>
                <a:off x="7313573" y="5072763"/>
                <a:ext cx="319643" cy="280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upo 69">
              <a:extLst>
                <a:ext uri="{FF2B5EF4-FFF2-40B4-BE49-F238E27FC236}">
                  <a16:creationId xmlns:a16="http://schemas.microsoft.com/office/drawing/2014/main" id="{5803C228-A3E7-4DE6-912F-BD65146B0011}"/>
                </a:ext>
              </a:extLst>
            </p:cNvPr>
            <p:cNvGrpSpPr/>
            <p:nvPr/>
          </p:nvGrpSpPr>
          <p:grpSpPr>
            <a:xfrm>
              <a:off x="11345079" y="1739000"/>
              <a:ext cx="332534" cy="299599"/>
              <a:chOff x="8091835" y="1770770"/>
              <a:chExt cx="558800" cy="506485"/>
            </a:xfrm>
          </p:grpSpPr>
          <p:sp>
            <p:nvSpPr>
              <p:cNvPr id="71" name="Elipse 70">
                <a:extLst>
                  <a:ext uri="{FF2B5EF4-FFF2-40B4-BE49-F238E27FC236}">
                    <a16:creationId xmlns:a16="http://schemas.microsoft.com/office/drawing/2014/main" id="{53C84CAF-2F42-41F7-B5EC-2A2567A85DFA}"/>
                  </a:ext>
                </a:extLst>
              </p:cNvPr>
              <p:cNvSpPr/>
              <p:nvPr/>
            </p:nvSpPr>
            <p:spPr>
              <a:xfrm>
                <a:off x="8091835" y="1770770"/>
                <a:ext cx="558800" cy="5064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C Square Sans Pro" panose="020B0506040000020004" pitchFamily="34" charset="0"/>
                </a:endParaRPr>
              </a:p>
            </p:txBody>
          </p:sp>
          <p:pic>
            <p:nvPicPr>
              <p:cNvPr id="72" name="Picture 6" descr="Chicken Icon Vector Art, Icons, and Graphics for Free Download">
                <a:extLst>
                  <a:ext uri="{FF2B5EF4-FFF2-40B4-BE49-F238E27FC236}">
                    <a16:creationId xmlns:a16="http://schemas.microsoft.com/office/drawing/2014/main" id="{FFA73FF2-662A-4C40-916E-0638AECD09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49" t="19410" r="24531" b="22786"/>
              <a:stretch/>
            </p:blipFill>
            <p:spPr bwMode="auto">
              <a:xfrm>
                <a:off x="8272477" y="1898949"/>
                <a:ext cx="248093" cy="282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3" name="Grupo 72">
              <a:extLst>
                <a:ext uri="{FF2B5EF4-FFF2-40B4-BE49-F238E27FC236}">
                  <a16:creationId xmlns:a16="http://schemas.microsoft.com/office/drawing/2014/main" id="{9777529E-C752-4B9C-B16D-D6CB2A3635C7}"/>
                </a:ext>
              </a:extLst>
            </p:cNvPr>
            <p:cNvGrpSpPr/>
            <p:nvPr/>
          </p:nvGrpSpPr>
          <p:grpSpPr>
            <a:xfrm>
              <a:off x="10749867" y="888996"/>
              <a:ext cx="332534" cy="299599"/>
              <a:chOff x="8104914" y="2370223"/>
              <a:chExt cx="558800" cy="506485"/>
            </a:xfrm>
          </p:grpSpPr>
          <p:sp>
            <p:nvSpPr>
              <p:cNvPr id="74" name="Elipse 73">
                <a:extLst>
                  <a:ext uri="{FF2B5EF4-FFF2-40B4-BE49-F238E27FC236}">
                    <a16:creationId xmlns:a16="http://schemas.microsoft.com/office/drawing/2014/main" id="{2D3C3370-ABD6-40EE-B5DA-3FF9B5D703B2}"/>
                  </a:ext>
                </a:extLst>
              </p:cNvPr>
              <p:cNvSpPr/>
              <p:nvPr/>
            </p:nvSpPr>
            <p:spPr>
              <a:xfrm>
                <a:off x="8104914" y="2370223"/>
                <a:ext cx="558800" cy="5064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C Square Sans Pro" panose="020B0506040000020004" pitchFamily="34" charset="0"/>
                </a:endParaRPr>
              </a:p>
            </p:txBody>
          </p:sp>
          <p:pic>
            <p:nvPicPr>
              <p:cNvPr id="75" name="Picture 8" descr="Sheep Vector Illustration Black Silhouette. Stock Vector - Illustration of  raphic, husbandry: 140349495">
                <a:extLst>
                  <a:ext uri="{FF2B5EF4-FFF2-40B4-BE49-F238E27FC236}">
                    <a16:creationId xmlns:a16="http://schemas.microsoft.com/office/drawing/2014/main" id="{3C676711-7A4B-42E9-93AC-BFFA1C9B16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43" t="7481" r="11426" b="9237"/>
              <a:stretch/>
            </p:blipFill>
            <p:spPr bwMode="auto">
              <a:xfrm>
                <a:off x="8240705" y="2523900"/>
                <a:ext cx="326587" cy="241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6" name="Grupo 75">
              <a:extLst>
                <a:ext uri="{FF2B5EF4-FFF2-40B4-BE49-F238E27FC236}">
                  <a16:creationId xmlns:a16="http://schemas.microsoft.com/office/drawing/2014/main" id="{47EFDF9F-FFB2-40B9-B086-249738FEB490}"/>
                </a:ext>
              </a:extLst>
            </p:cNvPr>
            <p:cNvGrpSpPr/>
            <p:nvPr/>
          </p:nvGrpSpPr>
          <p:grpSpPr>
            <a:xfrm>
              <a:off x="10532839" y="1206610"/>
              <a:ext cx="332534" cy="299599"/>
              <a:chOff x="8124599" y="3007460"/>
              <a:chExt cx="558800" cy="506485"/>
            </a:xfrm>
          </p:grpSpPr>
          <p:sp>
            <p:nvSpPr>
              <p:cNvPr id="77" name="Elipse 76">
                <a:extLst>
                  <a:ext uri="{FF2B5EF4-FFF2-40B4-BE49-F238E27FC236}">
                    <a16:creationId xmlns:a16="http://schemas.microsoft.com/office/drawing/2014/main" id="{6CB95775-C572-44BF-AF35-516566E24048}"/>
                  </a:ext>
                </a:extLst>
              </p:cNvPr>
              <p:cNvSpPr/>
              <p:nvPr/>
            </p:nvSpPr>
            <p:spPr>
              <a:xfrm>
                <a:off x="8124599" y="3007460"/>
                <a:ext cx="558800" cy="5064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C Square Sans Pro" panose="020B0506040000020004" pitchFamily="34" charset="0"/>
                </a:endParaRPr>
              </a:p>
            </p:txBody>
          </p:sp>
          <p:pic>
            <p:nvPicPr>
              <p:cNvPr id="78" name="Picture 4" descr="840+ Heifer Illustrations, Royalty-Free Vector Graphics &amp; Clip Art - iStock  | Heifer cows, Heifer vector, Heifer milk">
                <a:extLst>
                  <a:ext uri="{FF2B5EF4-FFF2-40B4-BE49-F238E27FC236}">
                    <a16:creationId xmlns:a16="http://schemas.microsoft.com/office/drawing/2014/main" id="{D12C0CB0-5BC1-430A-B93B-B304898601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40" t="28652" r="15867" b="28682"/>
              <a:stretch/>
            </p:blipFill>
            <p:spPr bwMode="auto">
              <a:xfrm>
                <a:off x="8240705" y="3148828"/>
                <a:ext cx="355510" cy="223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" name="Grupo 78">
              <a:extLst>
                <a:ext uri="{FF2B5EF4-FFF2-40B4-BE49-F238E27FC236}">
                  <a16:creationId xmlns:a16="http://schemas.microsoft.com/office/drawing/2014/main" id="{69F1BEC3-D500-423F-B3D9-5C0813C42DA3}"/>
                </a:ext>
              </a:extLst>
            </p:cNvPr>
            <p:cNvGrpSpPr/>
            <p:nvPr/>
          </p:nvGrpSpPr>
          <p:grpSpPr>
            <a:xfrm>
              <a:off x="10942591" y="1589831"/>
              <a:ext cx="332534" cy="299599"/>
              <a:chOff x="8114439" y="3647063"/>
              <a:chExt cx="558800" cy="506485"/>
            </a:xfrm>
          </p:grpSpPr>
          <p:sp>
            <p:nvSpPr>
              <p:cNvPr id="80" name="Elipse 79">
                <a:extLst>
                  <a:ext uri="{FF2B5EF4-FFF2-40B4-BE49-F238E27FC236}">
                    <a16:creationId xmlns:a16="http://schemas.microsoft.com/office/drawing/2014/main" id="{22F8F791-8A39-4A82-908F-109B4AFCF348}"/>
                  </a:ext>
                </a:extLst>
              </p:cNvPr>
              <p:cNvSpPr/>
              <p:nvPr/>
            </p:nvSpPr>
            <p:spPr>
              <a:xfrm>
                <a:off x="8114439" y="3647063"/>
                <a:ext cx="558800" cy="5064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C Square Sans Pro" panose="020B0506040000020004" pitchFamily="34" charset="0"/>
                </a:endParaRPr>
              </a:p>
            </p:txBody>
          </p:sp>
          <p:pic>
            <p:nvPicPr>
              <p:cNvPr id="81" name="Picture 12" descr="Over 900 Free Horse Vectors - Pixabay - Pixabay">
                <a:extLst>
                  <a:ext uri="{FF2B5EF4-FFF2-40B4-BE49-F238E27FC236}">
                    <a16:creationId xmlns:a16="http://schemas.microsoft.com/office/drawing/2014/main" id="{F8E6DE39-C42F-4ABA-87B3-6CAFBEE62E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0149" y="3736494"/>
                <a:ext cx="373522" cy="332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2" name="Grupo 81">
              <a:extLst>
                <a:ext uri="{FF2B5EF4-FFF2-40B4-BE49-F238E27FC236}">
                  <a16:creationId xmlns:a16="http://schemas.microsoft.com/office/drawing/2014/main" id="{A703E5ED-83CE-429C-B65F-0841C30B7C02}"/>
                </a:ext>
              </a:extLst>
            </p:cNvPr>
            <p:cNvGrpSpPr/>
            <p:nvPr/>
          </p:nvGrpSpPr>
          <p:grpSpPr>
            <a:xfrm>
              <a:off x="10538559" y="1589832"/>
              <a:ext cx="332534" cy="299599"/>
              <a:chOff x="8104914" y="4298257"/>
              <a:chExt cx="558800" cy="506485"/>
            </a:xfrm>
          </p:grpSpPr>
          <p:sp>
            <p:nvSpPr>
              <p:cNvPr id="83" name="Elipse 82">
                <a:extLst>
                  <a:ext uri="{FF2B5EF4-FFF2-40B4-BE49-F238E27FC236}">
                    <a16:creationId xmlns:a16="http://schemas.microsoft.com/office/drawing/2014/main" id="{4B0E60E7-0148-4CF1-BC75-6C241E38BAD8}"/>
                  </a:ext>
                </a:extLst>
              </p:cNvPr>
              <p:cNvSpPr/>
              <p:nvPr/>
            </p:nvSpPr>
            <p:spPr>
              <a:xfrm>
                <a:off x="8104914" y="4298257"/>
                <a:ext cx="558800" cy="5064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C Square Sans Pro" panose="020B0506040000020004" pitchFamily="34" charset="0"/>
                </a:endParaRPr>
              </a:p>
            </p:txBody>
          </p:sp>
          <p:pic>
            <p:nvPicPr>
              <p:cNvPr id="84" name="Picture 14" descr="Fish Icon Vector Isolated Stock Illustration - Download Image Now - Fish,  Icon, Vector - iStock">
                <a:extLst>
                  <a:ext uri="{FF2B5EF4-FFF2-40B4-BE49-F238E27FC236}">
                    <a16:creationId xmlns:a16="http://schemas.microsoft.com/office/drawing/2014/main" id="{ECEBD9AB-B29C-4C06-BC25-04A9BC6FA3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37" t="29604" r="9625" b="30401"/>
              <a:stretch/>
            </p:blipFill>
            <p:spPr bwMode="auto">
              <a:xfrm>
                <a:off x="8181798" y="4452963"/>
                <a:ext cx="414282" cy="211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5" name="Grupo 84">
              <a:extLst>
                <a:ext uri="{FF2B5EF4-FFF2-40B4-BE49-F238E27FC236}">
                  <a16:creationId xmlns:a16="http://schemas.microsoft.com/office/drawing/2014/main" id="{BA3DA9AE-6F01-4C41-A12E-E11167014FD2}"/>
                </a:ext>
              </a:extLst>
            </p:cNvPr>
            <p:cNvGrpSpPr/>
            <p:nvPr/>
          </p:nvGrpSpPr>
          <p:grpSpPr>
            <a:xfrm>
              <a:off x="11346386" y="1367053"/>
              <a:ext cx="332534" cy="299599"/>
              <a:chOff x="8104914" y="4959716"/>
              <a:chExt cx="558800" cy="506485"/>
            </a:xfrm>
          </p:grpSpPr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6A42FC85-6BF1-4AF6-9CDA-DB6617C9BF27}"/>
                  </a:ext>
                </a:extLst>
              </p:cNvPr>
              <p:cNvSpPr/>
              <p:nvPr/>
            </p:nvSpPr>
            <p:spPr>
              <a:xfrm>
                <a:off x="8104914" y="4959716"/>
                <a:ext cx="558800" cy="5064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C Square Sans Pro" panose="020B0506040000020004" pitchFamily="34" charset="0"/>
                </a:endParaRPr>
              </a:p>
            </p:txBody>
          </p:sp>
          <p:pic>
            <p:nvPicPr>
              <p:cNvPr id="87" name="Picture 10" descr="Goat Vector Art Stock Images | Depositphotos">
                <a:extLst>
                  <a:ext uri="{FF2B5EF4-FFF2-40B4-BE49-F238E27FC236}">
                    <a16:creationId xmlns:a16="http://schemas.microsoft.com/office/drawing/2014/main" id="{FDB673C4-D6B2-4022-B187-2C91A3BCC9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55" t="14682" r="10177" b="14207"/>
              <a:stretch/>
            </p:blipFill>
            <p:spPr bwMode="auto">
              <a:xfrm>
                <a:off x="8231414" y="5072763"/>
                <a:ext cx="319643" cy="280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8" name="Elipse 87">
              <a:extLst>
                <a:ext uri="{FF2B5EF4-FFF2-40B4-BE49-F238E27FC236}">
                  <a16:creationId xmlns:a16="http://schemas.microsoft.com/office/drawing/2014/main" id="{32DC18A7-6987-47D8-84A9-25B41CC883BB}"/>
                </a:ext>
              </a:extLst>
            </p:cNvPr>
            <p:cNvSpPr/>
            <p:nvPr/>
          </p:nvSpPr>
          <p:spPr>
            <a:xfrm>
              <a:off x="8599972" y="2060584"/>
              <a:ext cx="1125119" cy="65510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C7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  <a:latin typeface="EC Square Sans Pro" panose="020B05060400000200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B6A9F2DA-BCEB-4272-A9BF-9E87D8FDE8B1}"/>
                </a:ext>
              </a:extLst>
            </p:cNvPr>
            <p:cNvSpPr/>
            <p:nvPr/>
          </p:nvSpPr>
          <p:spPr>
            <a:xfrm>
              <a:off x="10324214" y="2083508"/>
              <a:ext cx="1097450" cy="6012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C Square Sans Pro" panose="020B05060400000200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3AD1239-051C-4EB0-816A-52C4DBD49562}"/>
                </a:ext>
              </a:extLst>
            </p:cNvPr>
            <p:cNvGrpSpPr/>
            <p:nvPr/>
          </p:nvGrpSpPr>
          <p:grpSpPr>
            <a:xfrm>
              <a:off x="9226070" y="1186297"/>
              <a:ext cx="334195" cy="312699"/>
              <a:chOff x="7099542" y="1077560"/>
              <a:chExt cx="558800" cy="506485"/>
            </a:xfrm>
          </p:grpSpPr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17CFCDDC-5CCC-40D6-A01F-29761A962E13}"/>
                  </a:ext>
                </a:extLst>
              </p:cNvPr>
              <p:cNvSpPr/>
              <p:nvPr/>
            </p:nvSpPr>
            <p:spPr>
              <a:xfrm>
                <a:off x="7099542" y="1077560"/>
                <a:ext cx="558800" cy="5064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C74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C Square Sans Pro" panose="020B0506040000020004" pitchFamily="34" charset="0"/>
                </a:endParaRPr>
              </a:p>
            </p:txBody>
          </p:sp>
          <p:pic>
            <p:nvPicPr>
              <p:cNvPr id="92" name="Picture 2" descr="Silhouette of a pig Royalty Free Vector Image - VectorStock">
                <a:extLst>
                  <a:ext uri="{FF2B5EF4-FFF2-40B4-BE49-F238E27FC236}">
                    <a16:creationId xmlns:a16="http://schemas.microsoft.com/office/drawing/2014/main" id="{E088ACE1-8848-4394-98A8-2B45E8EC97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4" t="18131" r="2411" b="24735"/>
              <a:stretch/>
            </p:blipFill>
            <p:spPr bwMode="auto">
              <a:xfrm>
                <a:off x="7173994" y="1228645"/>
                <a:ext cx="409896" cy="222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3" name="Grupo 92">
              <a:extLst>
                <a:ext uri="{FF2B5EF4-FFF2-40B4-BE49-F238E27FC236}">
                  <a16:creationId xmlns:a16="http://schemas.microsoft.com/office/drawing/2014/main" id="{A6BA48DF-08C9-4F63-9DD9-32099D4EC6E8}"/>
                </a:ext>
              </a:extLst>
            </p:cNvPr>
            <p:cNvGrpSpPr/>
            <p:nvPr/>
          </p:nvGrpSpPr>
          <p:grpSpPr>
            <a:xfrm>
              <a:off x="10931965" y="1215904"/>
              <a:ext cx="333591" cy="305204"/>
              <a:chOff x="8070324" y="1057481"/>
              <a:chExt cx="558800" cy="506485"/>
            </a:xfrm>
          </p:grpSpPr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EDE0A21B-3792-46B6-B285-39A5FDF043CE}"/>
                  </a:ext>
                </a:extLst>
              </p:cNvPr>
              <p:cNvSpPr/>
              <p:nvPr/>
            </p:nvSpPr>
            <p:spPr>
              <a:xfrm>
                <a:off x="8070324" y="1057481"/>
                <a:ext cx="558800" cy="5064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C Square Sans Pro" panose="020B0506040000020004" pitchFamily="34" charset="0"/>
                </a:endParaRPr>
              </a:p>
            </p:txBody>
          </p:sp>
          <p:pic>
            <p:nvPicPr>
              <p:cNvPr id="95" name="Picture 2" descr="Silhouette of a pig Royalty Free Vector Image - VectorStock">
                <a:extLst>
                  <a:ext uri="{FF2B5EF4-FFF2-40B4-BE49-F238E27FC236}">
                    <a16:creationId xmlns:a16="http://schemas.microsoft.com/office/drawing/2014/main" id="{F913D720-A822-4FCA-90CF-BC235A34C0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4" t="18131" r="2411" b="24735"/>
              <a:stretch/>
            </p:blipFill>
            <p:spPr bwMode="auto">
              <a:xfrm>
                <a:off x="8144776" y="1208566"/>
                <a:ext cx="409896" cy="222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08F0A3F2-FEE7-4AE0-9B7E-0138FF4B1000}"/>
                </a:ext>
              </a:extLst>
            </p:cNvPr>
            <p:cNvSpPr/>
            <p:nvPr/>
          </p:nvSpPr>
          <p:spPr>
            <a:xfrm>
              <a:off x="7957288" y="617658"/>
              <a:ext cx="4200796" cy="2301207"/>
            </a:xfrm>
            <a:prstGeom prst="ellipse">
              <a:avLst/>
            </a:prstGeom>
            <a:noFill/>
            <a:ln w="38100">
              <a:solidFill>
                <a:srgbClr val="6BB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EC Square Sans Pro" panose="020B0506040000020004" pitchFamily="34" charset="0"/>
              </a:endParaRPr>
            </a:p>
          </p:txBody>
        </p:sp>
        <p:cxnSp>
          <p:nvCxnSpPr>
            <p:cNvPr id="97" name="Conector recto de flecha 96">
              <a:extLst>
                <a:ext uri="{FF2B5EF4-FFF2-40B4-BE49-F238E27FC236}">
                  <a16:creationId xmlns:a16="http://schemas.microsoft.com/office/drawing/2014/main" id="{28413A72-D637-40C1-BDAC-90B769B2DA2B}"/>
                </a:ext>
              </a:extLst>
            </p:cNvPr>
            <p:cNvCxnSpPr>
              <a:cxnSpLocks/>
              <a:endCxn id="88" idx="0"/>
            </p:cNvCxnSpPr>
            <p:nvPr/>
          </p:nvCxnSpPr>
          <p:spPr>
            <a:xfrm>
              <a:off x="9162532" y="1739357"/>
              <a:ext cx="0" cy="321227"/>
            </a:xfrm>
            <a:prstGeom prst="straightConnector1">
              <a:avLst/>
            </a:prstGeom>
            <a:ln w="38100">
              <a:solidFill>
                <a:srgbClr val="2C747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cto de flecha 97">
              <a:extLst>
                <a:ext uri="{FF2B5EF4-FFF2-40B4-BE49-F238E27FC236}">
                  <a16:creationId xmlns:a16="http://schemas.microsoft.com/office/drawing/2014/main" id="{A1D1F92B-DFB2-48E1-AB14-44E9793DA559}"/>
                </a:ext>
              </a:extLst>
            </p:cNvPr>
            <p:cNvCxnSpPr>
              <a:cxnSpLocks/>
              <a:endCxn id="100" idx="0"/>
            </p:cNvCxnSpPr>
            <p:nvPr/>
          </p:nvCxnSpPr>
          <p:spPr>
            <a:xfrm>
              <a:off x="10807593" y="1914830"/>
              <a:ext cx="82715" cy="17581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CuadroTexto 98">
              <a:extLst>
                <a:ext uri="{FF2B5EF4-FFF2-40B4-BE49-F238E27FC236}">
                  <a16:creationId xmlns:a16="http://schemas.microsoft.com/office/drawing/2014/main" id="{1BF5F1D7-8BB1-44E0-9BB9-EAE23BE4CDC4}"/>
                </a:ext>
              </a:extLst>
            </p:cNvPr>
            <p:cNvSpPr txBox="1"/>
            <p:nvPr/>
          </p:nvSpPr>
          <p:spPr>
            <a:xfrm>
              <a:off x="9457156" y="610106"/>
              <a:ext cx="118971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u-HU" sz="1200" b="1">
                  <a:latin typeface="EC Square Sans Pro" panose="020B0506040000020004" pitchFamily="34" charset="0"/>
                  <a:cs typeface="Times New Roman" panose="02020603050405020304" pitchFamily="18" charset="0"/>
                </a:rPr>
                <a:t>GE 1</a:t>
              </a:r>
              <a:r>
                <a:rPr lang="hu-HU" sz="1200">
                  <a:latin typeface="EC Square Sans Pro" panose="020B05060400000200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hu-HU" sz="1200">
                  <a:latin typeface="EC Square Sans Pro" panose="020B0506040000020004" pitchFamily="34" charset="0"/>
                  <a:cs typeface="Times New Roman" panose="02020603050405020304" pitchFamily="18" charset="0"/>
                </a:rPr>
                <a:t>Akadályok a legjobb gyakorlatok megvalósítása előtt?</a:t>
              </a:r>
            </a:p>
          </p:txBody>
        </p:sp>
        <p:sp>
          <p:nvSpPr>
            <p:cNvPr id="100" name="CuadroTexto 99">
              <a:extLst>
                <a:ext uri="{FF2B5EF4-FFF2-40B4-BE49-F238E27FC236}">
                  <a16:creationId xmlns:a16="http://schemas.microsoft.com/office/drawing/2014/main" id="{7D274DF0-6FF7-4E27-AE62-6ED003659303}"/>
                </a:ext>
              </a:extLst>
            </p:cNvPr>
            <p:cNvSpPr txBox="1"/>
            <p:nvPr/>
          </p:nvSpPr>
          <p:spPr>
            <a:xfrm>
              <a:off x="10310219" y="2090642"/>
              <a:ext cx="1160177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u-HU" sz="1100" dirty="0">
                  <a:latin typeface="EC Square Sans Pro" panose="020B0506040000020004" pitchFamily="34" charset="0"/>
                  <a:cs typeface="Times New Roman" panose="02020603050405020304" pitchFamily="18" charset="0"/>
                </a:rPr>
                <a:t>Az állatorvosok akadályait azonosították</a:t>
              </a:r>
            </a:p>
          </p:txBody>
        </p:sp>
        <p:sp>
          <p:nvSpPr>
            <p:cNvPr id="101" name="CuadroTexto 100">
              <a:extLst>
                <a:ext uri="{FF2B5EF4-FFF2-40B4-BE49-F238E27FC236}">
                  <a16:creationId xmlns:a16="http://schemas.microsoft.com/office/drawing/2014/main" id="{73BF8C90-00A8-4931-BEAE-B57AFAC52093}"/>
                </a:ext>
              </a:extLst>
            </p:cNvPr>
            <p:cNvSpPr txBox="1"/>
            <p:nvPr/>
          </p:nvSpPr>
          <p:spPr>
            <a:xfrm>
              <a:off x="8603815" y="2114005"/>
              <a:ext cx="1125119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u-HU" sz="1100" dirty="0">
                  <a:latin typeface="EC Square Sans Pro" panose="020B0506040000020004" pitchFamily="34" charset="0"/>
                  <a:cs typeface="Times New Roman" panose="02020603050405020304" pitchFamily="18" charset="0"/>
                </a:rPr>
                <a:t>A gazdálkodók akadályait azonosították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D97B49A-C493-451A-A4DA-AFDF4CE2CD13}"/>
              </a:ext>
            </a:extLst>
          </p:cNvPr>
          <p:cNvGrpSpPr/>
          <p:nvPr/>
        </p:nvGrpSpPr>
        <p:grpSpPr>
          <a:xfrm>
            <a:off x="7954280" y="2968692"/>
            <a:ext cx="4237720" cy="2449248"/>
            <a:chOff x="7954280" y="2968692"/>
            <a:chExt cx="4237720" cy="2449248"/>
          </a:xfrm>
        </p:grpSpPr>
        <p:sp>
          <p:nvSpPr>
            <p:cNvPr id="146" name="Elipse 145">
              <a:extLst>
                <a:ext uri="{FF2B5EF4-FFF2-40B4-BE49-F238E27FC236}">
                  <a16:creationId xmlns:a16="http://schemas.microsoft.com/office/drawing/2014/main" id="{32F5C7A5-A9C5-46B7-B4E1-53D7E113C287}"/>
                </a:ext>
              </a:extLst>
            </p:cNvPr>
            <p:cNvSpPr/>
            <p:nvPr/>
          </p:nvSpPr>
          <p:spPr>
            <a:xfrm>
              <a:off x="8899588" y="3150586"/>
              <a:ext cx="829339" cy="6071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C7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8" name="Elipse 147">
              <a:extLst>
                <a:ext uri="{FF2B5EF4-FFF2-40B4-BE49-F238E27FC236}">
                  <a16:creationId xmlns:a16="http://schemas.microsoft.com/office/drawing/2014/main" id="{E5782E68-C07A-4634-981D-CD8D58AB7F7F}"/>
                </a:ext>
              </a:extLst>
            </p:cNvPr>
            <p:cNvSpPr/>
            <p:nvPr/>
          </p:nvSpPr>
          <p:spPr>
            <a:xfrm flipH="1">
              <a:off x="9062966" y="3144506"/>
              <a:ext cx="829339" cy="607151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3" name="Picture 10" descr="Goat Vector Art Stock Images | Depositphotos">
              <a:extLst>
                <a:ext uri="{FF2B5EF4-FFF2-40B4-BE49-F238E27FC236}">
                  <a16:creationId xmlns:a16="http://schemas.microsoft.com/office/drawing/2014/main" id="{6F28223C-D638-4C60-89DC-F29313AC08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5" t="14682" r="10177" b="14207"/>
            <a:stretch/>
          </p:blipFill>
          <p:spPr bwMode="auto">
            <a:xfrm>
              <a:off x="9233462" y="3307886"/>
              <a:ext cx="319643" cy="28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5" name="Elipse 154">
              <a:extLst>
                <a:ext uri="{FF2B5EF4-FFF2-40B4-BE49-F238E27FC236}">
                  <a16:creationId xmlns:a16="http://schemas.microsoft.com/office/drawing/2014/main" id="{464EFCD6-E111-456D-ADAA-B68F8EA76117}"/>
                </a:ext>
              </a:extLst>
            </p:cNvPr>
            <p:cNvSpPr/>
            <p:nvPr/>
          </p:nvSpPr>
          <p:spPr>
            <a:xfrm>
              <a:off x="9890335" y="3737160"/>
              <a:ext cx="829339" cy="6071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C7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6" name="Elipse 155">
              <a:extLst>
                <a:ext uri="{FF2B5EF4-FFF2-40B4-BE49-F238E27FC236}">
                  <a16:creationId xmlns:a16="http://schemas.microsoft.com/office/drawing/2014/main" id="{597F7BD9-8BC2-4143-B15E-73B8804873A0}"/>
                </a:ext>
              </a:extLst>
            </p:cNvPr>
            <p:cNvSpPr/>
            <p:nvPr/>
          </p:nvSpPr>
          <p:spPr>
            <a:xfrm flipH="1">
              <a:off x="10053713" y="3731080"/>
              <a:ext cx="829339" cy="607151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B55D87F8-B667-470C-B486-CE3DFBEB5052}"/>
                </a:ext>
              </a:extLst>
            </p:cNvPr>
            <p:cNvSpPr/>
            <p:nvPr/>
          </p:nvSpPr>
          <p:spPr>
            <a:xfrm>
              <a:off x="11049972" y="3690683"/>
              <a:ext cx="829339" cy="59662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C7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9" name="Elipse 158">
              <a:extLst>
                <a:ext uri="{FF2B5EF4-FFF2-40B4-BE49-F238E27FC236}">
                  <a16:creationId xmlns:a16="http://schemas.microsoft.com/office/drawing/2014/main" id="{66139F69-1C7C-4535-BE9C-EA2E2F958899}"/>
                </a:ext>
              </a:extLst>
            </p:cNvPr>
            <p:cNvSpPr/>
            <p:nvPr/>
          </p:nvSpPr>
          <p:spPr>
            <a:xfrm flipH="1">
              <a:off x="11213349" y="3684603"/>
              <a:ext cx="829339" cy="596623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0" name="Elipse 159">
              <a:extLst>
                <a:ext uri="{FF2B5EF4-FFF2-40B4-BE49-F238E27FC236}">
                  <a16:creationId xmlns:a16="http://schemas.microsoft.com/office/drawing/2014/main" id="{B0C8F183-815B-488F-9984-BC25926E5570}"/>
                </a:ext>
              </a:extLst>
            </p:cNvPr>
            <p:cNvSpPr/>
            <p:nvPr/>
          </p:nvSpPr>
          <p:spPr>
            <a:xfrm>
              <a:off x="10786809" y="4460426"/>
              <a:ext cx="829339" cy="6071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C7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1" name="Elipse 160">
              <a:extLst>
                <a:ext uri="{FF2B5EF4-FFF2-40B4-BE49-F238E27FC236}">
                  <a16:creationId xmlns:a16="http://schemas.microsoft.com/office/drawing/2014/main" id="{6AE96318-BF7C-47AA-9A7B-B650D8587433}"/>
                </a:ext>
              </a:extLst>
            </p:cNvPr>
            <p:cNvSpPr/>
            <p:nvPr/>
          </p:nvSpPr>
          <p:spPr>
            <a:xfrm flipH="1">
              <a:off x="10950187" y="4454346"/>
              <a:ext cx="829339" cy="607151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9F5E1524-92B9-4E99-8D2D-381DA9336944}"/>
                </a:ext>
              </a:extLst>
            </p:cNvPr>
            <p:cNvSpPr/>
            <p:nvPr/>
          </p:nvSpPr>
          <p:spPr>
            <a:xfrm>
              <a:off x="10168827" y="3046706"/>
              <a:ext cx="829339" cy="6071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C7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3" name="Elipse 162">
              <a:extLst>
                <a:ext uri="{FF2B5EF4-FFF2-40B4-BE49-F238E27FC236}">
                  <a16:creationId xmlns:a16="http://schemas.microsoft.com/office/drawing/2014/main" id="{80D1FB5B-3566-437E-B69A-54134974D9A4}"/>
                </a:ext>
              </a:extLst>
            </p:cNvPr>
            <p:cNvSpPr/>
            <p:nvPr/>
          </p:nvSpPr>
          <p:spPr>
            <a:xfrm flipH="1">
              <a:off x="10332205" y="3040626"/>
              <a:ext cx="829339" cy="607151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B40CE400-B309-4399-A4E2-11576D7DF228}"/>
                </a:ext>
              </a:extLst>
            </p:cNvPr>
            <p:cNvSpPr/>
            <p:nvPr/>
          </p:nvSpPr>
          <p:spPr>
            <a:xfrm>
              <a:off x="9682769" y="4575076"/>
              <a:ext cx="829339" cy="6071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C7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F360C246-1A74-4618-8E46-625046E83AE4}"/>
                </a:ext>
              </a:extLst>
            </p:cNvPr>
            <p:cNvSpPr/>
            <p:nvPr/>
          </p:nvSpPr>
          <p:spPr>
            <a:xfrm flipH="1">
              <a:off x="9846147" y="4568996"/>
              <a:ext cx="829339" cy="607151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6" name="Elipse 165">
              <a:extLst>
                <a:ext uri="{FF2B5EF4-FFF2-40B4-BE49-F238E27FC236}">
                  <a16:creationId xmlns:a16="http://schemas.microsoft.com/office/drawing/2014/main" id="{6BD914C1-074C-4279-A902-ECD74B21B5CE}"/>
                </a:ext>
              </a:extLst>
            </p:cNvPr>
            <p:cNvSpPr/>
            <p:nvPr/>
          </p:nvSpPr>
          <p:spPr>
            <a:xfrm>
              <a:off x="8815236" y="3991751"/>
              <a:ext cx="829339" cy="6071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C7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962EBF94-E54A-4956-8D73-D1B9F73A7699}"/>
                </a:ext>
              </a:extLst>
            </p:cNvPr>
            <p:cNvSpPr/>
            <p:nvPr/>
          </p:nvSpPr>
          <p:spPr>
            <a:xfrm flipH="1">
              <a:off x="8978614" y="3985671"/>
              <a:ext cx="829339" cy="607151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68" name="Picture 6" descr="Chicken Icon Vector Art, Icons, and Graphics for Free Download">
              <a:extLst>
                <a:ext uri="{FF2B5EF4-FFF2-40B4-BE49-F238E27FC236}">
                  <a16:creationId xmlns:a16="http://schemas.microsoft.com/office/drawing/2014/main" id="{8492EC89-A943-45A2-8E40-757B73F87D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49" t="19410" r="24531" b="22786"/>
            <a:stretch/>
          </p:blipFill>
          <p:spPr bwMode="auto">
            <a:xfrm flipH="1">
              <a:off x="10547218" y="3179945"/>
              <a:ext cx="309783" cy="352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4" descr="840+ Heifer Illustrations, Royalty-Free Vector Graphics &amp; Clip Art - iStock  | Heifer cows, Heifer vector, Heifer milk">
              <a:extLst>
                <a:ext uri="{FF2B5EF4-FFF2-40B4-BE49-F238E27FC236}">
                  <a16:creationId xmlns:a16="http://schemas.microsoft.com/office/drawing/2014/main" id="{E7438556-84A5-408F-913B-3E36508274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0" t="28652" r="15867" b="28682"/>
            <a:stretch/>
          </p:blipFill>
          <p:spPr bwMode="auto">
            <a:xfrm>
              <a:off x="9109082" y="4207608"/>
              <a:ext cx="355510" cy="223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8" descr="Sheep Vector Illustration Black Silhouette. Stock Vector - Illustration of  raphic, husbandry: 140349495">
              <a:extLst>
                <a:ext uri="{FF2B5EF4-FFF2-40B4-BE49-F238E27FC236}">
                  <a16:creationId xmlns:a16="http://schemas.microsoft.com/office/drawing/2014/main" id="{86463C8D-226C-4A0A-879A-864161D376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3" t="7481" r="11426" b="9237"/>
            <a:stretch/>
          </p:blipFill>
          <p:spPr bwMode="auto">
            <a:xfrm>
              <a:off x="11117498" y="4698578"/>
              <a:ext cx="326587" cy="241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12" descr="Over 900 Free Horse Vectors - Pixabay - Pixabay">
              <a:extLst>
                <a:ext uri="{FF2B5EF4-FFF2-40B4-BE49-F238E27FC236}">
                  <a16:creationId xmlns:a16="http://schemas.microsoft.com/office/drawing/2014/main" id="{46139112-9DB4-444B-AB89-47EB79F6B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166864" y="3869266"/>
              <a:ext cx="409896" cy="36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2" descr="Silhouette of a pig Royalty Free Vector Image - VectorStock">
              <a:extLst>
                <a:ext uri="{FF2B5EF4-FFF2-40B4-BE49-F238E27FC236}">
                  <a16:creationId xmlns:a16="http://schemas.microsoft.com/office/drawing/2014/main" id="{25389C6B-38C5-4CB0-90ED-C6C3879413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4" t="18131" r="2411" b="24735"/>
            <a:stretch/>
          </p:blipFill>
          <p:spPr bwMode="auto">
            <a:xfrm>
              <a:off x="9978953" y="4819515"/>
              <a:ext cx="409896" cy="222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14" descr="Fish Icon Vector Isolated Stock Illustration - Download Image Now - Fish,  Icon, Vector - iStock">
              <a:extLst>
                <a:ext uri="{FF2B5EF4-FFF2-40B4-BE49-F238E27FC236}">
                  <a16:creationId xmlns:a16="http://schemas.microsoft.com/office/drawing/2014/main" id="{98308459-3B96-4960-B415-0900066553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604" r="9625" b="30401"/>
            <a:stretch/>
          </p:blipFill>
          <p:spPr bwMode="auto">
            <a:xfrm>
              <a:off x="11346247" y="3928901"/>
              <a:ext cx="414282" cy="21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BA3DB9A5-B96F-4743-8591-4A2F87073329}"/>
                </a:ext>
              </a:extLst>
            </p:cNvPr>
            <p:cNvSpPr/>
            <p:nvPr/>
          </p:nvSpPr>
          <p:spPr>
            <a:xfrm>
              <a:off x="8059645" y="2968692"/>
              <a:ext cx="4132355" cy="2449248"/>
            </a:xfrm>
            <a:prstGeom prst="ellipse">
              <a:avLst/>
            </a:prstGeom>
            <a:noFill/>
            <a:ln w="38100">
              <a:solidFill>
                <a:srgbClr val="6BB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EC Square Sans Pro" panose="020B0506040000020004" pitchFamily="34" charset="0"/>
              </a:endParaRPr>
            </a:p>
          </p:txBody>
        </p:sp>
        <p:sp>
          <p:nvSpPr>
            <p:cNvPr id="175" name="CuadroTexto 174">
              <a:extLst>
                <a:ext uri="{FF2B5EF4-FFF2-40B4-BE49-F238E27FC236}">
                  <a16:creationId xmlns:a16="http://schemas.microsoft.com/office/drawing/2014/main" id="{2E694109-1897-4FC1-8D84-BC1A4C773F28}"/>
                </a:ext>
              </a:extLst>
            </p:cNvPr>
            <p:cNvSpPr txBox="1"/>
            <p:nvPr/>
          </p:nvSpPr>
          <p:spPr>
            <a:xfrm>
              <a:off x="7972195" y="3574593"/>
              <a:ext cx="118971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u-HU" sz="1200" b="1">
                  <a:latin typeface="EC Square Sans Pro" panose="020B0506040000020004" pitchFamily="34" charset="0"/>
                  <a:cs typeface="Times New Roman" panose="02020603050405020304" pitchFamily="18" charset="0"/>
                </a:rPr>
                <a:t>GE 2a</a:t>
              </a:r>
            </a:p>
          </p:txBody>
        </p:sp>
        <p:sp>
          <p:nvSpPr>
            <p:cNvPr id="176" name="CuadroTexto 175">
              <a:extLst>
                <a:ext uri="{FF2B5EF4-FFF2-40B4-BE49-F238E27FC236}">
                  <a16:creationId xmlns:a16="http://schemas.microsoft.com/office/drawing/2014/main" id="{1D71FDFD-A5F0-4607-A269-254A5AFA4DF0}"/>
                </a:ext>
              </a:extLst>
            </p:cNvPr>
            <p:cNvSpPr txBox="1"/>
            <p:nvPr/>
          </p:nvSpPr>
          <p:spPr>
            <a:xfrm>
              <a:off x="7954280" y="4642649"/>
              <a:ext cx="118971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u-HU" sz="1200" b="1">
                  <a:latin typeface="EC Square Sans Pro" panose="020B0506040000020004" pitchFamily="34" charset="0"/>
                  <a:cs typeface="Times New Roman" panose="02020603050405020304" pitchFamily="18" charset="0"/>
                </a:rPr>
                <a:t>GE 2b</a:t>
              </a:r>
            </a:p>
          </p:txBody>
        </p:sp>
      </p:grpSp>
      <p:sp>
        <p:nvSpPr>
          <p:cNvPr id="177" name="Elipse 176">
            <a:extLst>
              <a:ext uri="{FF2B5EF4-FFF2-40B4-BE49-F238E27FC236}">
                <a16:creationId xmlns:a16="http://schemas.microsoft.com/office/drawing/2014/main" id="{34A3BAAD-FF5C-4540-8D05-088B289825EC}"/>
              </a:ext>
            </a:extLst>
          </p:cNvPr>
          <p:cNvSpPr/>
          <p:nvPr/>
        </p:nvSpPr>
        <p:spPr>
          <a:xfrm>
            <a:off x="8059644" y="5460845"/>
            <a:ext cx="4132355" cy="1373259"/>
          </a:xfrm>
          <a:prstGeom prst="ellipse">
            <a:avLst/>
          </a:prstGeom>
          <a:noFill/>
          <a:ln w="38100">
            <a:solidFill>
              <a:srgbClr val="6BB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EC Square Sans Pro" panose="020B0506040000020004" pitchFamily="34" charset="0"/>
            </a:endParaRPr>
          </a:p>
        </p:txBody>
      </p:sp>
      <p:sp>
        <p:nvSpPr>
          <p:cNvPr id="178" name="Elipse 177">
            <a:extLst>
              <a:ext uri="{FF2B5EF4-FFF2-40B4-BE49-F238E27FC236}">
                <a16:creationId xmlns:a16="http://schemas.microsoft.com/office/drawing/2014/main" id="{16E7BDEA-792D-4919-88CD-9403C69207B8}"/>
              </a:ext>
            </a:extLst>
          </p:cNvPr>
          <p:cNvSpPr/>
          <p:nvPr/>
        </p:nvSpPr>
        <p:spPr>
          <a:xfrm flipH="1">
            <a:off x="9207328" y="5540135"/>
            <a:ext cx="2950756" cy="124331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9" name="Elipse 178">
            <a:extLst>
              <a:ext uri="{FF2B5EF4-FFF2-40B4-BE49-F238E27FC236}">
                <a16:creationId xmlns:a16="http://schemas.microsoft.com/office/drawing/2014/main" id="{43526A21-F4C7-4231-8D76-1DBC035D3DA1}"/>
              </a:ext>
            </a:extLst>
          </p:cNvPr>
          <p:cNvSpPr/>
          <p:nvPr/>
        </p:nvSpPr>
        <p:spPr>
          <a:xfrm>
            <a:off x="8150983" y="5551553"/>
            <a:ext cx="2791608" cy="1199994"/>
          </a:xfrm>
          <a:prstGeom prst="ellipse">
            <a:avLst/>
          </a:prstGeom>
          <a:noFill/>
          <a:ln w="38100">
            <a:solidFill>
              <a:srgbClr val="2C7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0" name="CuadroTexto 179">
            <a:extLst>
              <a:ext uri="{FF2B5EF4-FFF2-40B4-BE49-F238E27FC236}">
                <a16:creationId xmlns:a16="http://schemas.microsoft.com/office/drawing/2014/main" id="{C051886C-0831-4B40-9892-020C4CA2027D}"/>
              </a:ext>
            </a:extLst>
          </p:cNvPr>
          <p:cNvSpPr txBox="1"/>
          <p:nvPr/>
        </p:nvSpPr>
        <p:spPr>
          <a:xfrm>
            <a:off x="9378633" y="5758727"/>
            <a:ext cx="11897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200" b="1">
                <a:latin typeface="EC Square Sans Pro" panose="020B0506040000020004" pitchFamily="34" charset="0"/>
                <a:cs typeface="Times New Roman" panose="02020603050405020304" pitchFamily="18" charset="0"/>
              </a:rPr>
              <a:t>GE 3a</a:t>
            </a:r>
          </a:p>
        </p:txBody>
      </p:sp>
      <p:sp>
        <p:nvSpPr>
          <p:cNvPr id="181" name="CuadroTexto 180">
            <a:extLst>
              <a:ext uri="{FF2B5EF4-FFF2-40B4-BE49-F238E27FC236}">
                <a16:creationId xmlns:a16="http://schemas.microsoft.com/office/drawing/2014/main" id="{A74E4077-B3D0-471E-A826-A8FD5F4D2DC6}"/>
              </a:ext>
            </a:extLst>
          </p:cNvPr>
          <p:cNvSpPr txBox="1"/>
          <p:nvPr/>
        </p:nvSpPr>
        <p:spPr>
          <a:xfrm>
            <a:off x="9412217" y="6204771"/>
            <a:ext cx="11897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200" b="1">
                <a:latin typeface="EC Square Sans Pro" panose="020B0506040000020004" pitchFamily="34" charset="0"/>
                <a:cs typeface="Times New Roman" panose="02020603050405020304" pitchFamily="18" charset="0"/>
              </a:rPr>
              <a:t>GE 3b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CEEF167-DD77-3A7D-F9FC-741E8E3A82B0}"/>
              </a:ext>
            </a:extLst>
          </p:cNvPr>
          <p:cNvGrpSpPr/>
          <p:nvPr/>
        </p:nvGrpSpPr>
        <p:grpSpPr>
          <a:xfrm>
            <a:off x="2366121" y="3878577"/>
            <a:ext cx="3205372" cy="1592565"/>
            <a:chOff x="2366121" y="4007178"/>
            <a:chExt cx="3205372" cy="15925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47F1D2-74A8-E5BF-A8CC-7073D0B65DDE}"/>
                </a:ext>
              </a:extLst>
            </p:cNvPr>
            <p:cNvSpPr txBox="1"/>
            <p:nvPr/>
          </p:nvSpPr>
          <p:spPr>
            <a:xfrm>
              <a:off x="2366121" y="4007178"/>
              <a:ext cx="622805" cy="1180549"/>
            </a:xfrm>
            <a:prstGeom prst="rect">
              <a:avLst/>
            </a:prstGeom>
            <a:solidFill>
              <a:srgbClr val="0C82B0"/>
            </a:solidFill>
          </p:spPr>
          <p:txBody>
            <a:bodyPr wrap="square" rtlCol="0">
              <a:spAutoFit/>
            </a:bodyPr>
            <a:lstStyle/>
            <a:p>
              <a:endParaRPr lang="pl-PL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66A5FBE-DC13-5058-E28A-43BCCC560D63}"/>
                </a:ext>
              </a:extLst>
            </p:cNvPr>
            <p:cNvSpPr txBox="1"/>
            <p:nvPr/>
          </p:nvSpPr>
          <p:spPr>
            <a:xfrm>
              <a:off x="3012559" y="4007178"/>
              <a:ext cx="622805" cy="1180549"/>
            </a:xfrm>
            <a:prstGeom prst="rect">
              <a:avLst/>
            </a:prstGeom>
            <a:solidFill>
              <a:srgbClr val="04AEAE"/>
            </a:solidFill>
          </p:spPr>
          <p:txBody>
            <a:bodyPr wrap="square" rtlCol="0">
              <a:spAutoFit/>
            </a:bodyPr>
            <a:lstStyle/>
            <a:p>
              <a:endParaRPr lang="pl-PL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DF7382-AF33-DB0A-D2D0-6C9DCBBF29B5}"/>
                </a:ext>
              </a:extLst>
            </p:cNvPr>
            <p:cNvSpPr txBox="1"/>
            <p:nvPr/>
          </p:nvSpPr>
          <p:spPr>
            <a:xfrm>
              <a:off x="3656044" y="4007178"/>
              <a:ext cx="622805" cy="1180549"/>
            </a:xfrm>
            <a:prstGeom prst="rect">
              <a:avLst/>
            </a:prstGeom>
            <a:solidFill>
              <a:srgbClr val="00AA7B"/>
            </a:solidFill>
          </p:spPr>
          <p:txBody>
            <a:bodyPr wrap="square" rtlCol="0">
              <a:spAutoFit/>
            </a:bodyPr>
            <a:lstStyle/>
            <a:p>
              <a:endParaRPr lang="pl-PL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D787D2B-870B-87B9-5C26-6698FF01D338}"/>
                </a:ext>
              </a:extLst>
            </p:cNvPr>
            <p:cNvSpPr txBox="1"/>
            <p:nvPr/>
          </p:nvSpPr>
          <p:spPr>
            <a:xfrm>
              <a:off x="4300823" y="4007178"/>
              <a:ext cx="622805" cy="1180549"/>
            </a:xfrm>
            <a:prstGeom prst="rect">
              <a:avLst/>
            </a:prstGeom>
            <a:solidFill>
              <a:srgbClr val="59BB18"/>
            </a:solidFill>
          </p:spPr>
          <p:txBody>
            <a:bodyPr wrap="square" rtlCol="0">
              <a:spAutoFit/>
            </a:bodyPr>
            <a:lstStyle/>
            <a:p>
              <a:endParaRPr lang="pl-PL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CF61A07-8597-F76A-1633-D97C801098D8}"/>
                </a:ext>
              </a:extLst>
            </p:cNvPr>
            <p:cNvSpPr txBox="1"/>
            <p:nvPr/>
          </p:nvSpPr>
          <p:spPr>
            <a:xfrm>
              <a:off x="4948688" y="4007178"/>
              <a:ext cx="622805" cy="1180549"/>
            </a:xfrm>
            <a:prstGeom prst="rect">
              <a:avLst/>
            </a:prstGeom>
            <a:solidFill>
              <a:srgbClr val="B6C625"/>
            </a:solidFill>
          </p:spPr>
          <p:txBody>
            <a:bodyPr wrap="square" rtlCol="0">
              <a:spAutoFit/>
            </a:bodyPr>
            <a:lstStyle/>
            <a:p>
              <a:endParaRPr lang="pl-PL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5572C90-6DED-E5D7-768E-324262E00873}"/>
                </a:ext>
              </a:extLst>
            </p:cNvPr>
            <p:cNvGrpSpPr/>
            <p:nvPr/>
          </p:nvGrpSpPr>
          <p:grpSpPr>
            <a:xfrm>
              <a:off x="2366121" y="4014833"/>
              <a:ext cx="3183993" cy="1584910"/>
              <a:chOff x="2379021" y="3847067"/>
              <a:chExt cx="3183993" cy="158491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9A12334-B48D-1C8D-0346-028BA4938121}"/>
                  </a:ext>
                </a:extLst>
              </p:cNvPr>
              <p:cNvSpPr/>
              <p:nvPr/>
            </p:nvSpPr>
            <p:spPr>
              <a:xfrm>
                <a:off x="2402887" y="3847067"/>
                <a:ext cx="553654" cy="165699"/>
              </a:xfrm>
              <a:prstGeom prst="rect">
                <a:avLst/>
              </a:prstGeom>
              <a:solidFill>
                <a:srgbClr val="0D83B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u-HU" sz="700" dirty="0">
                    <a:solidFill>
                      <a:schemeClr val="bg1"/>
                    </a:solidFill>
                    <a:latin typeface="Museo 500" panose="02000000000000000000" pitchFamily="50" charset="-18"/>
                  </a:rPr>
                  <a:t>Specifikus</a:t>
                </a: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51CDB5B-6A17-5299-335D-6F82B90F2A3A}"/>
                  </a:ext>
                </a:extLst>
              </p:cNvPr>
              <p:cNvSpPr/>
              <p:nvPr/>
            </p:nvSpPr>
            <p:spPr>
              <a:xfrm>
                <a:off x="3030090" y="3847067"/>
                <a:ext cx="590870" cy="165699"/>
              </a:xfrm>
              <a:prstGeom prst="rect">
                <a:avLst/>
              </a:prstGeom>
              <a:solidFill>
                <a:srgbClr val="04AEA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u-HU" sz="700" dirty="0">
                    <a:solidFill>
                      <a:schemeClr val="bg1"/>
                    </a:solidFill>
                    <a:latin typeface="Museo 500" panose="02000000000000000000" pitchFamily="50" charset="-18"/>
                  </a:rPr>
                  <a:t>Mérhető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777C7FF-C458-8F55-1AC4-8C6C18B1DD6C}"/>
                  </a:ext>
                </a:extLst>
              </p:cNvPr>
              <p:cNvSpPr/>
              <p:nvPr/>
            </p:nvSpPr>
            <p:spPr>
              <a:xfrm>
                <a:off x="3684966" y="3847067"/>
                <a:ext cx="560282" cy="165699"/>
              </a:xfrm>
              <a:prstGeom prst="rect">
                <a:avLst/>
              </a:prstGeom>
              <a:solidFill>
                <a:srgbClr val="00AA7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u-HU" sz="700" dirty="0">
                    <a:solidFill>
                      <a:schemeClr val="bg1"/>
                    </a:solidFill>
                    <a:latin typeface="Museo 500" panose="02000000000000000000" pitchFamily="50" charset="-18"/>
                  </a:rPr>
                  <a:t>Elérhető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FB5687-B7DB-848A-461A-134CEB62E12D}"/>
                  </a:ext>
                </a:extLst>
              </p:cNvPr>
              <p:cNvSpPr/>
              <p:nvPr/>
            </p:nvSpPr>
            <p:spPr>
              <a:xfrm>
                <a:off x="4327630" y="3847067"/>
                <a:ext cx="581916" cy="165699"/>
              </a:xfrm>
              <a:prstGeom prst="rect">
                <a:avLst/>
              </a:prstGeom>
              <a:solidFill>
                <a:srgbClr val="59BB1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u-HU" sz="700" dirty="0">
                    <a:solidFill>
                      <a:schemeClr val="bg1"/>
                    </a:solidFill>
                    <a:latin typeface="Museo 500" panose="02000000000000000000" pitchFamily="50" charset="-18"/>
                  </a:rPr>
                  <a:t>Reális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79B84B7-F8CA-C8F0-2356-BF47B91EAEB1}"/>
                  </a:ext>
                </a:extLst>
              </p:cNvPr>
              <p:cNvSpPr/>
              <p:nvPr/>
            </p:nvSpPr>
            <p:spPr>
              <a:xfrm>
                <a:off x="4981098" y="3847067"/>
                <a:ext cx="581916" cy="165699"/>
              </a:xfrm>
              <a:prstGeom prst="rect">
                <a:avLst/>
              </a:prstGeom>
              <a:solidFill>
                <a:srgbClr val="B6C6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u-HU" sz="700" dirty="0">
                    <a:solidFill>
                      <a:schemeClr val="bg1"/>
                    </a:solidFill>
                    <a:latin typeface="Museo 500" panose="02000000000000000000" pitchFamily="50" charset="-18"/>
                  </a:rPr>
                  <a:t>Időszerű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A018ACF-E5D9-4BE4-805A-93BB19AF4E59}"/>
                  </a:ext>
                </a:extLst>
              </p:cNvPr>
              <p:cNvSpPr/>
              <p:nvPr/>
            </p:nvSpPr>
            <p:spPr>
              <a:xfrm>
                <a:off x="2485269" y="4070980"/>
                <a:ext cx="400806" cy="540000"/>
              </a:xfrm>
              <a:prstGeom prst="rect">
                <a:avLst/>
              </a:prstGeom>
              <a:solidFill>
                <a:srgbClr val="0D83B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u-HU" sz="5400" b="1" dirty="0">
                    <a:solidFill>
                      <a:schemeClr val="bg1"/>
                    </a:solidFill>
                    <a:latin typeface="Museo 700" panose="02000000000000000000" pitchFamily="50" charset="-18"/>
                  </a:rPr>
                  <a:t>O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D1E87AA-ACFB-67A1-E467-D06382362CD1}"/>
                  </a:ext>
                </a:extLst>
              </p:cNvPr>
              <p:cNvSpPr/>
              <p:nvPr/>
            </p:nvSpPr>
            <p:spPr>
              <a:xfrm>
                <a:off x="2500643" y="4703569"/>
                <a:ext cx="310411" cy="269517"/>
              </a:xfrm>
              <a:prstGeom prst="rect">
                <a:avLst/>
              </a:prstGeom>
              <a:solidFill>
                <a:srgbClr val="0D83B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u-HU" sz="2400" b="1" dirty="0">
                    <a:solidFill>
                      <a:schemeClr val="bg1"/>
                    </a:solidFill>
                    <a:latin typeface="Museo 300" panose="02000000000000000000" pitchFamily="50" charset="-18"/>
                  </a:rPr>
                  <a:t>C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3D9364C-4C3A-A544-1145-7F2A4E4C2C63}"/>
                  </a:ext>
                </a:extLst>
              </p:cNvPr>
              <p:cNvSpPr/>
              <p:nvPr/>
            </p:nvSpPr>
            <p:spPr>
              <a:xfrm>
                <a:off x="3025691" y="4070980"/>
                <a:ext cx="595269" cy="540000"/>
              </a:xfrm>
              <a:prstGeom prst="rect">
                <a:avLst/>
              </a:prstGeom>
              <a:solidFill>
                <a:srgbClr val="04AEA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u-HU" sz="5400" dirty="0">
                    <a:solidFill>
                      <a:schemeClr val="bg1"/>
                    </a:solidFill>
                    <a:latin typeface="Museo 700" panose="02000000000000000000" pitchFamily="50" charset="-18"/>
                  </a:rPr>
                  <a:t>K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5B5DA0-064F-5943-207A-3082F3A71DCA}"/>
                  </a:ext>
                </a:extLst>
              </p:cNvPr>
              <p:cNvSpPr/>
              <p:nvPr/>
            </p:nvSpPr>
            <p:spPr>
              <a:xfrm>
                <a:off x="3085755" y="4703569"/>
                <a:ext cx="497979" cy="269517"/>
              </a:xfrm>
              <a:prstGeom prst="rect">
                <a:avLst/>
              </a:prstGeom>
              <a:solidFill>
                <a:srgbClr val="04AEA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2400" dirty="0">
                    <a:solidFill>
                      <a:schemeClr val="bg1"/>
                    </a:solidFill>
                    <a:latin typeface="Museo 300" panose="02000000000000000000" pitchFamily="50" charset="-18"/>
                  </a:rPr>
                  <a:t>É</a:t>
                </a:r>
                <a:endParaRPr lang="hu-HU" sz="2400" dirty="0">
                  <a:solidFill>
                    <a:schemeClr val="bg1"/>
                  </a:solidFill>
                  <a:latin typeface="Museo 300" panose="02000000000000000000" pitchFamily="50" charset="-18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A88D185-517C-2F6A-14A7-5FA3BEBCDEAA}"/>
                  </a:ext>
                </a:extLst>
              </p:cNvPr>
              <p:cNvSpPr/>
              <p:nvPr/>
            </p:nvSpPr>
            <p:spPr>
              <a:xfrm>
                <a:off x="3703343" y="4070980"/>
                <a:ext cx="541906" cy="540000"/>
              </a:xfrm>
              <a:prstGeom prst="rect">
                <a:avLst/>
              </a:prstGeom>
              <a:solidFill>
                <a:srgbClr val="00AA7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u-HU" sz="5400" dirty="0">
                    <a:solidFill>
                      <a:schemeClr val="bg1"/>
                    </a:solidFill>
                    <a:latin typeface="Museo 700" panose="02000000000000000000" pitchFamily="50" charset="-18"/>
                  </a:rPr>
                  <a:t>O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63F1C0-F48B-6998-3110-01D132410389}"/>
                  </a:ext>
                </a:extLst>
              </p:cNvPr>
              <p:cNvSpPr/>
              <p:nvPr/>
            </p:nvSpPr>
            <p:spPr>
              <a:xfrm>
                <a:off x="3747111" y="4703569"/>
                <a:ext cx="454433" cy="269517"/>
              </a:xfrm>
              <a:prstGeom prst="rect">
                <a:avLst/>
              </a:prstGeom>
              <a:solidFill>
                <a:srgbClr val="00AA7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u-HU" sz="2400" dirty="0">
                    <a:solidFill>
                      <a:schemeClr val="bg1"/>
                    </a:solidFill>
                    <a:latin typeface="Museo 300" panose="02000000000000000000" pitchFamily="50" charset="-18"/>
                  </a:rPr>
                  <a:t>L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DAD7230-B580-F5E6-5877-9FD6BD3ACA22}"/>
                  </a:ext>
                </a:extLst>
              </p:cNvPr>
              <p:cNvSpPr/>
              <p:nvPr/>
            </p:nvSpPr>
            <p:spPr>
              <a:xfrm>
                <a:off x="4328083" y="4070980"/>
                <a:ext cx="581916" cy="540000"/>
              </a:xfrm>
              <a:prstGeom prst="rect">
                <a:avLst/>
              </a:prstGeom>
              <a:solidFill>
                <a:srgbClr val="59BB1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u-HU" sz="5400" dirty="0">
                    <a:solidFill>
                      <a:schemeClr val="bg1"/>
                    </a:solidFill>
                    <a:latin typeface="Museo 700" panose="02000000000000000000" pitchFamily="50" charset="-18"/>
                  </a:rPr>
                  <a:t>S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1AB75E2-E104-616A-1C6C-06829D918DAF}"/>
                  </a:ext>
                </a:extLst>
              </p:cNvPr>
              <p:cNvSpPr/>
              <p:nvPr/>
            </p:nvSpPr>
            <p:spPr>
              <a:xfrm>
                <a:off x="4388296" y="4703569"/>
                <a:ext cx="454433" cy="269517"/>
              </a:xfrm>
              <a:prstGeom prst="rect">
                <a:avLst/>
              </a:prstGeom>
              <a:solidFill>
                <a:srgbClr val="59BB1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u-HU" sz="2400" dirty="0">
                    <a:solidFill>
                      <a:schemeClr val="bg1"/>
                    </a:solidFill>
                    <a:latin typeface="Museo 300" panose="02000000000000000000" pitchFamily="50" charset="-18"/>
                  </a:rPr>
                  <a:t>O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6FEE4C9-89CA-6B3D-40F3-1A809ED396CD}"/>
                  </a:ext>
                </a:extLst>
              </p:cNvPr>
              <p:cNvSpPr/>
              <p:nvPr/>
            </p:nvSpPr>
            <p:spPr>
              <a:xfrm>
                <a:off x="4973672" y="4070980"/>
                <a:ext cx="581916" cy="540000"/>
              </a:xfrm>
              <a:prstGeom prst="rect">
                <a:avLst/>
              </a:prstGeom>
              <a:solidFill>
                <a:srgbClr val="B6C6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hu-HU" sz="5400" dirty="0">
                  <a:solidFill>
                    <a:schemeClr val="bg1"/>
                  </a:solidFill>
                  <a:latin typeface="Museo 700" panose="02000000000000000000" pitchFamily="50" charset="-18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2D3731D-6695-93D6-B8F9-875AEF00E298}"/>
                  </a:ext>
                </a:extLst>
              </p:cNvPr>
              <p:cNvSpPr/>
              <p:nvPr/>
            </p:nvSpPr>
            <p:spPr>
              <a:xfrm>
                <a:off x="5015633" y="4703569"/>
                <a:ext cx="497979" cy="269517"/>
              </a:xfrm>
              <a:prstGeom prst="rect">
                <a:avLst/>
              </a:prstGeom>
              <a:solidFill>
                <a:srgbClr val="B6C6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u-HU" sz="2400" dirty="0">
                    <a:solidFill>
                      <a:schemeClr val="bg1"/>
                    </a:solidFill>
                    <a:latin typeface="Museo 300" panose="02000000000000000000" pitchFamily="50" charset="-18"/>
                  </a:rPr>
                  <a:t>K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1C46E9A-925A-FCA5-F77F-6094F61B6057}"/>
                  </a:ext>
                </a:extLst>
              </p:cNvPr>
              <p:cNvSpPr/>
              <p:nvPr/>
            </p:nvSpPr>
            <p:spPr>
              <a:xfrm>
                <a:off x="2379021" y="5045193"/>
                <a:ext cx="553654" cy="3867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R="0" algn="ctr" rtl="0"/>
                <a:r>
                  <a:rPr lang="hu-HU" sz="600" dirty="0">
                    <a:solidFill>
                      <a:srgbClr val="0D83B1"/>
                    </a:solidFill>
                    <a:latin typeface="Museo 500" panose="02000000000000000000" pitchFamily="50" charset="-18"/>
                  </a:rPr>
                  <a:t>Mit</a:t>
                </a:r>
                <a:br>
                  <a:rPr lang="hu-HU" sz="600" dirty="0">
                    <a:solidFill>
                      <a:srgbClr val="0D83B1"/>
                    </a:solidFill>
                    <a:latin typeface="Museo 500" panose="02000000000000000000" pitchFamily="50" charset="-18"/>
                  </a:rPr>
                </a:br>
                <a:r>
                  <a:rPr lang="hu-HU" sz="600" dirty="0">
                    <a:solidFill>
                      <a:srgbClr val="0D83B1"/>
                    </a:solidFill>
                    <a:latin typeface="Museo 500" panose="02000000000000000000" pitchFamily="50" charset="-18"/>
                  </a:rPr>
                  <a:t>szeretne tenni?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6F102-9E70-4D98-C955-32C33BCCC30C}"/>
                  </a:ext>
                </a:extLst>
              </p:cNvPr>
              <p:cNvSpPr/>
              <p:nvPr/>
            </p:nvSpPr>
            <p:spPr>
              <a:xfrm>
                <a:off x="3038407" y="5047035"/>
                <a:ext cx="568375" cy="3849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R="0" algn="ctr" rtl="0"/>
                <a:r>
                  <a:rPr lang="hu-HU" sz="600" dirty="0">
                    <a:solidFill>
                      <a:srgbClr val="04AEAE"/>
                    </a:solidFill>
                    <a:latin typeface="Museo 500" panose="02000000000000000000" pitchFamily="50" charset="-18"/>
                  </a:rPr>
                  <a:t>Honnan tudhatja, ha sikerült?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962356-3519-3BCB-5939-268FABBA433D}"/>
                  </a:ext>
                </a:extLst>
              </p:cNvPr>
              <p:cNvSpPr/>
              <p:nvPr/>
            </p:nvSpPr>
            <p:spPr>
              <a:xfrm>
                <a:off x="3697469" y="5045193"/>
                <a:ext cx="553654" cy="3867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r>
                  <a:rPr lang="hu-HU" sz="600" dirty="0">
                    <a:solidFill>
                      <a:srgbClr val="00AA7B"/>
                    </a:solidFill>
                    <a:latin typeface="Museo 500" panose="02000000000000000000" pitchFamily="50" charset="-18"/>
                  </a:rPr>
                  <a:t>Önön</a:t>
                </a:r>
              </a:p>
              <a:p>
                <a:pPr algn="ctr"/>
                <a:r>
                  <a:rPr lang="hu-HU" sz="600" dirty="0">
                    <a:solidFill>
                      <a:srgbClr val="00AA7B"/>
                    </a:solidFill>
                    <a:latin typeface="Museo 500" panose="02000000000000000000" pitchFamily="50" charset="-18"/>
                  </a:rPr>
                  <a:t>múlik</a:t>
                </a:r>
              </a:p>
              <a:p>
                <a:pPr algn="ctr"/>
                <a:r>
                  <a:rPr lang="hu-HU" sz="600" dirty="0">
                    <a:solidFill>
                      <a:srgbClr val="00AA7B"/>
                    </a:solidFill>
                    <a:latin typeface="Museo 500" panose="02000000000000000000" pitchFamily="50" charset="-18"/>
                  </a:rPr>
                  <a:t>a siker?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54FF2C2-C8B6-5C6F-4929-9B45693D101B}"/>
                  </a:ext>
                </a:extLst>
              </p:cNvPr>
              <p:cNvSpPr/>
              <p:nvPr/>
            </p:nvSpPr>
            <p:spPr>
              <a:xfrm>
                <a:off x="4342683" y="5043041"/>
                <a:ext cx="553654" cy="3867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r>
                  <a:rPr lang="hu-HU" sz="600">
                    <a:solidFill>
                      <a:srgbClr val="59BB18"/>
                    </a:solidFill>
                    <a:latin typeface="Museo 500" panose="02000000000000000000" pitchFamily="50" charset="-18"/>
                  </a:rPr>
                  <a:t>Reális,</a:t>
                </a:r>
              </a:p>
              <a:p>
                <a:pPr algn="ctr"/>
                <a:r>
                  <a:rPr lang="hu-HU" sz="600">
                    <a:solidFill>
                      <a:srgbClr val="59BB18"/>
                    </a:solidFill>
                    <a:latin typeface="Museo 500" panose="02000000000000000000" pitchFamily="50" charset="-18"/>
                  </a:rPr>
                  <a:t>hogy</a:t>
                </a:r>
              </a:p>
              <a:p>
                <a:pPr algn="ctr"/>
                <a:r>
                  <a:rPr lang="hu-HU" sz="600">
                    <a:solidFill>
                      <a:srgbClr val="59BB18"/>
                    </a:solidFill>
                    <a:latin typeface="Museo 500" panose="02000000000000000000" pitchFamily="50" charset="-18"/>
                  </a:rPr>
                  <a:t>sikerüljön?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34E7D3F-FB3A-6B8F-21A1-E9B7316530FC}"/>
                  </a:ext>
                </a:extLst>
              </p:cNvPr>
              <p:cNvSpPr/>
              <p:nvPr/>
            </p:nvSpPr>
            <p:spPr>
              <a:xfrm>
                <a:off x="4946832" y="5042272"/>
                <a:ext cx="616181" cy="3867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r>
                  <a:rPr lang="hu-HU" sz="600">
                    <a:solidFill>
                      <a:srgbClr val="B6C625"/>
                    </a:solidFill>
                    <a:latin typeface="Museo 500" panose="02000000000000000000" pitchFamily="50" charset="-18"/>
                  </a:rPr>
                  <a:t>Pontosan mikor</a:t>
                </a:r>
              </a:p>
              <a:p>
                <a:pPr algn="ctr"/>
                <a:r>
                  <a:rPr lang="hu-HU" sz="600">
                    <a:solidFill>
                      <a:srgbClr val="B6C625"/>
                    </a:solidFill>
                    <a:latin typeface="Museo 500" panose="02000000000000000000" pitchFamily="50" charset="-18"/>
                  </a:rPr>
                  <a:t>szeretné</a:t>
                </a:r>
              </a:p>
              <a:p>
                <a:pPr algn="ctr"/>
                <a:r>
                  <a:rPr lang="hu-HU" sz="600">
                    <a:solidFill>
                      <a:srgbClr val="B6C625"/>
                    </a:solidFill>
                    <a:latin typeface="Museo 500" panose="02000000000000000000" pitchFamily="50" charset="-18"/>
                  </a:rPr>
                  <a:t>megvalósítani?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459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55" grpId="0" animBg="1"/>
      <p:bldP spid="8" grpId="0"/>
      <p:bldP spid="34" grpId="0"/>
      <p:bldP spid="36" grpId="0" animBg="1"/>
      <p:bldP spid="38" grpId="0" animBg="1"/>
      <p:bldP spid="40" grpId="0" animBg="1"/>
      <p:bldP spid="42" grpId="0"/>
      <p:bldP spid="45" grpId="0"/>
      <p:bldP spid="46" grpId="0" animBg="1"/>
      <p:bldP spid="47" grpId="0"/>
      <p:bldP spid="48" grpId="0"/>
      <p:bldP spid="50" grpId="0"/>
      <p:bldP spid="51" grpId="0" animBg="1"/>
      <p:bldP spid="52" grpId="0" animBg="1"/>
      <p:bldP spid="53" grpId="0"/>
      <p:bldP spid="54" grpId="0"/>
      <p:bldP spid="32" grpId="0"/>
      <p:bldP spid="33" grpId="0"/>
      <p:bldP spid="35" grpId="0"/>
      <p:bldP spid="177" grpId="0" animBg="1"/>
      <p:bldP spid="178" grpId="0" animBg="1"/>
      <p:bldP spid="179" grpId="0" animBg="1"/>
      <p:bldP spid="180" grpId="0"/>
      <p:bldP spid="1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Marcador de texto 1">
            <a:extLst>
              <a:ext uri="{FF2B5EF4-FFF2-40B4-BE49-F238E27FC236}">
                <a16:creationId xmlns:a16="http://schemas.microsoft.com/office/drawing/2014/main" id="{767F662A-3096-4DC1-9F4F-04F96759A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1" y="310575"/>
            <a:ext cx="9462631" cy="475849"/>
          </a:xfrm>
        </p:spPr>
        <p:txBody>
          <a:bodyPr/>
          <a:lstStyle/>
          <a:p>
            <a:r>
              <a:rPr lang="hu-HU">
                <a:latin typeface="EC Square Sans Pro" panose="020B0506040000020004" pitchFamily="34" charset="0"/>
              </a:rPr>
              <a:t>Közlemény</a:t>
            </a:r>
          </a:p>
        </p:txBody>
      </p:sp>
      <p:sp>
        <p:nvSpPr>
          <p:cNvPr id="106" name="Tijdelijke aanduiding voor inhoud 2">
            <a:extLst>
              <a:ext uri="{FF2B5EF4-FFF2-40B4-BE49-F238E27FC236}">
                <a16:creationId xmlns:a16="http://schemas.microsoft.com/office/drawing/2014/main" id="{76622FAD-AD92-4721-B978-2B27DEAD22ED}"/>
              </a:ext>
            </a:extLst>
          </p:cNvPr>
          <p:cNvSpPr txBox="1">
            <a:spLocks/>
          </p:cNvSpPr>
          <p:nvPr/>
        </p:nvSpPr>
        <p:spPr>
          <a:xfrm>
            <a:off x="144334" y="1417924"/>
            <a:ext cx="5504625" cy="217833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6377">
              <a:defRPr>
                <a:latin typeface="+mn-lt"/>
                <a:ea typeface="+mn-ea"/>
                <a:cs typeface="+mn-cs"/>
              </a:defRPr>
            </a:lvl2pPr>
            <a:lvl3pPr marL="912754">
              <a:defRPr>
                <a:latin typeface="+mn-lt"/>
                <a:ea typeface="+mn-ea"/>
                <a:cs typeface="+mn-cs"/>
              </a:defRPr>
            </a:lvl3pPr>
            <a:lvl4pPr marL="1369131">
              <a:defRPr>
                <a:latin typeface="+mn-lt"/>
                <a:ea typeface="+mn-ea"/>
                <a:cs typeface="+mn-cs"/>
              </a:defRPr>
            </a:lvl4pPr>
            <a:lvl5pPr marL="1825508">
              <a:defRPr>
                <a:latin typeface="+mn-lt"/>
                <a:ea typeface="+mn-ea"/>
                <a:cs typeface="+mn-cs"/>
              </a:defRPr>
            </a:lvl5pPr>
            <a:lvl6pPr marL="2281885">
              <a:defRPr>
                <a:latin typeface="+mn-lt"/>
                <a:ea typeface="+mn-ea"/>
                <a:cs typeface="+mn-cs"/>
              </a:defRPr>
            </a:lvl6pPr>
            <a:lvl7pPr marL="2738262">
              <a:defRPr>
                <a:latin typeface="+mn-lt"/>
                <a:ea typeface="+mn-ea"/>
                <a:cs typeface="+mn-cs"/>
              </a:defRPr>
            </a:lvl7pPr>
            <a:lvl8pPr marL="3194639">
              <a:defRPr>
                <a:latin typeface="+mn-lt"/>
                <a:ea typeface="+mn-ea"/>
                <a:cs typeface="+mn-cs"/>
              </a:defRPr>
            </a:lvl8pPr>
            <a:lvl9pPr marL="3651016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>
                <a:solidFill>
                  <a:sysClr val="windowText" lastClr="00000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A 2a és 2b csoportgyakorlat után megkérjük, hogy írja le az </a:t>
            </a:r>
            <a:r>
              <a:rPr lang="hu-HU" sz="2800" b="1">
                <a:solidFill>
                  <a:sysClr val="windowText" lastClr="00000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OKOS cselekvési pontot önmaga számára</a:t>
            </a:r>
            <a:r>
              <a:rPr lang="hu-HU" sz="2800">
                <a:solidFill>
                  <a:sysClr val="windowText" lastClr="00000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– amelyet a saját/ügyfele gazdaságában valósít meg</a:t>
            </a:r>
          </a:p>
          <a:p>
            <a:endParaRPr lang="nl-NL" sz="2800" kern="0" dirty="0">
              <a:solidFill>
                <a:sysClr val="windowText" lastClr="00000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pic>
        <p:nvPicPr>
          <p:cNvPr id="107" name="Picture 2" descr="SMART Goal Setting, Action Plan and Effective Decision Making">
            <a:extLst>
              <a:ext uri="{FF2B5EF4-FFF2-40B4-BE49-F238E27FC236}">
                <a16:creationId xmlns:a16="http://schemas.microsoft.com/office/drawing/2014/main" id="{51A04337-FE51-479F-9496-866F14B171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25787" y="977031"/>
            <a:ext cx="6366213" cy="36804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8" name="CuadroTexto 107">
            <a:extLst>
              <a:ext uri="{FF2B5EF4-FFF2-40B4-BE49-F238E27FC236}">
                <a16:creationId xmlns:a16="http://schemas.microsoft.com/office/drawing/2014/main" id="{2AA9CC43-B373-4104-BCAB-083C86E11C57}"/>
              </a:ext>
            </a:extLst>
          </p:cNvPr>
          <p:cNvSpPr txBox="1"/>
          <p:nvPr/>
        </p:nvSpPr>
        <p:spPr>
          <a:xfrm>
            <a:off x="246314" y="4350906"/>
            <a:ext cx="113926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i="1" dirty="0">
                <a:solidFill>
                  <a:sysClr val="windowText" lastClr="00000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Például: </a:t>
            </a:r>
          </a:p>
          <a:p>
            <a:r>
              <a:rPr lang="hu-HU" sz="2800" i="1" dirty="0">
                <a:solidFill>
                  <a:sysClr val="windowText" lastClr="00000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A vér és a vágósor vizsgálati eredményeinek elemzésével és az oltási szabályzat ennek megfelelő módosításával 2 hónapon belül nem lesz köhögés az elválasztott malacoknál.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D9C556-5BE1-46BC-9118-A07399D42BA1}"/>
              </a:ext>
            </a:extLst>
          </p:cNvPr>
          <p:cNvGrpSpPr/>
          <p:nvPr/>
        </p:nvGrpSpPr>
        <p:grpSpPr>
          <a:xfrm>
            <a:off x="5969597" y="1379826"/>
            <a:ext cx="6094008" cy="3157316"/>
            <a:chOff x="2379021" y="3847067"/>
            <a:chExt cx="3183993" cy="16496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944D1D-9349-25FC-E3AC-83714016A96F}"/>
                </a:ext>
              </a:extLst>
            </p:cNvPr>
            <p:cNvSpPr/>
            <p:nvPr/>
          </p:nvSpPr>
          <p:spPr>
            <a:xfrm>
              <a:off x="2402887" y="3847067"/>
              <a:ext cx="553654" cy="165699"/>
            </a:xfrm>
            <a:prstGeom prst="rect">
              <a:avLst/>
            </a:prstGeom>
            <a:solidFill>
              <a:srgbClr val="0D83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1200">
                  <a:solidFill>
                    <a:schemeClr val="bg1"/>
                  </a:solidFill>
                  <a:latin typeface="Museo 500" panose="02000000000000000000" pitchFamily="50" charset="-18"/>
                </a:rPr>
                <a:t>Specifikus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83BECA2-9BC1-6F1A-B4C7-0811FE3902C8}"/>
                </a:ext>
              </a:extLst>
            </p:cNvPr>
            <p:cNvSpPr/>
            <p:nvPr/>
          </p:nvSpPr>
          <p:spPr>
            <a:xfrm>
              <a:off x="3030090" y="3847067"/>
              <a:ext cx="590870" cy="165699"/>
            </a:xfrm>
            <a:prstGeom prst="rect">
              <a:avLst/>
            </a:prstGeom>
            <a:solidFill>
              <a:srgbClr val="04AE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1200">
                  <a:solidFill>
                    <a:schemeClr val="bg1"/>
                  </a:solidFill>
                  <a:latin typeface="Museo 500" panose="02000000000000000000" pitchFamily="50" charset="-18"/>
                </a:rPr>
                <a:t>Mérhető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74BEBD2-0E62-26B2-2C10-AB3415D6903D}"/>
                </a:ext>
              </a:extLst>
            </p:cNvPr>
            <p:cNvSpPr/>
            <p:nvPr/>
          </p:nvSpPr>
          <p:spPr>
            <a:xfrm>
              <a:off x="3684966" y="3847067"/>
              <a:ext cx="560282" cy="165699"/>
            </a:xfrm>
            <a:prstGeom prst="rect">
              <a:avLst/>
            </a:prstGeom>
            <a:solidFill>
              <a:srgbClr val="00AA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1200">
                  <a:solidFill>
                    <a:schemeClr val="bg1"/>
                  </a:solidFill>
                  <a:latin typeface="Museo 500" panose="02000000000000000000" pitchFamily="50" charset="-18"/>
                </a:rPr>
                <a:t>Elérhető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1FC456-9143-0589-5E68-48E6AD257A46}"/>
                </a:ext>
              </a:extLst>
            </p:cNvPr>
            <p:cNvSpPr/>
            <p:nvPr/>
          </p:nvSpPr>
          <p:spPr>
            <a:xfrm>
              <a:off x="4327630" y="3847067"/>
              <a:ext cx="581916" cy="165699"/>
            </a:xfrm>
            <a:prstGeom prst="rect">
              <a:avLst/>
            </a:prstGeom>
            <a:solidFill>
              <a:srgbClr val="59B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1200">
                  <a:solidFill>
                    <a:schemeClr val="bg1"/>
                  </a:solidFill>
                  <a:latin typeface="Museo 500" panose="02000000000000000000" pitchFamily="50" charset="-18"/>
                </a:rPr>
                <a:t>Reális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F3BA5A-1B4B-25A6-7643-1164BE4707B4}"/>
                </a:ext>
              </a:extLst>
            </p:cNvPr>
            <p:cNvSpPr/>
            <p:nvPr/>
          </p:nvSpPr>
          <p:spPr>
            <a:xfrm>
              <a:off x="4981098" y="3847067"/>
              <a:ext cx="581916" cy="165699"/>
            </a:xfrm>
            <a:prstGeom prst="rect">
              <a:avLst/>
            </a:prstGeom>
            <a:solidFill>
              <a:srgbClr val="B6C6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1200">
                  <a:solidFill>
                    <a:schemeClr val="bg1"/>
                  </a:solidFill>
                  <a:latin typeface="Museo 500" panose="02000000000000000000" pitchFamily="50" charset="-18"/>
                </a:rPr>
                <a:t>Időszerű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F01381-AEEB-FC96-A512-ABF9B1F59909}"/>
                </a:ext>
              </a:extLst>
            </p:cNvPr>
            <p:cNvSpPr/>
            <p:nvPr/>
          </p:nvSpPr>
          <p:spPr>
            <a:xfrm>
              <a:off x="2485269" y="4070980"/>
              <a:ext cx="400806" cy="540000"/>
            </a:xfrm>
            <a:prstGeom prst="rect">
              <a:avLst/>
            </a:prstGeom>
            <a:solidFill>
              <a:srgbClr val="0D83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9600" b="1">
                  <a:solidFill>
                    <a:schemeClr val="bg1"/>
                  </a:solidFill>
                  <a:latin typeface="Museo 700" panose="02000000000000000000" pitchFamily="50" charset="-18"/>
                </a:rPr>
                <a:t>O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12CF91-EB48-B975-B867-DB7BA44FF470}"/>
                </a:ext>
              </a:extLst>
            </p:cNvPr>
            <p:cNvSpPr/>
            <p:nvPr/>
          </p:nvSpPr>
          <p:spPr>
            <a:xfrm>
              <a:off x="2500643" y="4681157"/>
              <a:ext cx="310411" cy="269517"/>
            </a:xfrm>
            <a:prstGeom prst="rect">
              <a:avLst/>
            </a:prstGeom>
            <a:solidFill>
              <a:srgbClr val="0D83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4800" b="1" dirty="0">
                  <a:solidFill>
                    <a:schemeClr val="bg1"/>
                  </a:solidFill>
                  <a:latin typeface="Museo 300" panose="02000000000000000000" pitchFamily="50" charset="-18"/>
                </a:rPr>
                <a:t>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F91F11-A209-67FD-79D2-981E172107CD}"/>
                </a:ext>
              </a:extLst>
            </p:cNvPr>
            <p:cNvSpPr/>
            <p:nvPr/>
          </p:nvSpPr>
          <p:spPr>
            <a:xfrm>
              <a:off x="3025691" y="4070980"/>
              <a:ext cx="595269" cy="540000"/>
            </a:xfrm>
            <a:prstGeom prst="rect">
              <a:avLst/>
            </a:prstGeom>
            <a:solidFill>
              <a:srgbClr val="04AE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9600">
                  <a:solidFill>
                    <a:schemeClr val="bg1"/>
                  </a:solidFill>
                  <a:latin typeface="Museo 700" panose="02000000000000000000" pitchFamily="50" charset="-18"/>
                </a:rPr>
                <a:t>K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E782A0-F3CF-8FD7-4AFE-5C56225C063F}"/>
                </a:ext>
              </a:extLst>
            </p:cNvPr>
            <p:cNvSpPr/>
            <p:nvPr/>
          </p:nvSpPr>
          <p:spPr>
            <a:xfrm>
              <a:off x="3085755" y="4681157"/>
              <a:ext cx="497979" cy="269517"/>
            </a:xfrm>
            <a:prstGeom prst="rect">
              <a:avLst/>
            </a:prstGeom>
            <a:solidFill>
              <a:srgbClr val="04AE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4800" dirty="0">
                  <a:solidFill>
                    <a:schemeClr val="bg1"/>
                  </a:solidFill>
                  <a:latin typeface="Museo 300" panose="02000000000000000000" pitchFamily="50" charset="-18"/>
                </a:rPr>
                <a:t>É</a:t>
              </a:r>
              <a:endParaRPr lang="hu-HU" sz="4800" dirty="0">
                <a:solidFill>
                  <a:schemeClr val="bg1"/>
                </a:solidFill>
                <a:latin typeface="Museo 300" panose="02000000000000000000" pitchFamily="50" charset="-1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8DA166-450D-2745-C838-AE9612C15AA0}"/>
                </a:ext>
              </a:extLst>
            </p:cNvPr>
            <p:cNvSpPr/>
            <p:nvPr/>
          </p:nvSpPr>
          <p:spPr>
            <a:xfrm>
              <a:off x="3703343" y="4070980"/>
              <a:ext cx="541906" cy="540000"/>
            </a:xfrm>
            <a:prstGeom prst="rect">
              <a:avLst/>
            </a:prstGeom>
            <a:solidFill>
              <a:srgbClr val="00AA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9600" dirty="0">
                  <a:solidFill>
                    <a:schemeClr val="bg1"/>
                  </a:solidFill>
                  <a:latin typeface="Museo 700" panose="02000000000000000000" pitchFamily="50" charset="-18"/>
                </a:rPr>
                <a:t>O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48BC50-BE66-D095-406F-2036BEDDA316}"/>
                </a:ext>
              </a:extLst>
            </p:cNvPr>
            <p:cNvSpPr/>
            <p:nvPr/>
          </p:nvSpPr>
          <p:spPr>
            <a:xfrm>
              <a:off x="3747111" y="4681157"/>
              <a:ext cx="454433" cy="269517"/>
            </a:xfrm>
            <a:prstGeom prst="rect">
              <a:avLst/>
            </a:prstGeom>
            <a:solidFill>
              <a:srgbClr val="00AA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4800" dirty="0">
                  <a:solidFill>
                    <a:schemeClr val="bg1"/>
                  </a:solidFill>
                  <a:latin typeface="Museo 300" panose="02000000000000000000" pitchFamily="50" charset="-18"/>
                </a:rPr>
                <a:t>L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3AC99E-AC63-21CB-7853-6A05B32B35FB}"/>
                </a:ext>
              </a:extLst>
            </p:cNvPr>
            <p:cNvSpPr/>
            <p:nvPr/>
          </p:nvSpPr>
          <p:spPr>
            <a:xfrm>
              <a:off x="4328083" y="4070980"/>
              <a:ext cx="581916" cy="540000"/>
            </a:xfrm>
            <a:prstGeom prst="rect">
              <a:avLst/>
            </a:prstGeom>
            <a:solidFill>
              <a:srgbClr val="59B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9600">
                  <a:solidFill>
                    <a:schemeClr val="bg1"/>
                  </a:solidFill>
                  <a:latin typeface="Museo 700" panose="02000000000000000000" pitchFamily="50" charset="-18"/>
                </a:rPr>
                <a:t>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4E280-805E-DC7C-E7F1-569DAEE841AA}"/>
                </a:ext>
              </a:extLst>
            </p:cNvPr>
            <p:cNvSpPr/>
            <p:nvPr/>
          </p:nvSpPr>
          <p:spPr>
            <a:xfrm>
              <a:off x="4388296" y="4681157"/>
              <a:ext cx="454433" cy="269517"/>
            </a:xfrm>
            <a:prstGeom prst="rect">
              <a:avLst/>
            </a:prstGeom>
            <a:solidFill>
              <a:srgbClr val="59B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4800" dirty="0">
                  <a:solidFill>
                    <a:schemeClr val="bg1"/>
                  </a:solidFill>
                  <a:latin typeface="Museo 300" panose="02000000000000000000" pitchFamily="50" charset="-18"/>
                </a:rPr>
                <a:t>O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D5A4F9-94DD-4244-274A-E53CFCE4F5CD}"/>
                </a:ext>
              </a:extLst>
            </p:cNvPr>
            <p:cNvSpPr/>
            <p:nvPr/>
          </p:nvSpPr>
          <p:spPr>
            <a:xfrm>
              <a:off x="4973672" y="4070980"/>
              <a:ext cx="581916" cy="540000"/>
            </a:xfrm>
            <a:prstGeom prst="rect">
              <a:avLst/>
            </a:prstGeom>
            <a:solidFill>
              <a:srgbClr val="B6C6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 sz="9600" dirty="0">
                <a:solidFill>
                  <a:schemeClr val="bg1"/>
                </a:solidFill>
                <a:latin typeface="Museo 700" panose="02000000000000000000" pitchFamily="50" charset="-18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26C785D-FEB5-FDA2-53F4-D3F6E65C712E}"/>
                </a:ext>
              </a:extLst>
            </p:cNvPr>
            <p:cNvSpPr/>
            <p:nvPr/>
          </p:nvSpPr>
          <p:spPr>
            <a:xfrm>
              <a:off x="5039044" y="4681157"/>
              <a:ext cx="497979" cy="269517"/>
            </a:xfrm>
            <a:prstGeom prst="rect">
              <a:avLst/>
            </a:prstGeom>
            <a:solidFill>
              <a:srgbClr val="B6C6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4800" dirty="0">
                  <a:solidFill>
                    <a:schemeClr val="bg1"/>
                  </a:solidFill>
                  <a:latin typeface="Museo 300" panose="02000000000000000000" pitchFamily="50" charset="-18"/>
                </a:rPr>
                <a:t>K</a:t>
              </a:r>
              <a:r>
                <a:rPr lang="hu-HU" dirty="0">
                  <a:solidFill>
                    <a:schemeClr val="bg1"/>
                  </a:solidFill>
                  <a:latin typeface="Museo 300" panose="02000000000000000000" pitchFamily="50" charset="-18"/>
                </a:rPr>
                <a:t>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1A25D0-4CD1-ABAD-81BD-F78F798C5109}"/>
                </a:ext>
              </a:extLst>
            </p:cNvPr>
            <p:cNvSpPr/>
            <p:nvPr/>
          </p:nvSpPr>
          <p:spPr>
            <a:xfrm>
              <a:off x="2379021" y="5045191"/>
              <a:ext cx="553654" cy="3867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R="0" algn="ctr" rtl="0"/>
              <a:r>
                <a:rPr lang="hu-HU" sz="1100" dirty="0">
                  <a:solidFill>
                    <a:srgbClr val="0D83B1"/>
                  </a:solidFill>
                  <a:latin typeface="Museo 500" panose="02000000000000000000" pitchFamily="50" charset="-18"/>
                </a:rPr>
                <a:t>Mit</a:t>
              </a:r>
              <a:br>
                <a:rPr lang="hu-HU" sz="1100" dirty="0">
                  <a:solidFill>
                    <a:srgbClr val="0D83B1"/>
                  </a:solidFill>
                  <a:latin typeface="Museo 500" panose="02000000000000000000" pitchFamily="50" charset="-18"/>
                </a:rPr>
              </a:br>
              <a:r>
                <a:rPr lang="hu-HU" sz="1100" dirty="0">
                  <a:solidFill>
                    <a:srgbClr val="0D83B1"/>
                  </a:solidFill>
                  <a:latin typeface="Museo 500" panose="02000000000000000000" pitchFamily="50" charset="-18"/>
                </a:rPr>
                <a:t>szeretne tenni?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236310-5FFD-8E0F-C985-4CEE6700DA39}"/>
                </a:ext>
              </a:extLst>
            </p:cNvPr>
            <p:cNvSpPr/>
            <p:nvPr/>
          </p:nvSpPr>
          <p:spPr>
            <a:xfrm>
              <a:off x="3024235" y="5047037"/>
              <a:ext cx="582547" cy="449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R="0" algn="ctr" rtl="0"/>
              <a:r>
                <a:rPr lang="hu-HU" sz="1100" dirty="0">
                  <a:solidFill>
                    <a:srgbClr val="04AEAE"/>
                  </a:solidFill>
                  <a:latin typeface="Museo 500" panose="02000000000000000000" pitchFamily="50" charset="-18"/>
                </a:rPr>
                <a:t>Honnan tudhatja, ha sikerült?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9C7B8B-CE1A-73F2-58EB-AD60460CD4C4}"/>
                </a:ext>
              </a:extLst>
            </p:cNvPr>
            <p:cNvSpPr/>
            <p:nvPr/>
          </p:nvSpPr>
          <p:spPr>
            <a:xfrm>
              <a:off x="3680228" y="5045198"/>
              <a:ext cx="570895" cy="3867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hu-HU" sz="1100" dirty="0">
                  <a:solidFill>
                    <a:srgbClr val="00AA7B"/>
                  </a:solidFill>
                  <a:latin typeface="Museo 500" panose="02000000000000000000" pitchFamily="50" charset="-18"/>
                </a:rPr>
                <a:t>Önön</a:t>
              </a:r>
            </a:p>
            <a:p>
              <a:pPr algn="ctr"/>
              <a:r>
                <a:rPr lang="hu-HU" sz="1100" dirty="0">
                  <a:solidFill>
                    <a:srgbClr val="00AA7B"/>
                  </a:solidFill>
                  <a:latin typeface="Museo 500" panose="02000000000000000000" pitchFamily="50" charset="-18"/>
                </a:rPr>
                <a:t>múlik</a:t>
              </a:r>
            </a:p>
            <a:p>
              <a:pPr algn="ctr"/>
              <a:r>
                <a:rPr lang="hu-HU" sz="1100" dirty="0">
                  <a:solidFill>
                    <a:srgbClr val="00AA7B"/>
                  </a:solidFill>
                  <a:latin typeface="Museo 500" panose="02000000000000000000" pitchFamily="50" charset="-18"/>
                </a:rPr>
                <a:t>a siker?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F45BBD8-8A0E-60FE-1B5E-2ECD124B5797}"/>
                </a:ext>
              </a:extLst>
            </p:cNvPr>
            <p:cNvSpPr/>
            <p:nvPr/>
          </p:nvSpPr>
          <p:spPr>
            <a:xfrm>
              <a:off x="4342683" y="5043038"/>
              <a:ext cx="553654" cy="3867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hu-HU" sz="1100" dirty="0">
                  <a:solidFill>
                    <a:srgbClr val="59BB18"/>
                  </a:solidFill>
                  <a:latin typeface="Museo 500" panose="02000000000000000000" pitchFamily="50" charset="-18"/>
                </a:rPr>
                <a:t>Reális,</a:t>
              </a:r>
            </a:p>
            <a:p>
              <a:pPr algn="ctr"/>
              <a:r>
                <a:rPr lang="hu-HU" sz="1100" dirty="0">
                  <a:solidFill>
                    <a:srgbClr val="59BB18"/>
                  </a:solidFill>
                  <a:latin typeface="Museo 500" panose="02000000000000000000" pitchFamily="50" charset="-18"/>
                </a:rPr>
                <a:t>hogy</a:t>
              </a:r>
            </a:p>
            <a:p>
              <a:pPr algn="ctr"/>
              <a:r>
                <a:rPr lang="hu-HU" sz="1100" dirty="0">
                  <a:solidFill>
                    <a:srgbClr val="59BB18"/>
                  </a:solidFill>
                  <a:latin typeface="Museo 500" panose="02000000000000000000" pitchFamily="50" charset="-18"/>
                </a:rPr>
                <a:t>sikerüljön?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BC382C-23AA-D05E-DC67-53CCF6745F82}"/>
                </a:ext>
              </a:extLst>
            </p:cNvPr>
            <p:cNvSpPr/>
            <p:nvPr/>
          </p:nvSpPr>
          <p:spPr>
            <a:xfrm>
              <a:off x="4969783" y="5042271"/>
              <a:ext cx="593231" cy="3867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hu-HU" sz="1100" dirty="0">
                  <a:solidFill>
                    <a:srgbClr val="B6C625"/>
                  </a:solidFill>
                  <a:latin typeface="Museo 500" panose="02000000000000000000" pitchFamily="50" charset="-18"/>
                </a:rPr>
                <a:t>Pontosan mikor</a:t>
              </a:r>
            </a:p>
            <a:p>
              <a:pPr algn="ctr"/>
              <a:r>
                <a:rPr lang="hu-HU" sz="1100" dirty="0">
                  <a:solidFill>
                    <a:srgbClr val="B6C625"/>
                  </a:solidFill>
                  <a:latin typeface="Museo 500" panose="02000000000000000000" pitchFamily="50" charset="-18"/>
                </a:rPr>
                <a:t>szeretné</a:t>
              </a:r>
            </a:p>
            <a:p>
              <a:pPr algn="ctr"/>
              <a:r>
                <a:rPr lang="hu-HU" sz="1100" dirty="0">
                  <a:solidFill>
                    <a:srgbClr val="B6C625"/>
                  </a:solidFill>
                  <a:latin typeface="Museo 500" panose="02000000000000000000" pitchFamily="50" charset="-18"/>
                </a:rPr>
                <a:t>megvalósítani?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34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Marcador de texto 1">
            <a:extLst>
              <a:ext uri="{FF2B5EF4-FFF2-40B4-BE49-F238E27FC236}">
                <a16:creationId xmlns:a16="http://schemas.microsoft.com/office/drawing/2014/main" id="{8D99BAF4-63C6-40AD-8DAA-E1188C4CAFE1}"/>
              </a:ext>
            </a:extLst>
          </p:cNvPr>
          <p:cNvSpPr txBox="1">
            <a:spLocks/>
          </p:cNvSpPr>
          <p:nvPr/>
        </p:nvSpPr>
        <p:spPr>
          <a:xfrm>
            <a:off x="457198" y="188784"/>
            <a:ext cx="9398001" cy="749285"/>
          </a:xfrm>
          <a:prstGeom prst="rect">
            <a:avLst/>
          </a:prstGeom>
        </p:spPr>
        <p:txBody>
          <a:bodyPr/>
          <a:lstStyle>
            <a:lvl1pPr marL="0">
              <a:defRPr sz="2396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6377">
              <a:defRPr>
                <a:latin typeface="+mn-lt"/>
                <a:ea typeface="+mn-ea"/>
                <a:cs typeface="+mn-cs"/>
              </a:defRPr>
            </a:lvl2pPr>
            <a:lvl3pPr marL="912754">
              <a:defRPr>
                <a:latin typeface="+mn-lt"/>
                <a:ea typeface="+mn-ea"/>
                <a:cs typeface="+mn-cs"/>
              </a:defRPr>
            </a:lvl3pPr>
            <a:lvl4pPr marL="1369131">
              <a:defRPr>
                <a:latin typeface="+mn-lt"/>
                <a:ea typeface="+mn-ea"/>
                <a:cs typeface="+mn-cs"/>
              </a:defRPr>
            </a:lvl4pPr>
            <a:lvl5pPr marL="1825508">
              <a:defRPr>
                <a:latin typeface="+mn-lt"/>
                <a:ea typeface="+mn-ea"/>
                <a:cs typeface="+mn-cs"/>
              </a:defRPr>
            </a:lvl5pPr>
            <a:lvl6pPr marL="2281885">
              <a:defRPr>
                <a:latin typeface="+mn-lt"/>
                <a:ea typeface="+mn-ea"/>
                <a:cs typeface="+mn-cs"/>
              </a:defRPr>
            </a:lvl6pPr>
            <a:lvl7pPr marL="2738262">
              <a:defRPr>
                <a:latin typeface="+mn-lt"/>
                <a:ea typeface="+mn-ea"/>
                <a:cs typeface="+mn-cs"/>
              </a:defRPr>
            </a:lvl7pPr>
            <a:lvl8pPr marL="3194639">
              <a:defRPr>
                <a:latin typeface="+mn-lt"/>
                <a:ea typeface="+mn-ea"/>
                <a:cs typeface="+mn-cs"/>
              </a:defRPr>
            </a:lvl8pPr>
            <a:lvl9pPr marL="3651016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dirty="0">
                <a:latin typeface="EC Square Sans Pro" panose="020B0506040000020004" pitchFamily="34" charset="0"/>
              </a:rPr>
              <a:t>Csoportos gyakorlat 1 </a:t>
            </a:r>
          </a:p>
          <a:p>
            <a:r>
              <a:rPr lang="hu-HU" sz="3200" b="1" dirty="0">
                <a:latin typeface="EC Square Sans Pro" panose="020B0506040000020004" pitchFamily="34" charset="0"/>
              </a:rPr>
              <a:t>Azonosítsa az akadályokat, amelyek akadályozzák a </a:t>
            </a:r>
            <a:r>
              <a:rPr lang="hu-HU" sz="3200" b="1" u="sng" dirty="0">
                <a:latin typeface="EC Square Sans Pro" panose="020B0506040000020004" pitchFamily="34" charset="0"/>
              </a:rPr>
              <a:t>legjobb gyakorlatok kivitelezését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677F9CA3-0DF3-49D7-874C-B522D6BECBF0}"/>
              </a:ext>
            </a:extLst>
          </p:cNvPr>
          <p:cNvGrpSpPr/>
          <p:nvPr/>
        </p:nvGrpSpPr>
        <p:grpSpPr>
          <a:xfrm>
            <a:off x="9483117" y="509741"/>
            <a:ext cx="1682901" cy="1546999"/>
            <a:chOff x="10133729" y="-46716"/>
            <a:chExt cx="1682901" cy="1546999"/>
          </a:xfrm>
        </p:grpSpPr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16F2F623-9190-41C6-9F9A-7CD15B015CA2}"/>
                </a:ext>
              </a:extLst>
            </p:cNvPr>
            <p:cNvSpPr txBox="1"/>
            <p:nvPr/>
          </p:nvSpPr>
          <p:spPr>
            <a:xfrm>
              <a:off x="10327771" y="458783"/>
              <a:ext cx="1294819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>
                  <a:solidFill>
                    <a:srgbClr val="C00000"/>
                  </a:solidFill>
                  <a:latin typeface="EC Square Sans Pro" panose="020B0506040000020004" pitchFamily="34" charset="0"/>
                </a:rPr>
                <a:t>45 </a:t>
              </a:r>
            </a:p>
            <a:p>
              <a:pPr algn="ctr"/>
              <a:r>
                <a:rPr lang="hu-HU" sz="1400" b="1">
                  <a:solidFill>
                    <a:srgbClr val="C00000"/>
                  </a:solidFill>
                  <a:latin typeface="EC Square Sans Pro" panose="020B0506040000020004" pitchFamily="34" charset="0"/>
                </a:rPr>
                <a:t>PERC</a:t>
              </a:r>
            </a:p>
          </p:txBody>
        </p: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CFB9670D-5DB0-4A46-A398-4C40AE8C6FC8}"/>
                </a:ext>
              </a:extLst>
            </p:cNvPr>
            <p:cNvGrpSpPr/>
            <p:nvPr/>
          </p:nvGrpSpPr>
          <p:grpSpPr>
            <a:xfrm>
              <a:off x="10133729" y="-46716"/>
              <a:ext cx="1682901" cy="1546999"/>
              <a:chOff x="9836637" y="106015"/>
              <a:chExt cx="1929565" cy="2078540"/>
            </a:xfrm>
          </p:grpSpPr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34B12050-F430-43FB-BF1C-B5BA2CE7A16A}"/>
                  </a:ext>
                </a:extLst>
              </p:cNvPr>
              <p:cNvSpPr/>
              <p:nvPr/>
            </p:nvSpPr>
            <p:spPr>
              <a:xfrm>
                <a:off x="10023972" y="586128"/>
                <a:ext cx="1566163" cy="1598427"/>
              </a:xfrm>
              <a:prstGeom prst="ellipse">
                <a:avLst/>
              </a:prstGeom>
              <a:noFill/>
              <a:ln w="352425">
                <a:solidFill>
                  <a:srgbClr val="2C74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0" name="Conector recto 39">
                <a:extLst>
                  <a:ext uri="{FF2B5EF4-FFF2-40B4-BE49-F238E27FC236}">
                    <a16:creationId xmlns:a16="http://schemas.microsoft.com/office/drawing/2014/main" id="{1381F1E8-8FE8-4B4A-9A79-FA14B3E6DB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88973" y="106015"/>
                <a:ext cx="0" cy="339867"/>
              </a:xfrm>
              <a:prstGeom prst="line">
                <a:avLst/>
              </a:prstGeom>
              <a:ln w="127000">
                <a:solidFill>
                  <a:srgbClr val="2C74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40">
                <a:extLst>
                  <a:ext uri="{FF2B5EF4-FFF2-40B4-BE49-F238E27FC236}">
                    <a16:creationId xmlns:a16="http://schemas.microsoft.com/office/drawing/2014/main" id="{E34A2C5D-D31F-4469-9361-A054F55225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18751" y="150070"/>
                <a:ext cx="354744" cy="9430"/>
              </a:xfrm>
              <a:prstGeom prst="line">
                <a:avLst/>
              </a:prstGeom>
              <a:ln w="127000">
                <a:solidFill>
                  <a:srgbClr val="2C747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41">
                <a:extLst>
                  <a:ext uri="{FF2B5EF4-FFF2-40B4-BE49-F238E27FC236}">
                    <a16:creationId xmlns:a16="http://schemas.microsoft.com/office/drawing/2014/main" id="{6746C081-1BE6-477D-B3BA-33DCDDF62467}"/>
                  </a:ext>
                </a:extLst>
              </p:cNvPr>
              <p:cNvCxnSpPr>
                <a:cxnSpLocks/>
                <a:stCxn id="39" idx="1"/>
              </p:cNvCxnSpPr>
              <p:nvPr/>
            </p:nvCxnSpPr>
            <p:spPr>
              <a:xfrm flipH="1" flipV="1">
                <a:off x="9898390" y="470905"/>
                <a:ext cx="354941" cy="349307"/>
              </a:xfrm>
              <a:prstGeom prst="line">
                <a:avLst/>
              </a:prstGeom>
              <a:ln w="127000">
                <a:solidFill>
                  <a:srgbClr val="2C747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42">
                <a:extLst>
                  <a:ext uri="{FF2B5EF4-FFF2-40B4-BE49-F238E27FC236}">
                    <a16:creationId xmlns:a16="http://schemas.microsoft.com/office/drawing/2014/main" id="{8A2AFA78-3627-4FA3-AAE9-5A8B4136A478}"/>
                  </a:ext>
                </a:extLst>
              </p:cNvPr>
              <p:cNvCxnSpPr>
                <a:cxnSpLocks/>
                <a:stCxn id="39" idx="7"/>
              </p:cNvCxnSpPr>
              <p:nvPr/>
            </p:nvCxnSpPr>
            <p:spPr>
              <a:xfrm flipV="1">
                <a:off x="11360776" y="476744"/>
                <a:ext cx="334014" cy="343468"/>
              </a:xfrm>
              <a:prstGeom prst="line">
                <a:avLst/>
              </a:prstGeom>
              <a:ln w="127000">
                <a:solidFill>
                  <a:srgbClr val="2C747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Cuerda 43">
                <a:extLst>
                  <a:ext uri="{FF2B5EF4-FFF2-40B4-BE49-F238E27FC236}">
                    <a16:creationId xmlns:a16="http://schemas.microsoft.com/office/drawing/2014/main" id="{622F5FFB-C5F0-4ABB-9243-AF93864CDDBC}"/>
                  </a:ext>
                </a:extLst>
              </p:cNvPr>
              <p:cNvSpPr/>
              <p:nvPr/>
            </p:nvSpPr>
            <p:spPr>
              <a:xfrm rot="2829001">
                <a:off x="9716085" y="409674"/>
                <a:ext cx="859610" cy="618506"/>
              </a:xfrm>
              <a:prstGeom prst="chord">
                <a:avLst>
                  <a:gd name="adj1" fmla="val 7086927"/>
                  <a:gd name="adj2" fmla="val 14305707"/>
                </a:avLst>
              </a:prstGeom>
              <a:solidFill>
                <a:srgbClr val="2C747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Cuerda 44">
                <a:extLst>
                  <a:ext uri="{FF2B5EF4-FFF2-40B4-BE49-F238E27FC236}">
                    <a16:creationId xmlns:a16="http://schemas.microsoft.com/office/drawing/2014/main" id="{81318734-BBE8-41D4-9938-5A51F3C73D66}"/>
                  </a:ext>
                </a:extLst>
              </p:cNvPr>
              <p:cNvSpPr/>
              <p:nvPr/>
            </p:nvSpPr>
            <p:spPr>
              <a:xfrm rot="8021255">
                <a:off x="11027144" y="424746"/>
                <a:ext cx="859610" cy="618506"/>
              </a:xfrm>
              <a:prstGeom prst="chord">
                <a:avLst>
                  <a:gd name="adj1" fmla="val 7086927"/>
                  <a:gd name="adj2" fmla="val 14305707"/>
                </a:avLst>
              </a:prstGeom>
              <a:solidFill>
                <a:srgbClr val="2C747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1" name="Tijdelijke aanduiding voor inhoud 2">
            <a:extLst>
              <a:ext uri="{FF2B5EF4-FFF2-40B4-BE49-F238E27FC236}">
                <a16:creationId xmlns:a16="http://schemas.microsoft.com/office/drawing/2014/main" id="{8A41CD31-4C99-4D8E-9494-0314A6525F65}"/>
              </a:ext>
            </a:extLst>
          </p:cNvPr>
          <p:cNvSpPr txBox="1">
            <a:spLocks/>
          </p:cNvSpPr>
          <p:nvPr/>
        </p:nvSpPr>
        <p:spPr>
          <a:xfrm>
            <a:off x="546476" y="1628411"/>
            <a:ext cx="10876267" cy="43513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6377">
              <a:defRPr>
                <a:latin typeface="+mn-lt"/>
                <a:ea typeface="+mn-ea"/>
                <a:cs typeface="+mn-cs"/>
              </a:defRPr>
            </a:lvl2pPr>
            <a:lvl3pPr marL="912754">
              <a:defRPr>
                <a:latin typeface="+mn-lt"/>
                <a:ea typeface="+mn-ea"/>
                <a:cs typeface="+mn-cs"/>
              </a:defRPr>
            </a:lvl3pPr>
            <a:lvl4pPr marL="1369131">
              <a:defRPr>
                <a:latin typeface="+mn-lt"/>
                <a:ea typeface="+mn-ea"/>
                <a:cs typeface="+mn-cs"/>
              </a:defRPr>
            </a:lvl4pPr>
            <a:lvl5pPr marL="1825508">
              <a:defRPr>
                <a:latin typeface="+mn-lt"/>
                <a:ea typeface="+mn-ea"/>
                <a:cs typeface="+mn-cs"/>
              </a:defRPr>
            </a:lvl5pPr>
            <a:lvl6pPr marL="2281885">
              <a:defRPr>
                <a:latin typeface="+mn-lt"/>
                <a:ea typeface="+mn-ea"/>
                <a:cs typeface="+mn-cs"/>
              </a:defRPr>
            </a:lvl6pPr>
            <a:lvl7pPr marL="2738262">
              <a:defRPr>
                <a:latin typeface="+mn-lt"/>
                <a:ea typeface="+mn-ea"/>
                <a:cs typeface="+mn-cs"/>
              </a:defRPr>
            </a:lvl7pPr>
            <a:lvl8pPr marL="3194639">
              <a:defRPr>
                <a:latin typeface="+mn-lt"/>
                <a:ea typeface="+mn-ea"/>
                <a:cs typeface="+mn-cs"/>
              </a:defRPr>
            </a:lvl8pPr>
            <a:lvl9pPr marL="3651016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Kérem, válaszoljon az alábbi kérdésekre:</a:t>
            </a:r>
          </a:p>
          <a:p>
            <a:endParaRPr lang="hu-HU" sz="2000" dirty="0">
              <a:solidFill>
                <a:srgbClr val="00206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970727" lvl="1" indent="-514350">
              <a:buFont typeface="+mj-lt"/>
              <a:buAutoNum type="arabicPeriod"/>
            </a:pPr>
            <a:r>
              <a:rPr lang="hu-HU" sz="3200" b="1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Melyek a leggyakrabban használt </a:t>
            </a:r>
            <a:r>
              <a:rPr lang="hu-HU" sz="3200" b="1" dirty="0" err="1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antimikrobiális</a:t>
            </a:r>
            <a:r>
              <a:rPr lang="hu-HU" sz="3200" b="1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szerek az Ön fajában, és milyen körülmények között? </a:t>
            </a:r>
          </a:p>
          <a:p>
            <a:pPr marL="970727" lvl="1" indent="-514350">
              <a:buFont typeface="+mj-lt"/>
              <a:buAutoNum type="arabicPeriod"/>
            </a:pPr>
            <a:endParaRPr lang="en-US" sz="1400" b="1" kern="0" dirty="0">
              <a:solidFill>
                <a:srgbClr val="00206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970727" lvl="1" indent="-514350">
              <a:buFont typeface="+mj-lt"/>
              <a:buAutoNum type="arabicPeriod"/>
            </a:pPr>
            <a:r>
              <a:rPr lang="hu-HU" sz="3200" b="1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Melyek az akadályok az AMU ilyen esetekben történő csökkentéséhez? </a:t>
            </a:r>
          </a:p>
          <a:p>
            <a:pPr marL="987425" lvl="1"/>
            <a:r>
              <a:rPr lang="hu-HU" sz="2000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Sorolja a korlátokat 3 kategóriába (oldalanként egyfajta korlát)</a:t>
            </a:r>
          </a:p>
          <a:p>
            <a:pPr marL="1654881" lvl="3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Az állattartás módja</a:t>
            </a:r>
          </a:p>
          <a:p>
            <a:pPr marL="1654881" lvl="3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Az antibiotikumok használatának csökkentése és felelősségteljes használata</a:t>
            </a:r>
          </a:p>
          <a:p>
            <a:pPr marL="1654881" lvl="3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Egyéb</a:t>
            </a:r>
          </a:p>
          <a:p>
            <a:endParaRPr lang="en-US" sz="1050" kern="0" dirty="0">
              <a:solidFill>
                <a:srgbClr val="00206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Dolgozzon post-</a:t>
            </a:r>
            <a:r>
              <a:rPr lang="hu-HU" sz="2400" dirty="0" err="1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it</a:t>
            </a:r>
            <a:r>
              <a:rPr lang="hu-HU" sz="2400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-</a:t>
            </a:r>
            <a:r>
              <a:rPr lang="hu-HU" sz="2400" dirty="0" err="1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ekkel</a:t>
            </a:r>
            <a:r>
              <a:rPr lang="hu-HU" sz="2400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, hogy a válaszokat át lehessen fordítani</a:t>
            </a:r>
          </a:p>
        </p:txBody>
      </p:sp>
    </p:spTree>
    <p:extLst>
      <p:ext uri="{BB962C8B-B14F-4D97-AF65-F5344CB8AC3E}">
        <p14:creationId xmlns:p14="http://schemas.microsoft.com/office/powerpoint/2010/main" val="3510459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Marcador de texto 1">
            <a:extLst>
              <a:ext uri="{FF2B5EF4-FFF2-40B4-BE49-F238E27FC236}">
                <a16:creationId xmlns:a16="http://schemas.microsoft.com/office/drawing/2014/main" id="{8D99BAF4-63C6-40AD-8DAA-E1188C4CAFE1}"/>
              </a:ext>
            </a:extLst>
          </p:cNvPr>
          <p:cNvSpPr txBox="1">
            <a:spLocks/>
          </p:cNvSpPr>
          <p:nvPr/>
        </p:nvSpPr>
        <p:spPr>
          <a:xfrm>
            <a:off x="457199" y="294818"/>
            <a:ext cx="10659980" cy="957617"/>
          </a:xfrm>
          <a:prstGeom prst="rect">
            <a:avLst/>
          </a:prstGeom>
        </p:spPr>
        <p:txBody>
          <a:bodyPr/>
          <a:lstStyle>
            <a:lvl1pPr marL="0">
              <a:defRPr sz="2396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6377">
              <a:defRPr>
                <a:latin typeface="+mn-lt"/>
                <a:ea typeface="+mn-ea"/>
                <a:cs typeface="+mn-cs"/>
              </a:defRPr>
            </a:lvl2pPr>
            <a:lvl3pPr marL="912754">
              <a:defRPr>
                <a:latin typeface="+mn-lt"/>
                <a:ea typeface="+mn-ea"/>
                <a:cs typeface="+mn-cs"/>
              </a:defRPr>
            </a:lvl3pPr>
            <a:lvl4pPr marL="1369131">
              <a:defRPr>
                <a:latin typeface="+mn-lt"/>
                <a:ea typeface="+mn-ea"/>
                <a:cs typeface="+mn-cs"/>
              </a:defRPr>
            </a:lvl4pPr>
            <a:lvl5pPr marL="1825508">
              <a:defRPr>
                <a:latin typeface="+mn-lt"/>
                <a:ea typeface="+mn-ea"/>
                <a:cs typeface="+mn-cs"/>
              </a:defRPr>
            </a:lvl5pPr>
            <a:lvl6pPr marL="2281885">
              <a:defRPr>
                <a:latin typeface="+mn-lt"/>
                <a:ea typeface="+mn-ea"/>
                <a:cs typeface="+mn-cs"/>
              </a:defRPr>
            </a:lvl6pPr>
            <a:lvl7pPr marL="2738262">
              <a:defRPr>
                <a:latin typeface="+mn-lt"/>
                <a:ea typeface="+mn-ea"/>
                <a:cs typeface="+mn-cs"/>
              </a:defRPr>
            </a:lvl7pPr>
            <a:lvl8pPr marL="3194639">
              <a:defRPr>
                <a:latin typeface="+mn-lt"/>
                <a:ea typeface="+mn-ea"/>
                <a:cs typeface="+mn-cs"/>
              </a:defRPr>
            </a:lvl8pPr>
            <a:lvl9pPr marL="3651016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dirty="0">
                <a:latin typeface="EC Square Sans Pro" panose="020B0506040000020004" pitchFamily="34" charset="0"/>
              </a:rPr>
              <a:t>2a csoportos gyakorlat - </a:t>
            </a:r>
            <a:r>
              <a:rPr lang="hu-HU" sz="3200" b="1" dirty="0">
                <a:latin typeface="EC Square Sans Pro" panose="020B0506040000020004" pitchFamily="34" charset="0"/>
              </a:rPr>
              <a:t>Megtalálni a </a:t>
            </a:r>
            <a:r>
              <a:rPr lang="hu-HU" sz="3200" b="1" u="sng" dirty="0">
                <a:latin typeface="EC Square Sans Pro" panose="020B0506040000020004" pitchFamily="34" charset="0"/>
              </a:rPr>
              <a:t>megoldásokat</a:t>
            </a:r>
            <a:r>
              <a:rPr lang="hu-HU" sz="3200" b="1" dirty="0">
                <a:latin typeface="EC Square Sans Pro" panose="020B0506040000020004" pitchFamily="34" charset="0"/>
              </a:rPr>
              <a:t> ezen akadályok leküzdésére – </a:t>
            </a:r>
            <a:r>
              <a:rPr lang="hu-HU" sz="3200" b="1" u="sng" dirty="0">
                <a:latin typeface="EC Square Sans Pro" panose="020B0506040000020004" pitchFamily="34" charset="0"/>
              </a:rPr>
              <a:t>állattartási gyakorlatok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677F9CA3-0DF3-49D7-874C-B522D6BECBF0}"/>
              </a:ext>
            </a:extLst>
          </p:cNvPr>
          <p:cNvGrpSpPr/>
          <p:nvPr/>
        </p:nvGrpSpPr>
        <p:grpSpPr>
          <a:xfrm>
            <a:off x="10275728" y="4938725"/>
            <a:ext cx="1682901" cy="1546999"/>
            <a:chOff x="10133729" y="-46716"/>
            <a:chExt cx="1682901" cy="1546999"/>
          </a:xfrm>
        </p:grpSpPr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16F2F623-9190-41C6-9F9A-7CD15B015CA2}"/>
                </a:ext>
              </a:extLst>
            </p:cNvPr>
            <p:cNvSpPr txBox="1"/>
            <p:nvPr/>
          </p:nvSpPr>
          <p:spPr>
            <a:xfrm>
              <a:off x="10327771" y="458783"/>
              <a:ext cx="1294819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>
                  <a:solidFill>
                    <a:srgbClr val="C00000"/>
                  </a:solidFill>
                  <a:latin typeface="EC Square Sans Pro" panose="020B0506040000020004" pitchFamily="34" charset="0"/>
                </a:rPr>
                <a:t>50 </a:t>
              </a:r>
            </a:p>
            <a:p>
              <a:pPr algn="ctr"/>
              <a:r>
                <a:rPr lang="hu-HU" sz="1400" b="1">
                  <a:solidFill>
                    <a:srgbClr val="C00000"/>
                  </a:solidFill>
                  <a:latin typeface="EC Square Sans Pro" panose="020B0506040000020004" pitchFamily="34" charset="0"/>
                </a:rPr>
                <a:t>PERC</a:t>
              </a:r>
            </a:p>
          </p:txBody>
        </p: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CFB9670D-5DB0-4A46-A398-4C40AE8C6FC8}"/>
                </a:ext>
              </a:extLst>
            </p:cNvPr>
            <p:cNvGrpSpPr/>
            <p:nvPr/>
          </p:nvGrpSpPr>
          <p:grpSpPr>
            <a:xfrm>
              <a:off x="10133729" y="-46716"/>
              <a:ext cx="1682901" cy="1546999"/>
              <a:chOff x="9836637" y="106015"/>
              <a:chExt cx="1929565" cy="2078540"/>
            </a:xfrm>
          </p:grpSpPr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34B12050-F430-43FB-BF1C-B5BA2CE7A16A}"/>
                  </a:ext>
                </a:extLst>
              </p:cNvPr>
              <p:cNvSpPr/>
              <p:nvPr/>
            </p:nvSpPr>
            <p:spPr>
              <a:xfrm>
                <a:off x="10023972" y="586128"/>
                <a:ext cx="1566163" cy="1598427"/>
              </a:xfrm>
              <a:prstGeom prst="ellipse">
                <a:avLst/>
              </a:prstGeom>
              <a:noFill/>
              <a:ln w="352425">
                <a:solidFill>
                  <a:srgbClr val="2C74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0" name="Conector recto 39">
                <a:extLst>
                  <a:ext uri="{FF2B5EF4-FFF2-40B4-BE49-F238E27FC236}">
                    <a16:creationId xmlns:a16="http://schemas.microsoft.com/office/drawing/2014/main" id="{1381F1E8-8FE8-4B4A-9A79-FA14B3E6DB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88973" y="106015"/>
                <a:ext cx="0" cy="339867"/>
              </a:xfrm>
              <a:prstGeom prst="line">
                <a:avLst/>
              </a:prstGeom>
              <a:ln w="127000">
                <a:solidFill>
                  <a:srgbClr val="2C74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40">
                <a:extLst>
                  <a:ext uri="{FF2B5EF4-FFF2-40B4-BE49-F238E27FC236}">
                    <a16:creationId xmlns:a16="http://schemas.microsoft.com/office/drawing/2014/main" id="{E34A2C5D-D31F-4469-9361-A054F55225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18751" y="150070"/>
                <a:ext cx="354744" cy="9430"/>
              </a:xfrm>
              <a:prstGeom prst="line">
                <a:avLst/>
              </a:prstGeom>
              <a:ln w="127000">
                <a:solidFill>
                  <a:srgbClr val="2C747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41">
                <a:extLst>
                  <a:ext uri="{FF2B5EF4-FFF2-40B4-BE49-F238E27FC236}">
                    <a16:creationId xmlns:a16="http://schemas.microsoft.com/office/drawing/2014/main" id="{6746C081-1BE6-477D-B3BA-33DCDDF62467}"/>
                  </a:ext>
                </a:extLst>
              </p:cNvPr>
              <p:cNvCxnSpPr>
                <a:cxnSpLocks/>
                <a:stCxn id="39" idx="1"/>
              </p:cNvCxnSpPr>
              <p:nvPr/>
            </p:nvCxnSpPr>
            <p:spPr>
              <a:xfrm flipH="1" flipV="1">
                <a:off x="9898390" y="470905"/>
                <a:ext cx="354941" cy="349307"/>
              </a:xfrm>
              <a:prstGeom prst="line">
                <a:avLst/>
              </a:prstGeom>
              <a:ln w="127000">
                <a:solidFill>
                  <a:srgbClr val="2C747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42">
                <a:extLst>
                  <a:ext uri="{FF2B5EF4-FFF2-40B4-BE49-F238E27FC236}">
                    <a16:creationId xmlns:a16="http://schemas.microsoft.com/office/drawing/2014/main" id="{8A2AFA78-3627-4FA3-AAE9-5A8B4136A478}"/>
                  </a:ext>
                </a:extLst>
              </p:cNvPr>
              <p:cNvCxnSpPr>
                <a:cxnSpLocks/>
                <a:stCxn id="39" idx="7"/>
              </p:cNvCxnSpPr>
              <p:nvPr/>
            </p:nvCxnSpPr>
            <p:spPr>
              <a:xfrm flipV="1">
                <a:off x="11360776" y="476744"/>
                <a:ext cx="334014" cy="343468"/>
              </a:xfrm>
              <a:prstGeom prst="line">
                <a:avLst/>
              </a:prstGeom>
              <a:ln w="127000">
                <a:solidFill>
                  <a:srgbClr val="2C747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Cuerda 43">
                <a:extLst>
                  <a:ext uri="{FF2B5EF4-FFF2-40B4-BE49-F238E27FC236}">
                    <a16:creationId xmlns:a16="http://schemas.microsoft.com/office/drawing/2014/main" id="{622F5FFB-C5F0-4ABB-9243-AF93864CDDBC}"/>
                  </a:ext>
                </a:extLst>
              </p:cNvPr>
              <p:cNvSpPr/>
              <p:nvPr/>
            </p:nvSpPr>
            <p:spPr>
              <a:xfrm rot="2829001">
                <a:off x="9716085" y="409674"/>
                <a:ext cx="859610" cy="618506"/>
              </a:xfrm>
              <a:prstGeom prst="chord">
                <a:avLst>
                  <a:gd name="adj1" fmla="val 7086927"/>
                  <a:gd name="adj2" fmla="val 14305707"/>
                </a:avLst>
              </a:prstGeom>
              <a:solidFill>
                <a:srgbClr val="2C747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Cuerda 44">
                <a:extLst>
                  <a:ext uri="{FF2B5EF4-FFF2-40B4-BE49-F238E27FC236}">
                    <a16:creationId xmlns:a16="http://schemas.microsoft.com/office/drawing/2014/main" id="{81318734-BBE8-41D4-9938-5A51F3C73D66}"/>
                  </a:ext>
                </a:extLst>
              </p:cNvPr>
              <p:cNvSpPr/>
              <p:nvPr/>
            </p:nvSpPr>
            <p:spPr>
              <a:xfrm rot="8021255">
                <a:off x="11027144" y="424746"/>
                <a:ext cx="859610" cy="618506"/>
              </a:xfrm>
              <a:prstGeom prst="chord">
                <a:avLst>
                  <a:gd name="adj1" fmla="val 7086927"/>
                  <a:gd name="adj2" fmla="val 14305707"/>
                </a:avLst>
              </a:prstGeom>
              <a:solidFill>
                <a:srgbClr val="2C747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5ED8B47D-B731-4C9C-AB5F-11A7967B94AF}"/>
              </a:ext>
            </a:extLst>
          </p:cNvPr>
          <p:cNvSpPr txBox="1">
            <a:spLocks/>
          </p:cNvSpPr>
          <p:nvPr/>
        </p:nvSpPr>
        <p:spPr>
          <a:xfrm>
            <a:off x="457200" y="1585502"/>
            <a:ext cx="10438925" cy="43513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6377">
              <a:defRPr>
                <a:latin typeface="+mn-lt"/>
                <a:ea typeface="+mn-ea"/>
                <a:cs typeface="+mn-cs"/>
              </a:defRPr>
            </a:lvl2pPr>
            <a:lvl3pPr marL="912754">
              <a:defRPr>
                <a:latin typeface="+mn-lt"/>
                <a:ea typeface="+mn-ea"/>
                <a:cs typeface="+mn-cs"/>
              </a:defRPr>
            </a:lvl3pPr>
            <a:lvl4pPr marL="1369131">
              <a:defRPr>
                <a:latin typeface="+mn-lt"/>
                <a:ea typeface="+mn-ea"/>
                <a:cs typeface="+mn-cs"/>
              </a:defRPr>
            </a:lvl4pPr>
            <a:lvl5pPr marL="1825508">
              <a:defRPr>
                <a:latin typeface="+mn-lt"/>
                <a:ea typeface="+mn-ea"/>
                <a:cs typeface="+mn-cs"/>
              </a:defRPr>
            </a:lvl5pPr>
            <a:lvl6pPr marL="2281885">
              <a:defRPr>
                <a:latin typeface="+mn-lt"/>
                <a:ea typeface="+mn-ea"/>
                <a:cs typeface="+mn-cs"/>
              </a:defRPr>
            </a:lvl6pPr>
            <a:lvl7pPr marL="2738262">
              <a:defRPr>
                <a:latin typeface="+mn-lt"/>
                <a:ea typeface="+mn-ea"/>
                <a:cs typeface="+mn-cs"/>
              </a:defRPr>
            </a:lvl7pPr>
            <a:lvl8pPr marL="3194639">
              <a:defRPr>
                <a:latin typeface="+mn-lt"/>
                <a:ea typeface="+mn-ea"/>
                <a:cs typeface="+mn-cs"/>
              </a:defRPr>
            </a:lvl8pPr>
            <a:lvl9pPr marL="3651016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hu-HU" sz="24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Gazdálkodók és állatorvosok 1 csoportba keverve, fajonként szétosztva</a:t>
            </a:r>
          </a:p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hu-HU" sz="24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Vegyük át az előző csoportos gyakorlatot: </a:t>
            </a:r>
            <a:r>
              <a:rPr kumimoji="0" lang="hu-HU" sz="24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állattartási gyakorlatok</a:t>
            </a:r>
          </a:p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hu-HU" sz="24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Fordítsa meg a lapokat a kérdések megválaszolásához:</a:t>
            </a:r>
          </a:p>
          <a:p>
            <a:pPr marL="685800" marR="0" lvl="1" indent="-228600" algn="l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hu-HU" sz="32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Milyen lehetőségek vannak/vannak jó gyakorlatok? </a:t>
            </a:r>
          </a:p>
          <a:p>
            <a:pPr marL="457200" marR="0" lvl="1" algn="l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hu-HU" sz="32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Milyen megoldások vannak ezen akadályok leküzdésére?</a:t>
            </a:r>
          </a:p>
          <a:p>
            <a:pPr marL="685800" marR="0" lvl="1" indent="-228600" algn="l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hu-HU" sz="32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Írja le az OKOS cselekvési pontot önmaga számára – amelyet a saját/ügyfele gazdaságában fog</a:t>
            </a:r>
            <a:br>
              <a:rPr kumimoji="0" lang="hu-HU" sz="32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</a:br>
            <a:r>
              <a:rPr kumimoji="0" lang="hu-HU" sz="32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megvalósítani</a:t>
            </a:r>
          </a:p>
          <a:p>
            <a:pPr marL="457200" marR="0" lvl="1" indent="0" algn="l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kumimoji="0" lang="hu-HU" sz="24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Dolgozzon post-</a:t>
            </a:r>
            <a:r>
              <a:rPr kumimoji="0" lang="hu-HU" sz="2400" b="0" i="0" u="none" strike="noStrike" cap="none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it</a:t>
            </a:r>
            <a:r>
              <a:rPr kumimoji="0" lang="hu-HU" sz="24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-</a:t>
            </a:r>
            <a:r>
              <a:rPr kumimoji="0" lang="hu-HU" sz="2400" b="0" i="0" u="none" strike="noStrike" cap="none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ekkel</a:t>
            </a:r>
            <a:r>
              <a:rPr kumimoji="0" lang="hu-HU" sz="24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, hogy a válaszokat át lehessen fordítani</a:t>
            </a:r>
          </a:p>
        </p:txBody>
      </p:sp>
    </p:spTree>
    <p:extLst>
      <p:ext uri="{BB962C8B-B14F-4D97-AF65-F5344CB8AC3E}">
        <p14:creationId xmlns:p14="http://schemas.microsoft.com/office/powerpoint/2010/main" val="21745097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ersonalizado 2">
      <a:dk1>
        <a:srgbClr val="000000"/>
      </a:dk1>
      <a:lt1>
        <a:srgbClr val="FFFFFF"/>
      </a:lt1>
      <a:dk2>
        <a:srgbClr val="003399"/>
      </a:dk2>
      <a:lt2>
        <a:srgbClr val="2C7471"/>
      </a:lt2>
      <a:accent1>
        <a:srgbClr val="6BB289"/>
      </a:accent1>
      <a:accent2>
        <a:srgbClr val="EDECEC"/>
      </a:accent2>
      <a:accent3>
        <a:srgbClr val="8ACEA6"/>
      </a:accent3>
      <a:accent4>
        <a:srgbClr val="126660"/>
      </a:accent4>
      <a:accent5>
        <a:srgbClr val="3163B5"/>
      </a:accent5>
      <a:accent6>
        <a:srgbClr val="FFFFFF"/>
      </a:accent6>
      <a:hlink>
        <a:srgbClr val="4F81B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1730</Words>
  <Application>Microsoft Office PowerPoint</Application>
  <PresentationFormat>Panorámica</PresentationFormat>
  <Paragraphs>391</Paragraphs>
  <Slides>12</Slides>
  <Notes>11</Notes>
  <HiddenSlides>0</HiddenSlides>
  <MMClips>2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Kantoorthema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Hands-on training</dc:title>
  <dc:creator>Spaans, Annick</dc:creator>
  <cp:lastModifiedBy>Olga Ferreras</cp:lastModifiedBy>
  <cp:revision>38</cp:revision>
  <dcterms:created xsi:type="dcterms:W3CDTF">2024-02-14T08:46:14Z</dcterms:created>
  <dcterms:modified xsi:type="dcterms:W3CDTF">2024-03-19T14:18:39Z</dcterms:modified>
</cp:coreProperties>
</file>