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61" r:id="rId2"/>
    <p:sldId id="272" r:id="rId3"/>
    <p:sldId id="264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70" r:id="rId13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CA991-3306-49FF-8D38-44BEEC74D19E}" type="datetimeFigureOut">
              <a:rPr lang="hu-HU" smtClean="0"/>
              <a:t>2024. 03. 01.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558A-634D-42CE-B9F2-D8285F9B0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78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cid:image004.jpg@01D9F6A4.3DC88080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3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cid:image004.jpg@01D9F6A4.3DC88080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605462"/>
            <a:ext cx="3022600" cy="79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09" y="5763684"/>
            <a:ext cx="3418791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2395" b="50505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Hands-on Training for Farmers and Veterinarians: New measures to fight antimicrobial resistance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163744"/>
            <a:ext cx="233870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181329"/>
            <a:ext cx="2567305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5187950"/>
            <a:ext cx="8382000" cy="781632"/>
          </a:xfrm>
        </p:spPr>
        <p:txBody>
          <a:bodyPr/>
          <a:lstStyle/>
          <a:p>
            <a:pPr algn="ctr"/>
            <a:r>
              <a:rPr lang="hu-HU" b="1" dirty="0" smtClean="0"/>
              <a:t>Esettanulmány: </a:t>
            </a:r>
            <a:r>
              <a:rPr lang="hu-HU" b="1" dirty="0"/>
              <a:t>Intelligens döntéstámogató rendszer kifejlesztése antibiotikumok sertéságazatban történő felhasználásának komplex szemléletű optimalizálására</a:t>
            </a:r>
            <a:endParaRPr lang="hu-HU" dirty="0"/>
          </a:p>
          <a:p>
            <a:pPr algn="ctr"/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2024.03.19-21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6" y="171905"/>
            <a:ext cx="11201400" cy="21520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1745"/>
            <a:ext cx="11201401" cy="215207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80782"/>
            <a:ext cx="11221793" cy="21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" y="1250484"/>
            <a:ext cx="1469512" cy="135532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77" y="473388"/>
            <a:ext cx="8183086" cy="61343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2785763" y="1928148"/>
            <a:ext cx="5295014" cy="10313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785763" y="2998970"/>
            <a:ext cx="5295014" cy="275689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785763" y="5845027"/>
            <a:ext cx="5295014" cy="76268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01AA75-9CC9-7D06-6708-98AC32F4A4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" y="5340350"/>
            <a:ext cx="7874000" cy="781632"/>
          </a:xfrm>
          <a:prstGeom prst="rect">
            <a:avLst/>
          </a:prstGeom>
        </p:spPr>
        <p:txBody>
          <a:bodyPr/>
          <a:lstStyle/>
          <a:p>
            <a:r>
              <a:rPr lang="hu-HU" sz="3200" dirty="0" smtClean="0">
                <a:solidFill>
                  <a:schemeClr val="tx2"/>
                </a:solidFill>
              </a:rPr>
              <a:t>Köszönöm </a:t>
            </a:r>
            <a:r>
              <a:rPr lang="hu-HU" sz="3200" smtClean="0">
                <a:solidFill>
                  <a:schemeClr val="tx2"/>
                </a:solidFill>
              </a:rPr>
              <a:t>a figyelmet!</a:t>
            </a:r>
            <a:endParaRPr lang="es-E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HO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7" y="1077724"/>
            <a:ext cx="2592704" cy="26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IC 1: WHAT IS THE EU? – RECONN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23" y="1187643"/>
            <a:ext cx="2781107" cy="27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omputer 557852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3" y="539750"/>
            <a:ext cx="5100197" cy="42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992" y="1663945"/>
            <a:ext cx="691437" cy="108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041" y="2497973"/>
            <a:ext cx="1514556" cy="11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62" y="2787793"/>
            <a:ext cx="668498" cy="9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ntibiotic-project-image2 - Public Health No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4498"/>
            <a:ext cx="1928142" cy="22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92597" y="6264875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Baskerville Old Face" panose="02020602080505020303" pitchFamily="18" charset="0"/>
                <a:ea typeface="Calibri" panose="020F0502020204030204" pitchFamily="34" charset="0"/>
              </a:rPr>
              <a:t>T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op 10 humánegészségügyi veszély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5" descr="Indonesia joins global effort to tackle antibiotic resistance - Feed  Strategy">
            <a:extLst>
              <a:ext uri="{FF2B5EF4-FFF2-40B4-BE49-F238E27FC236}">
                <a16:creationId xmlns:a16="http://schemas.microsoft.com/office/drawing/2014/main" id="{AB9CF7E8-93A9-43B2-8EE6-8D1883A2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51" y="3968750"/>
            <a:ext cx="3439328" cy="193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4159095" y="6126375"/>
            <a:ext cx="281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Baskerville Old Face" panose="02020602080505020303" pitchFamily="18" charset="0"/>
                <a:ea typeface="Calibri" panose="020F0502020204030204" pitchFamily="34" charset="0"/>
              </a:rPr>
              <a:t>Antibiotikum felhasználás csökkentése </a:t>
            </a:r>
            <a:r>
              <a:rPr lang="hu-HU" dirty="0" smtClean="0">
                <a:latin typeface="Baskerville Old Face" panose="02020602080505020303" pitchFamily="18" charset="0"/>
              </a:rPr>
              <a:t>a termelésben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838184" y="6163571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Baskerville Old Face" panose="02020602080505020303" pitchFamily="18" charset="0"/>
                <a:ea typeface="Calibri" panose="020F0502020204030204" pitchFamily="34" charset="0"/>
              </a:rPr>
              <a:t>Adatgyűjtés, összehasonlíthatóság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14" name="Picture 2" descr="Benchmarking vs. World Best Practice – GDP Global Development Limit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56" y="4082361"/>
            <a:ext cx="3383685" cy="17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87355" y="2283764"/>
            <a:ext cx="146031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askerville Old Face" panose="02020602080505020303" pitchFamily="18" charset="0"/>
              </a:rPr>
              <a:t>MRSA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00066" y="2283764"/>
            <a:ext cx="351884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Baskerville Old Face" panose="02020602080505020303" pitchFamily="18" charset="0"/>
              </a:rPr>
              <a:t>Clostridium</a:t>
            </a:r>
            <a:r>
              <a:rPr lang="hu-HU" sz="3200" dirty="0" smtClean="0">
                <a:latin typeface="Baskerville Old Face" panose="02020602080505020303" pitchFamily="18" charset="0"/>
              </a:rPr>
              <a:t> </a:t>
            </a:r>
            <a:r>
              <a:rPr lang="hu-HU" sz="3200" dirty="0" err="1" smtClean="0">
                <a:latin typeface="Baskerville Old Face" panose="02020602080505020303" pitchFamily="18" charset="0"/>
              </a:rPr>
              <a:t>difficile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457667" y="2283763"/>
            <a:ext cx="132155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Baskerville Old Face" panose="02020602080505020303" pitchFamily="18" charset="0"/>
              </a:rPr>
              <a:t>E.coli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931624" y="2283764"/>
            <a:ext cx="226325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Baskerville Old Face" panose="02020602080505020303" pitchFamily="18" charset="0"/>
              </a:rPr>
              <a:t>Streptococci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12" descr="USA map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89" y="3341559"/>
            <a:ext cx="1961366" cy="12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vivankeulen #1 Royalty Free Photos, Pictures, Images And Stock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71" y="3033713"/>
            <a:ext cx="1924181" cy="18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5" y="3184692"/>
            <a:ext cx="1623088" cy="156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359881" y="4907846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Baskerville Old Face" panose="02020602080505020303" pitchFamily="18" charset="0"/>
              </a:rPr>
              <a:t>25.000</a:t>
            </a:r>
            <a:r>
              <a:rPr lang="hu-HU" dirty="0"/>
              <a:t> </a:t>
            </a: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86" y="5369511"/>
            <a:ext cx="1445952" cy="8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acteria PNG Images Transparent Background | PNG P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23" y="4959940"/>
            <a:ext cx="1660028" cy="16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silhouette kids running - Google Search | Kids silhouette, Silhouette,  Silhouett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02" y="5213801"/>
            <a:ext cx="2159182" cy="9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7547168" y="4907846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>
                <a:latin typeface="Baskerville Old Face" panose="02020602080505020303" pitchFamily="18" charset="0"/>
              </a:rPr>
              <a:t>every</a:t>
            </a:r>
            <a:r>
              <a:rPr lang="hu-HU" sz="2400" dirty="0" smtClean="0">
                <a:latin typeface="Baskerville Old Face" panose="02020602080505020303" pitchFamily="18" charset="0"/>
              </a:rPr>
              <a:t> 9 </a:t>
            </a:r>
            <a:r>
              <a:rPr lang="hu-HU" sz="2400" dirty="0" err="1" smtClean="0">
                <a:latin typeface="Baskerville Old Face" panose="02020602080505020303" pitchFamily="18" charset="0"/>
              </a:rPr>
              <a:t>minutes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31" y="193588"/>
            <a:ext cx="5976099" cy="20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églalap 15"/>
          <p:cNvSpPr/>
          <p:nvPr/>
        </p:nvSpPr>
        <p:spPr>
          <a:xfrm>
            <a:off x="4801279" y="4907846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Baskerville Old Face" panose="02020602080505020303" pitchFamily="18" charset="0"/>
              </a:rPr>
              <a:t>2.000.000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 err="1" smtClean="0"/>
              <a:t>study</a:t>
            </a:r>
            <a:r>
              <a:rPr lang="hu-HU" dirty="0" smtClean="0"/>
              <a:t>: 13 nagyüzemi sertéstelep </a:t>
            </a:r>
            <a:r>
              <a:rPr lang="en-GB" dirty="0" smtClean="0"/>
              <a:t>2017-2019</a:t>
            </a:r>
            <a:endParaRPr lang="es-E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3150"/>
            <a:ext cx="12039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3711815"/>
            <a:ext cx="3124200" cy="256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1861029"/>
            <a:ext cx="3124200" cy="256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3440713"/>
            <a:ext cx="3124200" cy="256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0" y="6102350"/>
            <a:ext cx="3124200" cy="256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021" y="2403234"/>
            <a:ext cx="3124200" cy="256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04999"/>
              </p:ext>
            </p:extLst>
          </p:nvPr>
        </p:nvGraphicFramePr>
        <p:xfrm>
          <a:off x="762000" y="1682750"/>
          <a:ext cx="10515600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907">
                  <a:extLst>
                    <a:ext uri="{9D8B030D-6E8A-4147-A177-3AD203B41FA5}">
                      <a16:colId xmlns:a16="http://schemas.microsoft.com/office/drawing/2014/main" val="2271815461"/>
                    </a:ext>
                  </a:extLst>
                </a:gridCol>
                <a:gridCol w="628833">
                  <a:extLst>
                    <a:ext uri="{9D8B030D-6E8A-4147-A177-3AD203B41FA5}">
                      <a16:colId xmlns:a16="http://schemas.microsoft.com/office/drawing/2014/main" val="1457256202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558098156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1419373033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1844490790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1887260385"/>
                    </a:ext>
                  </a:extLst>
                </a:gridCol>
                <a:gridCol w="553121">
                  <a:extLst>
                    <a:ext uri="{9D8B030D-6E8A-4147-A177-3AD203B41FA5}">
                      <a16:colId xmlns:a16="http://schemas.microsoft.com/office/drawing/2014/main" val="2114334336"/>
                    </a:ext>
                  </a:extLst>
                </a:gridCol>
                <a:gridCol w="553121">
                  <a:extLst>
                    <a:ext uri="{9D8B030D-6E8A-4147-A177-3AD203B41FA5}">
                      <a16:colId xmlns:a16="http://schemas.microsoft.com/office/drawing/2014/main" val="4259146698"/>
                    </a:ext>
                  </a:extLst>
                </a:gridCol>
                <a:gridCol w="508955">
                  <a:extLst>
                    <a:ext uri="{9D8B030D-6E8A-4147-A177-3AD203B41FA5}">
                      <a16:colId xmlns:a16="http://schemas.microsoft.com/office/drawing/2014/main" val="3529758962"/>
                    </a:ext>
                  </a:extLst>
                </a:gridCol>
                <a:gridCol w="553121">
                  <a:extLst>
                    <a:ext uri="{9D8B030D-6E8A-4147-A177-3AD203B41FA5}">
                      <a16:colId xmlns:a16="http://schemas.microsoft.com/office/drawing/2014/main" val="1152644882"/>
                    </a:ext>
                  </a:extLst>
                </a:gridCol>
                <a:gridCol w="567842">
                  <a:extLst>
                    <a:ext uri="{9D8B030D-6E8A-4147-A177-3AD203B41FA5}">
                      <a16:colId xmlns:a16="http://schemas.microsoft.com/office/drawing/2014/main" val="880829617"/>
                    </a:ext>
                  </a:extLst>
                </a:gridCol>
                <a:gridCol w="567842">
                  <a:extLst>
                    <a:ext uri="{9D8B030D-6E8A-4147-A177-3AD203B41FA5}">
                      <a16:colId xmlns:a16="http://schemas.microsoft.com/office/drawing/2014/main" val="1372030124"/>
                    </a:ext>
                  </a:extLst>
                </a:gridCol>
                <a:gridCol w="567842">
                  <a:extLst>
                    <a:ext uri="{9D8B030D-6E8A-4147-A177-3AD203B41FA5}">
                      <a16:colId xmlns:a16="http://schemas.microsoft.com/office/drawing/2014/main" val="2351711293"/>
                    </a:ext>
                  </a:extLst>
                </a:gridCol>
                <a:gridCol w="582564">
                  <a:extLst>
                    <a:ext uri="{9D8B030D-6E8A-4147-A177-3AD203B41FA5}">
                      <a16:colId xmlns:a16="http://schemas.microsoft.com/office/drawing/2014/main" val="2245601612"/>
                    </a:ext>
                  </a:extLst>
                </a:gridCol>
                <a:gridCol w="612008">
                  <a:extLst>
                    <a:ext uri="{9D8B030D-6E8A-4147-A177-3AD203B41FA5}">
                      <a16:colId xmlns:a16="http://schemas.microsoft.com/office/drawing/2014/main" val="2402417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H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J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L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42297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Escherichia coli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337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Escherichia</a:t>
                      </a:r>
                      <a:r>
                        <a:rPr lang="hu-HU" sz="1600" dirty="0">
                          <a:effectLst/>
                        </a:rPr>
                        <a:t> coli/</a:t>
                      </a:r>
                      <a:r>
                        <a:rPr lang="hu-HU" sz="1600" dirty="0" err="1">
                          <a:effectLst/>
                        </a:rPr>
                        <a:t>clostridium</a:t>
                      </a:r>
                      <a:r>
                        <a:rPr lang="hu-HU" sz="1600" dirty="0">
                          <a:effectLst/>
                        </a:rPr>
                        <a:t> p.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45810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parvovírus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9115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parvovírus</a:t>
                      </a:r>
                      <a:r>
                        <a:rPr lang="hu-HU" sz="1600" dirty="0">
                          <a:effectLst/>
                        </a:rPr>
                        <a:t>, sertésorbánc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koca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07356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sertés influenza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11897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torzító orrgyulladás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57508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Actinobacillus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err="1">
                          <a:effectLst/>
                        </a:rPr>
                        <a:t>pleuropneumoniae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73791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Lawsonia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err="1">
                          <a:effectLst/>
                        </a:rPr>
                        <a:t>intracellularis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45883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Mycoplasma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err="1">
                          <a:effectLst/>
                        </a:rPr>
                        <a:t>hyopneumoniae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79041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sertésorbánc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86032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PCV-2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4091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PCV-2/</a:t>
                      </a:r>
                      <a:r>
                        <a:rPr lang="hu-HU" sz="1600" dirty="0" err="1">
                          <a:effectLst/>
                        </a:rPr>
                        <a:t>M.hyopenumoniae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0992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prrs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8285987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295400" y="76835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fertőző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betegségek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elleni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vakcinázás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felmérésben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szereplő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telepeken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85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Diagram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9150"/>
            <a:ext cx="446087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Diagram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59150"/>
            <a:ext cx="40992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Diagram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2066"/>
            <a:ext cx="4495800" cy="26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Diagram 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99236"/>
            <a:ext cx="4662738" cy="265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Diagram 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412066"/>
            <a:ext cx="4276724" cy="26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Diagram 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3359150"/>
            <a:ext cx="427672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09600" y="5797550"/>
            <a:ext cx="922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most commonly used antibiotics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doxycycline, </a:t>
            </a:r>
            <a:r>
              <a:rPr lang="en-GB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amoxycillin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enrofloxacin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colistin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648325" y="6245785"/>
            <a:ext cx="714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  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porcine respiratory disease complex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60% of the total drug cost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11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59139"/>
            <a:ext cx="9462631" cy="476730"/>
          </a:xfrm>
        </p:spPr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study</a:t>
            </a:r>
            <a:r>
              <a:rPr lang="hu-HU" dirty="0"/>
              <a:t>: </a:t>
            </a:r>
            <a:r>
              <a:rPr lang="hu-HU" dirty="0" smtClean="0"/>
              <a:t>12 nagyüzemi sertéstelep </a:t>
            </a:r>
            <a:r>
              <a:rPr lang="en-GB" dirty="0" smtClean="0"/>
              <a:t>2020-2022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691"/>
              </p:ext>
            </p:extLst>
          </p:nvPr>
        </p:nvGraphicFramePr>
        <p:xfrm>
          <a:off x="228602" y="637540"/>
          <a:ext cx="11506197" cy="6073140"/>
        </p:xfrm>
        <a:graphic>
          <a:graphicData uri="http://schemas.openxmlformats.org/drawingml/2006/table">
            <a:tbl>
              <a:tblPr/>
              <a:tblGrid>
                <a:gridCol w="140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73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5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96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38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5755"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tenyészállomány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létszám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400-700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400-700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1000-1500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1000-1500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1500-2000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1500-2000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1500-2000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szoptatási napok hossza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élve született malac / koca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szopós malac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elhullás / hó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Utónevelő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napi testtömeggyarapodás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elhullási arány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hízósertés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napi </a:t>
                      </a:r>
                      <a:r>
                        <a:rPr lang="hu-HU" sz="1000" b="0" i="0" u="none" strike="noStrike" dirty="0" err="1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testtömeggyarapodás</a:t>
                      </a:r>
                      <a:endParaRPr lang="hu-HU" sz="1000" b="0" i="0" u="none" strike="noStrike" dirty="0">
                        <a:solidFill>
                          <a:srgbClr val="50575E"/>
                        </a:solidFill>
                        <a:effectLst/>
                        <a:latin typeface="Inherit"/>
                      </a:endParaRP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elhullási arány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Antibiotikum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B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143 647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646 837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642 083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1 281 125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252 167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9 033 925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1 940 073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575 617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622 427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1 328 337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69 321 621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73 314 267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16 116 704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33 699 320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6 499 793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2 645 325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32 818 333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439 831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15 724 814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1 975 184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6 579 300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82 169 226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84 393 783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60 992 508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68 833 400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1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összesen: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8 443 200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2 807 718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33 519 617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1 091 164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16 347 241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3 950 358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7 729 050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152 771 972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157 928 883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77 361 379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111 566 645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2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csoportos, vízben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B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411 837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1 281 125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8 832 917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1 624 500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468 750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1 277 833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1 466 667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60 750 000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12 331 667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21 491 083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6 208 333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2 468 417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31 700 000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15 091 667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62 666 667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4 625 000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78 833 333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22 533 333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1 393 333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2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csoportos, takarmányban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B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67 040 204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3 598 621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11 577 667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81 045 226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35 573 333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64 077 067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29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mg/PCU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szoptató koca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vemhes koca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68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tenyészkocasüldő temékenyítésig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tenyészkocasüldő vemhes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szopós malac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utónevelt sertés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hízó sertés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2219">
                <a:tc>
                  <a:txBody>
                    <a:bodyPr/>
                    <a:lstStyle/>
                    <a:p>
                      <a:pPr algn="l" fontAlgn="ctr"/>
                      <a:endParaRPr lang="hu-H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összesen:</a:t>
                      </a:r>
                    </a:p>
                  </a:txBody>
                  <a:tcPr marL="0" marR="5818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83737"/>
              </p:ext>
            </p:extLst>
          </p:nvPr>
        </p:nvGraphicFramePr>
        <p:xfrm>
          <a:off x="533400" y="178625"/>
          <a:ext cx="10515599" cy="365760"/>
        </p:xfrm>
        <a:graphic>
          <a:graphicData uri="http://schemas.openxmlformats.org/drawingml/2006/table">
            <a:tbl>
              <a:tblPr/>
              <a:tblGrid>
                <a:gridCol w="169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9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95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7265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92"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mg/PCU    összesen:</a:t>
                      </a:r>
                    </a:p>
                  </a:txBody>
                  <a:tcPr marL="0" marR="7265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23885"/>
              </p:ext>
            </p:extLst>
          </p:nvPr>
        </p:nvGraphicFramePr>
        <p:xfrm>
          <a:off x="838205" y="728057"/>
          <a:ext cx="10515589" cy="2895600"/>
        </p:xfrm>
        <a:graphic>
          <a:graphicData uri="http://schemas.openxmlformats.org/drawingml/2006/table">
            <a:tbl>
              <a:tblPr/>
              <a:tblGrid>
                <a:gridCol w="146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tünetek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anémia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bőrelváltozások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emlőgyulladás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emésztőszervi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farokrágás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fülvég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gyomorfekély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idegrendszeri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izületgyulladás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kötőhártyagyulladás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légzőszervi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oldalrágás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sántaság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vetélés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váladékozás a pérából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539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végbél/hüvely/méh előesés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2036"/>
              </p:ext>
            </p:extLst>
          </p:nvPr>
        </p:nvGraphicFramePr>
        <p:xfrm>
          <a:off x="838205" y="3807329"/>
          <a:ext cx="10515589" cy="2895600"/>
        </p:xfrm>
        <a:graphic>
          <a:graphicData uri="http://schemas.openxmlformats.org/drawingml/2006/table">
            <a:tbl>
              <a:tblPr/>
              <a:tblGrid>
                <a:gridCol w="146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tünetek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anémia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bőrelváltozások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emlőgyulladás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emésztőszervi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farokrágás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fülvég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gyomorfekély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idegrendszeri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izületgyulladás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kötőhártyagyulladás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légzőszervi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oldalrágás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sántaság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vetélés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váladékozás a pérából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539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végbél/hüvely/méh előesés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err="1" smtClean="0"/>
              <a:t>Study</a:t>
            </a:r>
            <a:r>
              <a:rPr lang="hu-HU" dirty="0" smtClean="0"/>
              <a:t>: egy sertéstelep antibiotikum felhasználás csökkentésének több évet </a:t>
            </a:r>
            <a:r>
              <a:rPr lang="hu-HU" dirty="0" err="1" smtClean="0"/>
              <a:t>átölelelő</a:t>
            </a:r>
            <a:r>
              <a:rPr lang="hu-HU" dirty="0" smtClean="0"/>
              <a:t> </a:t>
            </a:r>
            <a:r>
              <a:rPr lang="hu-HU" dirty="0" err="1" smtClean="0"/>
              <a:t>nyomonkövetése</a:t>
            </a:r>
            <a:r>
              <a:rPr lang="hu-HU" dirty="0" smtClean="0"/>
              <a:t> - </a:t>
            </a:r>
            <a:r>
              <a:rPr lang="en-GB" dirty="0" smtClean="0"/>
              <a:t>20</a:t>
            </a:r>
            <a:r>
              <a:rPr lang="hu-HU" dirty="0" smtClean="0"/>
              <a:t>21</a:t>
            </a:r>
            <a:r>
              <a:rPr lang="en-GB" dirty="0" smtClean="0"/>
              <a:t>-202</a:t>
            </a:r>
            <a:r>
              <a:rPr lang="hu-HU" dirty="0" smtClean="0"/>
              <a:t>3</a:t>
            </a:r>
            <a:endParaRPr lang="es-E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" y="1530350"/>
            <a:ext cx="11811000" cy="1066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3317896"/>
            <a:ext cx="11811000" cy="11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1152</Words>
  <Application>Microsoft Office PowerPoint</Application>
  <PresentationFormat>Egyéni</PresentationFormat>
  <Paragraphs>1402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Baskerville Old Face</vt:lpstr>
      <vt:lpstr>Calibri</vt:lpstr>
      <vt:lpstr>EC Square Sans Pro</vt:lpstr>
      <vt:lpstr>Inherit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Gombos_Kata@sulid.hu</cp:lastModifiedBy>
  <cp:revision>28</cp:revision>
  <cp:lastPrinted>2024-02-24T17:48:07Z</cp:lastPrinted>
  <dcterms:created xsi:type="dcterms:W3CDTF">2023-11-20T15:58:16Z</dcterms:created>
  <dcterms:modified xsi:type="dcterms:W3CDTF">2024-03-01T15:15:51Z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</Properties>
</file>