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1"/>
  </p:notesMasterIdLst>
  <p:handoutMasterIdLst>
    <p:handoutMasterId r:id="rId22"/>
  </p:handoutMasterIdLst>
  <p:sldIdLst>
    <p:sldId id="261" r:id="rId6"/>
    <p:sldId id="272" r:id="rId7"/>
    <p:sldId id="263" r:id="rId8"/>
    <p:sldId id="264" r:id="rId9"/>
    <p:sldId id="274" r:id="rId10"/>
    <p:sldId id="275" r:id="rId11"/>
    <p:sldId id="276" r:id="rId12"/>
    <p:sldId id="284" r:id="rId13"/>
    <p:sldId id="282" r:id="rId14"/>
    <p:sldId id="280" r:id="rId15"/>
    <p:sldId id="279" r:id="rId16"/>
    <p:sldId id="281" r:id="rId17"/>
    <p:sldId id="287" r:id="rId18"/>
    <p:sldId id="286" r:id="rId19"/>
    <p:sldId id="283" r:id="rId20"/>
  </p:sldIdLst>
  <p:sldSz cx="12192000" cy="6870700"/>
  <p:notesSz cx="6870700" cy="12192000"/>
  <p:defaultTextStyle>
    <a:defPPr>
      <a:defRPr kern="0"/>
    </a:defPPr>
  </p:defaultTextStyle>
  <p:extLst>
    <p:ext uri="{EFAFB233-063F-42B5-8137-9DF3F51BA10A}">
      <p15:sldGuideLst xmlns:p15="http://schemas.microsoft.com/office/powerpoint/2012/main">
        <p15:guide id="1" orient="horz" pos="2884" userDrawn="1">
          <p15:clr>
            <a:srgbClr val="A4A3A4"/>
          </p15:clr>
        </p15:guide>
        <p15:guide id="2" pos="2160">
          <p15:clr>
            <a:srgbClr val="A4A3A4"/>
          </p15:clr>
        </p15:guide>
      </p15:sldGuideLst>
    </p:ext>
    <p:ext uri="{2D200454-40CA-4A62-9FC3-DE9A4176ACB9}">
      <p15:notesGuideLst xmlns:p15="http://schemas.microsoft.com/office/powerpoint/2012/main">
        <p15:guide id="1" orient="horz" pos="3840" userDrawn="1">
          <p15:clr>
            <a:srgbClr val="A4A3A4"/>
          </p15:clr>
        </p15:guide>
        <p15:guide id="2" pos="216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Zabala Utrillas" initials="MZU" lastIdx="9" clrIdx="0">
    <p:extLst>
      <p:ext uri="{19B8F6BF-5375-455C-9EA6-DF929625EA0E}">
        <p15:presenceInfo xmlns:p15="http://schemas.microsoft.com/office/powerpoint/2012/main" userId="S::MZABALA@aenor.com::d2bf3cba-a650-4e0c-9b0d-61a84d2d83d5" providerId="AD"/>
      </p:ext>
    </p:extLst>
  </p:cmAuthor>
  <p:cmAuthor id="2" name="cmunoz@aemps.es" initials="cm" lastIdx="1" clrIdx="1">
    <p:extLst>
      <p:ext uri="{19B8F6BF-5375-455C-9EA6-DF929625EA0E}">
        <p15:presenceInfo xmlns:p15="http://schemas.microsoft.com/office/powerpoint/2012/main" userId="S::urn:spo:guest#cmunoz@aemps.es::" providerId="AD"/>
      </p:ext>
    </p:extLst>
  </p:cmAuthor>
  <p:cmAuthor id="3" name="GORANOV Luben (SANTE)" initials="EC" lastIdx="5" clrIdx="2">
    <p:extLst>
      <p:ext uri="{19B8F6BF-5375-455C-9EA6-DF929625EA0E}">
        <p15:presenceInfo xmlns:p15="http://schemas.microsoft.com/office/powerpoint/2012/main" userId="GORANOV Luben (SANTE)" providerId="None"/>
      </p:ext>
    </p:extLst>
  </p:cmAuthor>
  <p:cmAuthor id="4" name="PAGIDA Anastasia (SANTE)" initials="P(" lastIdx="4" clrIdx="3">
    <p:extLst>
      <p:ext uri="{19B8F6BF-5375-455C-9EA6-DF929625EA0E}">
        <p15:presenceInfo xmlns:p15="http://schemas.microsoft.com/office/powerpoint/2012/main" userId="S::anastasia.pagida@ec.europa.eu::95098fbb-93f5-4ed1-a866-317a9d6d0e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99"/>
    <a:srgbClr val="ECEBEB"/>
    <a:srgbClr val="2C7470"/>
    <a:srgbClr val="6BB289"/>
    <a:srgbClr val="000000"/>
    <a:srgbClr val="6BB18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361" autoAdjust="0"/>
  </p:normalViewPr>
  <p:slideViewPr>
    <p:cSldViewPr>
      <p:cViewPr varScale="1">
        <p:scale>
          <a:sx n="85" d="100"/>
          <a:sy n="85" d="100"/>
        </p:scale>
        <p:origin x="1554" y="90"/>
      </p:cViewPr>
      <p:guideLst>
        <p:guide orient="horz" pos="2884"/>
        <p:guide pos="2160"/>
      </p:guideLst>
    </p:cSldViewPr>
  </p:slideViewPr>
  <p:outlineViewPr>
    <p:cViewPr>
      <p:scale>
        <a:sx n="33" d="100"/>
        <a:sy n="33" d="100"/>
      </p:scale>
      <p:origin x="0" y="-111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36" d="100"/>
          <a:sy n="36" d="100"/>
        </p:scale>
        <p:origin x="2952" y="64"/>
      </p:cViewPr>
      <p:guideLst>
        <p:guide orient="horz" pos="3840"/>
        <p:guide pos="216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1B03108-F30E-47B9-A757-31AACAEF3DC0}"/>
              </a:ext>
            </a:extLst>
          </p:cNvPr>
          <p:cNvSpPr>
            <a:spLocks noGrp="1"/>
          </p:cNvSpPr>
          <p:nvPr>
            <p:ph type="hdr" sz="quarter"/>
          </p:nvPr>
        </p:nvSpPr>
        <p:spPr>
          <a:xfrm>
            <a:off x="0" y="0"/>
            <a:ext cx="2977303" cy="611291"/>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EDBD3C53-B819-44CD-A578-531F504929AF}"/>
              </a:ext>
            </a:extLst>
          </p:cNvPr>
          <p:cNvSpPr>
            <a:spLocks noGrp="1"/>
          </p:cNvSpPr>
          <p:nvPr>
            <p:ph type="dt" sz="quarter" idx="1"/>
          </p:nvPr>
        </p:nvSpPr>
        <p:spPr>
          <a:xfrm>
            <a:off x="3891608" y="0"/>
            <a:ext cx="2977303" cy="611291"/>
          </a:xfrm>
          <a:prstGeom prst="rect">
            <a:avLst/>
          </a:prstGeom>
        </p:spPr>
        <p:txBody>
          <a:bodyPr vert="horz" lIns="91440" tIns="45720" rIns="91440" bIns="45720" rtlCol="0"/>
          <a:lstStyle>
            <a:lvl1pPr algn="r">
              <a:defRPr sz="1200"/>
            </a:lvl1pPr>
          </a:lstStyle>
          <a:p>
            <a:fld id="{3874DB1A-FEC1-4ACA-A505-AD981D61A90D}" type="datetimeFigureOut">
              <a:rPr lang="en-GB" smtClean="0"/>
              <a:t>25/03/2024</a:t>
            </a:fld>
            <a:endParaRPr lang="en-GB"/>
          </a:p>
        </p:txBody>
      </p:sp>
      <p:sp>
        <p:nvSpPr>
          <p:cNvPr id="4" name="Marcador de pie de página 3">
            <a:extLst>
              <a:ext uri="{FF2B5EF4-FFF2-40B4-BE49-F238E27FC236}">
                <a16:creationId xmlns:a16="http://schemas.microsoft.com/office/drawing/2014/main" id="{A015C52F-E3E3-4142-ABD8-A20BD4BE1BC5}"/>
              </a:ext>
            </a:extLst>
          </p:cNvPr>
          <p:cNvSpPr>
            <a:spLocks noGrp="1"/>
          </p:cNvSpPr>
          <p:nvPr>
            <p:ph type="ftr" sz="quarter" idx="2"/>
          </p:nvPr>
        </p:nvSpPr>
        <p:spPr>
          <a:xfrm>
            <a:off x="0" y="11580712"/>
            <a:ext cx="2977303" cy="611289"/>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1CFD9FFF-35FA-4F3B-85A8-D8BFBA7944F5}"/>
              </a:ext>
            </a:extLst>
          </p:cNvPr>
          <p:cNvSpPr>
            <a:spLocks noGrp="1"/>
          </p:cNvSpPr>
          <p:nvPr>
            <p:ph type="sldNum" sz="quarter" idx="3"/>
          </p:nvPr>
        </p:nvSpPr>
        <p:spPr>
          <a:xfrm>
            <a:off x="3891608" y="11580712"/>
            <a:ext cx="2977303" cy="611289"/>
          </a:xfrm>
          <a:prstGeom prst="rect">
            <a:avLst/>
          </a:prstGeom>
        </p:spPr>
        <p:txBody>
          <a:bodyPr vert="horz" lIns="91440" tIns="45720" rIns="91440" bIns="45720" rtlCol="0" anchor="b"/>
          <a:lstStyle>
            <a:lvl1pPr algn="r">
              <a:defRPr sz="1200"/>
            </a:lvl1pPr>
          </a:lstStyle>
          <a:p>
            <a:fld id="{484B8EE7-94C7-4A83-9C87-FC17EEF5B542}" type="slidenum">
              <a:rPr lang="en-GB" smtClean="0"/>
              <a:t>‹#›</a:t>
            </a:fld>
            <a:endParaRPr lang="en-GB"/>
          </a:p>
        </p:txBody>
      </p:sp>
    </p:spTree>
    <p:extLst>
      <p:ext uri="{BB962C8B-B14F-4D97-AF65-F5344CB8AC3E}">
        <p14:creationId xmlns:p14="http://schemas.microsoft.com/office/powerpoint/2010/main" val="170654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7303" cy="611291"/>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91608" y="0"/>
            <a:ext cx="2977303" cy="611291"/>
          </a:xfrm>
          <a:prstGeom prst="rect">
            <a:avLst/>
          </a:prstGeom>
        </p:spPr>
        <p:txBody>
          <a:bodyPr vert="horz" lIns="91440" tIns="45720" rIns="91440" bIns="45720" rtlCol="0"/>
          <a:lstStyle>
            <a:lvl1pPr algn="r">
              <a:defRPr sz="1200"/>
            </a:lvl1pPr>
          </a:lstStyle>
          <a:p>
            <a:fld id="{CAC268AF-4920-4F59-8916-D5F4CA0E2B9C}" type="datetimeFigureOut">
              <a:rPr lang="en-GB" smtClean="0"/>
              <a:t>25/03/2024</a:t>
            </a:fld>
            <a:endParaRPr lang="en-GB"/>
          </a:p>
        </p:txBody>
      </p:sp>
      <p:sp>
        <p:nvSpPr>
          <p:cNvPr id="4" name="Marcador de imagen de diapositiva 3"/>
          <p:cNvSpPr>
            <a:spLocks noGrp="1" noRot="1" noChangeAspect="1"/>
          </p:cNvSpPr>
          <p:nvPr>
            <p:ph type="sldImg" idx="2"/>
          </p:nvPr>
        </p:nvSpPr>
        <p:spPr>
          <a:xfrm>
            <a:off x="-215900" y="1524000"/>
            <a:ext cx="7302500" cy="4116388"/>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7070" y="5867824"/>
            <a:ext cx="5496560" cy="480017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11580712"/>
            <a:ext cx="2977303" cy="611289"/>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91608" y="11580712"/>
            <a:ext cx="2977303" cy="611289"/>
          </a:xfrm>
          <a:prstGeom prst="rect">
            <a:avLst/>
          </a:prstGeom>
        </p:spPr>
        <p:txBody>
          <a:bodyPr vert="horz" lIns="91440" tIns="45720" rIns="91440" bIns="45720" rtlCol="0" anchor="b"/>
          <a:lstStyle>
            <a:lvl1pPr algn="r">
              <a:defRPr sz="1200"/>
            </a:lvl1pPr>
          </a:lstStyle>
          <a:p>
            <a:fld id="{25F63001-12F0-4728-A742-2BF345E96C8D}" type="slidenum">
              <a:rPr lang="en-GB" smtClean="0"/>
              <a:t>‹#›</a:t>
            </a:fld>
            <a:endParaRPr lang="en-GB"/>
          </a:p>
        </p:txBody>
      </p:sp>
    </p:spTree>
    <p:extLst>
      <p:ext uri="{BB962C8B-B14F-4D97-AF65-F5344CB8AC3E}">
        <p14:creationId xmlns:p14="http://schemas.microsoft.com/office/powerpoint/2010/main" val="28501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1</a:t>
            </a:fld>
            <a:endParaRPr lang="en-GB"/>
          </a:p>
        </p:txBody>
      </p:sp>
    </p:spTree>
    <p:extLst>
      <p:ext uri="{BB962C8B-B14F-4D97-AF65-F5344CB8AC3E}">
        <p14:creationId xmlns:p14="http://schemas.microsoft.com/office/powerpoint/2010/main" val="4007757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10</a:t>
            </a:fld>
            <a:endParaRPr lang="en-GB"/>
          </a:p>
        </p:txBody>
      </p:sp>
    </p:spTree>
    <p:extLst>
      <p:ext uri="{BB962C8B-B14F-4D97-AF65-F5344CB8AC3E}">
        <p14:creationId xmlns:p14="http://schemas.microsoft.com/office/powerpoint/2010/main" val="957744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363083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12</a:t>
            </a:fld>
            <a:endParaRPr lang="en-GB"/>
          </a:p>
        </p:txBody>
      </p:sp>
    </p:spTree>
    <p:extLst>
      <p:ext uri="{BB962C8B-B14F-4D97-AF65-F5344CB8AC3E}">
        <p14:creationId xmlns:p14="http://schemas.microsoft.com/office/powerpoint/2010/main" val="11081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13</a:t>
            </a:fld>
            <a:endParaRPr lang="en-GB"/>
          </a:p>
        </p:txBody>
      </p:sp>
    </p:spTree>
    <p:extLst>
      <p:ext uri="{BB962C8B-B14F-4D97-AF65-F5344CB8AC3E}">
        <p14:creationId xmlns:p14="http://schemas.microsoft.com/office/powerpoint/2010/main" val="2427987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14</a:t>
            </a:fld>
            <a:endParaRPr lang="en-GB"/>
          </a:p>
        </p:txBody>
      </p:sp>
    </p:spTree>
    <p:extLst>
      <p:ext uri="{BB962C8B-B14F-4D97-AF65-F5344CB8AC3E}">
        <p14:creationId xmlns:p14="http://schemas.microsoft.com/office/powerpoint/2010/main" val="1867164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15</a:t>
            </a:fld>
            <a:endParaRPr lang="en-GB"/>
          </a:p>
        </p:txBody>
      </p:sp>
    </p:spTree>
    <p:extLst>
      <p:ext uri="{BB962C8B-B14F-4D97-AF65-F5344CB8AC3E}">
        <p14:creationId xmlns:p14="http://schemas.microsoft.com/office/powerpoint/2010/main" val="152134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2</a:t>
            </a:fld>
            <a:endParaRPr lang="en-GB"/>
          </a:p>
        </p:txBody>
      </p:sp>
    </p:spTree>
    <p:extLst>
      <p:ext uri="{BB962C8B-B14F-4D97-AF65-F5344CB8AC3E}">
        <p14:creationId xmlns:p14="http://schemas.microsoft.com/office/powerpoint/2010/main" val="310899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202573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4</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5</a:t>
            </a:fld>
            <a:endParaRPr lang="en-GB"/>
          </a:p>
        </p:txBody>
      </p:sp>
    </p:spTree>
    <p:extLst>
      <p:ext uri="{BB962C8B-B14F-4D97-AF65-F5344CB8AC3E}">
        <p14:creationId xmlns:p14="http://schemas.microsoft.com/office/powerpoint/2010/main" val="214255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6</a:t>
            </a:fld>
            <a:endParaRPr lang="en-GB"/>
          </a:p>
        </p:txBody>
      </p:sp>
    </p:spTree>
    <p:extLst>
      <p:ext uri="{BB962C8B-B14F-4D97-AF65-F5344CB8AC3E}">
        <p14:creationId xmlns:p14="http://schemas.microsoft.com/office/powerpoint/2010/main" val="417959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7</a:t>
            </a:fld>
            <a:endParaRPr lang="en-GB"/>
          </a:p>
        </p:txBody>
      </p:sp>
    </p:spTree>
    <p:extLst>
      <p:ext uri="{BB962C8B-B14F-4D97-AF65-F5344CB8AC3E}">
        <p14:creationId xmlns:p14="http://schemas.microsoft.com/office/powerpoint/2010/main" val="103201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8</a:t>
            </a:fld>
            <a:endParaRPr lang="en-GB"/>
          </a:p>
        </p:txBody>
      </p:sp>
    </p:spTree>
    <p:extLst>
      <p:ext uri="{BB962C8B-B14F-4D97-AF65-F5344CB8AC3E}">
        <p14:creationId xmlns:p14="http://schemas.microsoft.com/office/powerpoint/2010/main" val="18383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1045441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5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1" name="Imagen 30" descr="Interfaz de usuario gráfica&#10;&#10;Descripción generada automáticamente">
            <a:extLst>
              <a:ext uri="{FF2B5EF4-FFF2-40B4-BE49-F238E27FC236}">
                <a16:creationId xmlns:a16="http://schemas.microsoft.com/office/drawing/2014/main" id="{CAFA4BC5-2257-40A4-B395-98CD2A8A41B0}"/>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771579" y="5797550"/>
            <a:ext cx="3429000" cy="838200"/>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141352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
        <p:nvSpPr>
          <p:cNvPr id="2" name="CuadroTexto 1">
            <a:extLst>
              <a:ext uri="{FF2B5EF4-FFF2-40B4-BE49-F238E27FC236}">
                <a16:creationId xmlns:a16="http://schemas.microsoft.com/office/drawing/2014/main" id="{ABCC77BE-E2CE-47F7-9BAB-806A9D6BA77C}"/>
              </a:ext>
            </a:extLst>
          </p:cNvPr>
          <p:cNvSpPr txBox="1"/>
          <p:nvPr userDrawn="1"/>
        </p:nvSpPr>
        <p:spPr>
          <a:xfrm>
            <a:off x="6096001" y="1758950"/>
            <a:ext cx="6096000" cy="1815882"/>
          </a:xfrm>
          <a:prstGeom prst="rect">
            <a:avLst/>
          </a:prstGeom>
          <a:noFill/>
        </p:spPr>
        <p:txBody>
          <a:bodyPr wrap="square" rtlCol="0">
            <a:spAutoFit/>
          </a:bodyPr>
          <a:lstStyle/>
          <a:p>
            <a:r>
              <a:rPr lang="en-US" sz="2800" b="1" dirty="0">
                <a:solidFill>
                  <a:srgbClr val="002060"/>
                </a:solidFill>
                <a:latin typeface="EC Square Sans Pro" panose="020B0506040000020004" pitchFamily="34" charset="0"/>
              </a:rPr>
              <a:t>Introduction to overall EU regulatory framework supporting best practices implementation to fight AMR. </a:t>
            </a:r>
            <a:r>
              <a:rPr lang="en-GB" sz="2800" dirty="0">
                <a:latin typeface="EC Square Sans Pro" panose="020B0506040000020004" pitchFamily="34" charset="0"/>
              </a:rPr>
              <a:t> </a:t>
            </a:r>
          </a:p>
        </p:txBody>
      </p:sp>
    </p:spTree>
    <p:extLst>
      <p:ext uri="{BB962C8B-B14F-4D97-AF65-F5344CB8AC3E}">
        <p14:creationId xmlns:p14="http://schemas.microsoft.com/office/powerpoint/2010/main" val="337785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927347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09423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extLst>
      <p:ext uri="{BB962C8B-B14F-4D97-AF65-F5344CB8AC3E}">
        <p14:creationId xmlns:p14="http://schemas.microsoft.com/office/powerpoint/2010/main" val="4284044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54587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861326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extLst>
      <p:ext uri="{BB962C8B-B14F-4D97-AF65-F5344CB8AC3E}">
        <p14:creationId xmlns:p14="http://schemas.microsoft.com/office/powerpoint/2010/main" val="262743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542744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946539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615219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153346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300344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1587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ec.europa.eu/health/amr/antimicrobial-resistance_en"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microsoft.com/office/2017/06/relationships/model3d" Target="../media/model3d1.glb"/><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5" Type="http://schemas.openxmlformats.org/officeDocument/2006/relationships/image" Target="../media/image69.png"/><Relationship Id="rId10" Type="http://schemas.microsoft.com/office/2017/06/relationships/model3d" Target="../media/model3d2.glb"/><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sz="3600" b="1" dirty="0">
                <a:latin typeface="EC Square Sans Pro" panose="020B0506040000020004" pitchFamily="34" charset="0"/>
              </a:rPr>
              <a:t>ESTONIA</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April 10 &amp; 11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6" name="Rectángulo redondeado 13">
            <a:extLst>
              <a:ext uri="{FF2B5EF4-FFF2-40B4-BE49-F238E27FC236}">
                <a16:creationId xmlns:a16="http://schemas.microsoft.com/office/drawing/2014/main" id="{7BB00CA2-36EA-4098-ACE2-7D5A391017AD}"/>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71A5793A-350F-438B-B8B9-FAF0FC93B2DA}"/>
              </a:ext>
            </a:extLst>
          </p:cNvPr>
          <p:cNvSpPr txBox="1"/>
          <p:nvPr/>
        </p:nvSpPr>
        <p:spPr>
          <a:xfrm>
            <a:off x="19050" y="1493635"/>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Regulation (EU) 2019/6 on Veterinary Medicinal Products (VMP Regulation)</a:t>
            </a:r>
            <a:br>
              <a:rPr lang="en-US" sz="2400" b="1" dirty="0">
                <a:solidFill>
                  <a:schemeClr val="bg1"/>
                </a:solidFill>
              </a:rPr>
            </a:br>
            <a:endParaRPr lang="en-GB" sz="2400" b="1" dirty="0">
              <a:solidFill>
                <a:schemeClr val="bg1"/>
              </a:solidFill>
            </a:endParaRPr>
          </a:p>
        </p:txBody>
      </p:sp>
      <p:sp>
        <p:nvSpPr>
          <p:cNvPr id="4" name="Rectángulo 3">
            <a:extLst>
              <a:ext uri="{FF2B5EF4-FFF2-40B4-BE49-F238E27FC236}">
                <a16:creationId xmlns:a16="http://schemas.microsoft.com/office/drawing/2014/main" id="{D588E113-3114-4B57-ADF6-E17A89A23322}"/>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7">
            <a:extLst>
              <a:ext uri="{FF2B5EF4-FFF2-40B4-BE49-F238E27FC236}">
                <a16:creationId xmlns:a16="http://schemas.microsoft.com/office/drawing/2014/main" id="{B82AA52A-2426-4FD9-857D-26DB0489176A}"/>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9" name="Rectángulo 8">
            <a:extLst>
              <a:ext uri="{FF2B5EF4-FFF2-40B4-BE49-F238E27FC236}">
                <a16:creationId xmlns:a16="http://schemas.microsoft.com/office/drawing/2014/main" id="{4CF66E4B-4CF6-482C-9A7E-40F15E8847C4}"/>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pic>
        <p:nvPicPr>
          <p:cNvPr id="17" name="Gráfico 16" descr="Aguja con relleno sólido">
            <a:extLst>
              <a:ext uri="{FF2B5EF4-FFF2-40B4-BE49-F238E27FC236}">
                <a16:creationId xmlns:a16="http://schemas.microsoft.com/office/drawing/2014/main" id="{3BDC9485-0094-4EFF-8575-C8E6BC54209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44200" y="1377950"/>
            <a:ext cx="587570" cy="587570"/>
          </a:xfrm>
          <a:prstGeom prst="rect">
            <a:avLst/>
          </a:prstGeom>
        </p:spPr>
      </p:pic>
      <p:sp>
        <p:nvSpPr>
          <p:cNvPr id="10" name="Rectángulo 9">
            <a:extLst>
              <a:ext uri="{FF2B5EF4-FFF2-40B4-BE49-F238E27FC236}">
                <a16:creationId xmlns:a16="http://schemas.microsoft.com/office/drawing/2014/main" id="{8C714553-9698-4F42-B238-F625AD217C3C}"/>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3" name="CuadroTexto 2">
            <a:extLst>
              <a:ext uri="{FF2B5EF4-FFF2-40B4-BE49-F238E27FC236}">
                <a16:creationId xmlns:a16="http://schemas.microsoft.com/office/drawing/2014/main" id="{E932E65C-AEA4-4E48-9B43-919CE68E4672}"/>
              </a:ext>
            </a:extLst>
          </p:cNvPr>
          <p:cNvSpPr txBox="1"/>
          <p:nvPr/>
        </p:nvSpPr>
        <p:spPr>
          <a:xfrm>
            <a:off x="0" y="6483350"/>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26526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10591800" cy="533400"/>
          </a:xfrm>
        </p:spPr>
        <p:txBody>
          <a:bodyPr/>
          <a:lstStyle/>
          <a:p>
            <a:pPr marL="263525" indent="-263525"/>
            <a:r>
              <a:rPr lang="en-US" sz="2400" dirty="0">
                <a:solidFill>
                  <a:srgbClr val="002060"/>
                </a:solidFill>
                <a:latin typeface="EC Square Sans Pro" panose="020B0506040000020004" pitchFamily="34" charset="0"/>
              </a:rPr>
              <a:t>4. EU </a:t>
            </a:r>
            <a:r>
              <a:rPr lang="en-US" dirty="0">
                <a:solidFill>
                  <a:srgbClr val="002060"/>
                </a:solidFill>
                <a:latin typeface="EC Square Sans Pro" panose="020B0506040000020004" pitchFamily="34" charset="0"/>
              </a:rPr>
              <a:t>framework on veterinary medicinal products and medicated feed</a:t>
            </a:r>
            <a:endParaRPr lang="en-GB" dirty="0">
              <a:solidFill>
                <a:srgbClr val="002060"/>
              </a:solidFill>
              <a:latin typeface="EC Square Sans Pro" panose="020B0506040000020004" pitchFamily="34" charset="0"/>
            </a:endParaRPr>
          </a:p>
          <a:p>
            <a:endParaRPr lang="en-GB" dirty="0"/>
          </a:p>
        </p:txBody>
      </p:sp>
      <p:sp>
        <p:nvSpPr>
          <p:cNvPr id="8" name="Rectángulo redondeado 13">
            <a:extLst>
              <a:ext uri="{FF2B5EF4-FFF2-40B4-BE49-F238E27FC236}">
                <a16:creationId xmlns:a16="http://schemas.microsoft.com/office/drawing/2014/main" id="{80340A44-7A77-4C88-8B48-9D6F88BFB5C4}"/>
              </a:ext>
            </a:extLst>
          </p:cNvPr>
          <p:cNvSpPr/>
          <p:nvPr/>
        </p:nvSpPr>
        <p:spPr>
          <a:xfrm>
            <a:off x="0" y="1378012"/>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11" name="CuadroTexto 10">
            <a:extLst>
              <a:ext uri="{FF2B5EF4-FFF2-40B4-BE49-F238E27FC236}">
                <a16:creationId xmlns:a16="http://schemas.microsoft.com/office/drawing/2014/main" id="{EBD4C8FE-7C1F-44E6-9E7E-2FC368BB4227}"/>
              </a:ext>
            </a:extLst>
          </p:cNvPr>
          <p:cNvSpPr txBox="1"/>
          <p:nvPr/>
        </p:nvSpPr>
        <p:spPr>
          <a:xfrm>
            <a:off x="220980" y="1539912"/>
            <a:ext cx="10972800" cy="461665"/>
          </a:xfrm>
          <a:prstGeom prst="rect">
            <a:avLst/>
          </a:prstGeom>
          <a:noFill/>
        </p:spPr>
        <p:txBody>
          <a:bodyPr wrap="square">
            <a:spAutoFit/>
          </a:bodyPr>
          <a:lstStyle/>
          <a:p>
            <a:pPr algn="ctr"/>
            <a:r>
              <a:rPr lang="en-US" sz="2400" b="1" dirty="0">
                <a:solidFill>
                  <a:schemeClr val="bg1"/>
                </a:solidFill>
                <a:latin typeface="EC Square Sans Pro" panose="020B0506040000020004" pitchFamily="34" charset="0"/>
              </a:rPr>
              <a:t>Regulation (EU) 2019/4 on Medicated Feed (MF Regulation)</a:t>
            </a:r>
            <a:endParaRPr lang="en-GB" sz="2400" b="1" dirty="0">
              <a:solidFill>
                <a:schemeClr val="bg1"/>
              </a:solidFill>
              <a:latin typeface="EC Square Sans Pro" panose="020B0506040000020004" pitchFamily="34" charset="0"/>
            </a:endParaRPr>
          </a:p>
        </p:txBody>
      </p:sp>
      <p:pic>
        <p:nvPicPr>
          <p:cNvPr id="12" name="Gráfico 11" descr="Medicina con relleno sólido">
            <a:extLst>
              <a:ext uri="{FF2B5EF4-FFF2-40B4-BE49-F238E27FC236}">
                <a16:creationId xmlns:a16="http://schemas.microsoft.com/office/drawing/2014/main" id="{99FEB681-FF7F-4CDE-B37C-4BEB7BEEB7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000" y="1461274"/>
            <a:ext cx="609600" cy="609600"/>
          </a:xfrm>
          <a:prstGeom prst="rect">
            <a:avLst/>
          </a:prstGeom>
        </p:spPr>
      </p:pic>
      <p:sp>
        <p:nvSpPr>
          <p:cNvPr id="13" name="Rectángulo 12">
            <a:extLst>
              <a:ext uri="{FF2B5EF4-FFF2-40B4-BE49-F238E27FC236}">
                <a16:creationId xmlns:a16="http://schemas.microsoft.com/office/drawing/2014/main" id="{F999B40C-5FBD-4070-B614-8D80A041FA41}"/>
              </a:ext>
            </a:extLst>
          </p:cNvPr>
          <p:cNvSpPr/>
          <p:nvPr/>
        </p:nvSpPr>
        <p:spPr>
          <a:xfrm>
            <a:off x="457200"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EC Square Sans Pro" panose="020B0506040000020004" pitchFamily="34" charset="0"/>
              </a:rPr>
              <a:t>Ban </a:t>
            </a:r>
            <a:r>
              <a:rPr lang="en-GB" sz="2400" dirty="0">
                <a:solidFill>
                  <a:srgbClr val="002060"/>
                </a:solidFill>
                <a:latin typeface="EC Square Sans Pro" panose="020B0506040000020004" pitchFamily="34" charset="0"/>
              </a:rPr>
              <a:t>on the use of MF with antimicrobials </a:t>
            </a:r>
            <a:r>
              <a:rPr lang="en-GB" sz="2400" b="1" dirty="0">
                <a:solidFill>
                  <a:srgbClr val="002060"/>
                </a:solidFill>
                <a:latin typeface="EC Square Sans Pro" panose="020B0506040000020004" pitchFamily="34" charset="0"/>
              </a:rPr>
              <a:t>for preventive treatment or growth promotion</a:t>
            </a:r>
            <a:endParaRPr lang="en-US" sz="2400" b="1" dirty="0">
              <a:solidFill>
                <a:srgbClr val="002060"/>
              </a:solidFill>
              <a:latin typeface="EC Square Sans Pro" panose="020B0506040000020004" pitchFamily="34" charset="0"/>
            </a:endParaRPr>
          </a:p>
        </p:txBody>
      </p:sp>
      <p:sp>
        <p:nvSpPr>
          <p:cNvPr id="14" name="Rectángulo 13">
            <a:extLst>
              <a:ext uri="{FF2B5EF4-FFF2-40B4-BE49-F238E27FC236}">
                <a16:creationId xmlns:a16="http://schemas.microsoft.com/office/drawing/2014/main" id="{892A63BC-F733-4BC7-9DB1-63AAC45C99A6}"/>
              </a:ext>
            </a:extLst>
          </p:cNvPr>
          <p:cNvSpPr/>
          <p:nvPr/>
        </p:nvSpPr>
        <p:spPr>
          <a:xfrm>
            <a:off x="4343401"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spcBef>
                <a:spcPts val="600"/>
              </a:spcBef>
              <a:spcAft>
                <a:spcPts val="600"/>
              </a:spcAft>
            </a:pPr>
            <a:r>
              <a:rPr lang="en-GB" sz="2400" dirty="0">
                <a:solidFill>
                  <a:srgbClr val="002060"/>
                </a:solidFill>
                <a:latin typeface="EC Square Sans Pro"/>
              </a:rPr>
              <a:t>Requirement for </a:t>
            </a:r>
            <a:r>
              <a:rPr lang="en-GB" sz="2400" b="1" dirty="0">
                <a:solidFill>
                  <a:srgbClr val="002060"/>
                </a:solidFill>
                <a:latin typeface="EC Square Sans Pro"/>
              </a:rPr>
              <a:t>diagnosis </a:t>
            </a:r>
            <a:r>
              <a:rPr lang="en-GB" sz="2400" dirty="0">
                <a:solidFill>
                  <a:srgbClr val="002060"/>
                </a:solidFill>
                <a:latin typeface="EC Square Sans Pro"/>
              </a:rPr>
              <a:t>of disease prior to the required </a:t>
            </a:r>
            <a:r>
              <a:rPr lang="en-GB" sz="2400" b="1" dirty="0">
                <a:solidFill>
                  <a:srgbClr val="002060"/>
                </a:solidFill>
                <a:latin typeface="EC Square Sans Pro"/>
              </a:rPr>
              <a:t> prescription for MF</a:t>
            </a:r>
          </a:p>
        </p:txBody>
      </p:sp>
      <p:sp>
        <p:nvSpPr>
          <p:cNvPr id="15" name="Rectángulo 14">
            <a:extLst>
              <a:ext uri="{FF2B5EF4-FFF2-40B4-BE49-F238E27FC236}">
                <a16:creationId xmlns:a16="http://schemas.microsoft.com/office/drawing/2014/main" id="{72EEE05D-BF91-43A3-BAB4-DB3C61EA130D}"/>
              </a:ext>
            </a:extLst>
          </p:cNvPr>
          <p:cNvSpPr/>
          <p:nvPr/>
        </p:nvSpPr>
        <p:spPr>
          <a:xfrm>
            <a:off x="8229601"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spcBef>
                <a:spcPts val="600"/>
              </a:spcBef>
              <a:spcAft>
                <a:spcPts val="600"/>
              </a:spcAft>
              <a:buClrTx/>
            </a:pPr>
            <a:r>
              <a:rPr lang="en-GB" sz="2400" b="1" dirty="0">
                <a:solidFill>
                  <a:srgbClr val="002060"/>
                </a:solidFill>
                <a:latin typeface="EC Square Sans Pro" panose="020B0506040000020004" pitchFamily="34" charset="0"/>
              </a:rPr>
              <a:t>Limitation</a:t>
            </a:r>
            <a:r>
              <a:rPr lang="en-GB" sz="2400" b="1" dirty="0">
                <a:solidFill>
                  <a:schemeClr val="bg1"/>
                </a:solidFill>
                <a:latin typeface="EC Square Sans Pro" panose="020B0506040000020004" pitchFamily="34" charset="0"/>
              </a:rPr>
              <a:t> </a:t>
            </a:r>
            <a:r>
              <a:rPr lang="en-GB" sz="2400" dirty="0">
                <a:solidFill>
                  <a:srgbClr val="002060"/>
                </a:solidFill>
                <a:latin typeface="EC Square Sans Pro" panose="020B0506040000020004" pitchFamily="34" charset="0"/>
              </a:rPr>
              <a:t>on the duration of a treatment and validity of prescription</a:t>
            </a:r>
          </a:p>
        </p:txBody>
      </p:sp>
    </p:spTree>
    <p:extLst>
      <p:ext uri="{BB962C8B-B14F-4D97-AF65-F5344CB8AC3E}">
        <p14:creationId xmlns:p14="http://schemas.microsoft.com/office/powerpoint/2010/main" val="46890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a:t>
            </a:r>
            <a:r>
              <a:rPr lang="en-US" dirty="0">
                <a:solidFill>
                  <a:srgbClr val="002060"/>
                </a:solidFill>
                <a:latin typeface="EC Square Sans Pro" panose="020B0506040000020004" pitchFamily="34" charset="0"/>
              </a:rPr>
              <a:t>framework on veterinary medicinal products and medicated feed</a:t>
            </a:r>
            <a:endParaRPr lang="en-GB" sz="2800" strike="dblStrike" dirty="0">
              <a:solidFill>
                <a:srgbClr val="FF0000"/>
              </a:solidFill>
              <a:latin typeface="EC Square Sans Pro" panose="020B0506040000020004" pitchFamily="34" charset="0"/>
            </a:endParaRPr>
          </a:p>
          <a:p>
            <a:endParaRPr lang="en-GB" dirty="0"/>
          </a:p>
        </p:txBody>
      </p:sp>
      <p:sp>
        <p:nvSpPr>
          <p:cNvPr id="7" name="Rectángulo redondeado 1">
            <a:extLst>
              <a:ext uri="{FF2B5EF4-FFF2-40B4-BE49-F238E27FC236}">
                <a16:creationId xmlns:a16="http://schemas.microsoft.com/office/drawing/2014/main" id="{6C960887-4C8D-4BC9-8A1C-2C74A7812E68}"/>
              </a:ext>
            </a:extLst>
          </p:cNvPr>
          <p:cNvSpPr/>
          <p:nvPr/>
        </p:nvSpPr>
        <p:spPr>
          <a:xfrm>
            <a:off x="304800" y="2755838"/>
            <a:ext cx="11263449" cy="2743200"/>
          </a:xfrm>
          <a:prstGeom prst="roundRect">
            <a:avLst>
              <a:gd name="adj" fmla="val 1191"/>
            </a:avLst>
          </a:prstGeom>
          <a:solidFill>
            <a:schemeClr val="bg1"/>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spcBef>
                <a:spcPts val="600"/>
              </a:spcBef>
              <a:spcAft>
                <a:spcPts val="600"/>
              </a:spcAft>
              <a:buClrTx/>
            </a:pPr>
            <a:endParaRPr lang="en-GB" sz="2400" dirty="0">
              <a:solidFill>
                <a:srgbClr val="002060"/>
              </a:solidFill>
              <a:latin typeface="EC Square Sans Pro" panose="020B0506040000020004" pitchFamily="34" charset="0"/>
            </a:endParaRPr>
          </a:p>
          <a:p>
            <a:pPr marL="342900" lvl="1" indent="-342900" algn="just">
              <a:spcBef>
                <a:spcPts val="600"/>
              </a:spcBef>
              <a:spcAft>
                <a:spcPts val="600"/>
              </a:spcAft>
              <a:buFont typeface="Arial" panose="020B0604020202020204" pitchFamily="34" charset="0"/>
              <a:buChar char="•"/>
            </a:pPr>
            <a:r>
              <a:rPr lang="en-GB" sz="2400" dirty="0">
                <a:solidFill>
                  <a:srgbClr val="002060"/>
                </a:solidFill>
                <a:latin typeface="EC Square Sans Pro"/>
              </a:rPr>
              <a:t>Establishment of EU wide, science-based</a:t>
            </a:r>
            <a:r>
              <a:rPr lang="en-GB" sz="2400" dirty="0">
                <a:solidFill>
                  <a:schemeClr val="bg1"/>
                </a:solidFill>
                <a:latin typeface="EC Square Sans Pro"/>
              </a:rPr>
              <a:t> </a:t>
            </a:r>
            <a:r>
              <a:rPr lang="en-GB" sz="2400" b="1" dirty="0">
                <a:solidFill>
                  <a:srgbClr val="002060"/>
                </a:solidFill>
                <a:latin typeface="EC Square Sans Pro"/>
              </a:rPr>
              <a:t>limits for residual levels </a:t>
            </a:r>
            <a:r>
              <a:rPr lang="en-GB" sz="2400" dirty="0">
                <a:solidFill>
                  <a:srgbClr val="002060"/>
                </a:solidFill>
                <a:latin typeface="EC Square Sans Pro"/>
              </a:rPr>
              <a:t>of the major antimicrobials in non-target compound feed.</a:t>
            </a:r>
          </a:p>
          <a:p>
            <a:pPr lvl="1" algn="just">
              <a:spcBef>
                <a:spcPts val="600"/>
              </a:spcBef>
              <a:spcAft>
                <a:spcPts val="600"/>
              </a:spcAft>
              <a:buClrTx/>
            </a:pPr>
            <a:endParaRPr lang="en-GB" sz="2400" b="1" dirty="0">
              <a:solidFill>
                <a:schemeClr val="bg1"/>
              </a:solidFill>
              <a:latin typeface="EC Square Sans Pro" panose="020B0506040000020004" pitchFamily="34" charset="0"/>
            </a:endParaRPr>
          </a:p>
          <a:p>
            <a:pPr marL="342900" lvl="1" indent="-342900" algn="just">
              <a:spcBef>
                <a:spcPts val="600"/>
              </a:spcBef>
              <a:spcAft>
                <a:spcPts val="600"/>
              </a:spcAft>
              <a:buClrTx/>
              <a:buFont typeface="Arial" panose="020B0604020202020204" pitchFamily="34" charset="0"/>
              <a:buChar char="•"/>
            </a:pPr>
            <a:r>
              <a:rPr lang="en-GB" sz="2400" dirty="0">
                <a:solidFill>
                  <a:srgbClr val="002060"/>
                </a:solidFill>
                <a:latin typeface="EC Square Sans Pro" panose="020B0506040000020004" pitchFamily="34" charset="0"/>
              </a:rPr>
              <a:t>Measures to </a:t>
            </a:r>
            <a:r>
              <a:rPr lang="en-GB" sz="2400" b="1" dirty="0">
                <a:solidFill>
                  <a:srgbClr val="002060"/>
                </a:solidFill>
                <a:latin typeface="EC Square Sans Pro" panose="020B0506040000020004" pitchFamily="34" charset="0"/>
              </a:rPr>
              <a:t>increase the quality of medicated feed production </a:t>
            </a:r>
            <a:r>
              <a:rPr lang="en-GB" sz="2400" dirty="0">
                <a:solidFill>
                  <a:srgbClr val="002060"/>
                </a:solidFill>
                <a:latin typeface="EC Square Sans Pro" panose="020B0506040000020004" pitchFamily="34" charset="0"/>
              </a:rPr>
              <a:t>(more precise dosage) to avoid subtherapeutic exposure.</a:t>
            </a:r>
          </a:p>
          <a:p>
            <a:pPr algn="just"/>
            <a:endParaRPr lang="en-GB" sz="2000" b="1" dirty="0">
              <a:solidFill>
                <a:srgbClr val="002060"/>
              </a:solidFill>
              <a:latin typeface="Montserrat" panose="00000500000000000000" pitchFamily="2" charset="0"/>
            </a:endParaRPr>
          </a:p>
        </p:txBody>
      </p:sp>
      <p:sp>
        <p:nvSpPr>
          <p:cNvPr id="6" name="Rectángulo redondeado 13">
            <a:extLst>
              <a:ext uri="{FF2B5EF4-FFF2-40B4-BE49-F238E27FC236}">
                <a16:creationId xmlns:a16="http://schemas.microsoft.com/office/drawing/2014/main" id="{C286091C-9101-45A9-92DB-F5C34D3F3C2A}"/>
              </a:ext>
            </a:extLst>
          </p:cNvPr>
          <p:cNvSpPr/>
          <p:nvPr/>
        </p:nvSpPr>
        <p:spPr>
          <a:xfrm>
            <a:off x="0" y="1378012"/>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8" name="CuadroTexto 7">
            <a:extLst>
              <a:ext uri="{FF2B5EF4-FFF2-40B4-BE49-F238E27FC236}">
                <a16:creationId xmlns:a16="http://schemas.microsoft.com/office/drawing/2014/main" id="{EC8A139B-D1D5-4DED-A05E-BDC38C2BF5C7}"/>
              </a:ext>
            </a:extLst>
          </p:cNvPr>
          <p:cNvSpPr txBox="1"/>
          <p:nvPr/>
        </p:nvSpPr>
        <p:spPr>
          <a:xfrm>
            <a:off x="220980" y="1539912"/>
            <a:ext cx="10972800" cy="461665"/>
          </a:xfrm>
          <a:prstGeom prst="rect">
            <a:avLst/>
          </a:prstGeom>
          <a:noFill/>
        </p:spPr>
        <p:txBody>
          <a:bodyPr wrap="square">
            <a:spAutoFit/>
          </a:bodyPr>
          <a:lstStyle/>
          <a:p>
            <a:pPr algn="ctr"/>
            <a:r>
              <a:rPr lang="en-US" sz="2400" b="1" dirty="0">
                <a:solidFill>
                  <a:schemeClr val="bg1"/>
                </a:solidFill>
                <a:latin typeface="EC Square Sans Pro" panose="020B0506040000020004" pitchFamily="34" charset="0"/>
              </a:rPr>
              <a:t>Regulation (EU) 2019/4 on Medicated Feed (MF Regulation)</a:t>
            </a:r>
            <a:endParaRPr lang="en-GB" sz="2400" b="1" dirty="0">
              <a:solidFill>
                <a:schemeClr val="bg1"/>
              </a:solidFill>
            </a:endParaRPr>
          </a:p>
        </p:txBody>
      </p:sp>
      <p:pic>
        <p:nvPicPr>
          <p:cNvPr id="9" name="Gráfico 8" descr="Medicina con relleno sólido">
            <a:extLst>
              <a:ext uri="{FF2B5EF4-FFF2-40B4-BE49-F238E27FC236}">
                <a16:creationId xmlns:a16="http://schemas.microsoft.com/office/drawing/2014/main" id="{1AA5815F-0329-48EF-9452-FF5CA19194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34600" y="1454150"/>
            <a:ext cx="609600" cy="609600"/>
          </a:xfrm>
          <a:prstGeom prst="rect">
            <a:avLst/>
          </a:prstGeom>
        </p:spPr>
      </p:pic>
    </p:spTree>
    <p:extLst>
      <p:ext uri="{BB962C8B-B14F-4D97-AF65-F5344CB8AC3E}">
        <p14:creationId xmlns:p14="http://schemas.microsoft.com/office/powerpoint/2010/main" val="125729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24BB1BD-B7B1-4E70-ABA2-FDDD49A09615}"/>
              </a:ext>
            </a:extLst>
          </p:cNvPr>
          <p:cNvSpPr>
            <a:spLocks noGrp="1"/>
          </p:cNvSpPr>
          <p:nvPr>
            <p:ph type="body" sz="quarter" idx="10"/>
          </p:nvPr>
        </p:nvSpPr>
        <p:spPr/>
        <p:txBody>
          <a:bodyPr lIns="91440" tIns="45720" rIns="91440" bIns="45720" anchor="t"/>
          <a:lstStyle/>
          <a:p>
            <a:pPr algn="ctr"/>
            <a:r>
              <a:rPr lang="en-GB" b="1" dirty="0">
                <a:latin typeface="Arial"/>
                <a:cs typeface="Arial"/>
              </a:rPr>
              <a:t>Upcoming Delegated and Implementing Legal Acts</a:t>
            </a:r>
            <a:endParaRPr lang="es-ES" b="1" dirty="0">
              <a:latin typeface="Arial"/>
              <a:cs typeface="Arial"/>
            </a:endParaRPr>
          </a:p>
          <a:p>
            <a:endParaRPr lang="es-ES" dirty="0"/>
          </a:p>
        </p:txBody>
      </p:sp>
      <p:sp>
        <p:nvSpPr>
          <p:cNvPr id="4" name="CuadroTexto 3">
            <a:extLst>
              <a:ext uri="{FF2B5EF4-FFF2-40B4-BE49-F238E27FC236}">
                <a16:creationId xmlns:a16="http://schemas.microsoft.com/office/drawing/2014/main" id="{2AE5DF66-CEEA-CD42-E844-4DB9137313EA}"/>
              </a:ext>
            </a:extLst>
          </p:cNvPr>
          <p:cNvSpPr txBox="1"/>
          <p:nvPr/>
        </p:nvSpPr>
        <p:spPr>
          <a:xfrm>
            <a:off x="366069" y="4385950"/>
            <a:ext cx="113749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solidFill>
                  <a:srgbClr val="002060"/>
                </a:solidFill>
                <a:latin typeface="EC Square Sans Pro"/>
              </a:rPr>
              <a:t>A list of substances which are essential for the treatment of equine species, or which bring added clinical benefit compared to other treatment options available for equine species and for which the withdrawal period for equine species shall be six months. </a:t>
            </a:r>
          </a:p>
        </p:txBody>
      </p:sp>
      <p:pic>
        <p:nvPicPr>
          <p:cNvPr id="8" name="Imagen 7" descr="Imagen que contiene reloj, dibujo&#10;&#10;Descripción generada automáticamente">
            <a:extLst>
              <a:ext uri="{FF2B5EF4-FFF2-40B4-BE49-F238E27FC236}">
                <a16:creationId xmlns:a16="http://schemas.microsoft.com/office/drawing/2014/main" id="{699E3CC7-9A23-48CB-BC20-066512185A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2982448"/>
            <a:ext cx="559217" cy="587895"/>
          </a:xfrm>
          <a:prstGeom prst="rect">
            <a:avLst/>
          </a:prstGeom>
        </p:spPr>
      </p:pic>
      <p:pic>
        <p:nvPicPr>
          <p:cNvPr id="10" name="Imagen 9" descr="Un dibujo animado&#10;&#10;Descripción generada automáticamente con confianza baja">
            <a:extLst>
              <a:ext uri="{FF2B5EF4-FFF2-40B4-BE49-F238E27FC236}">
                <a16:creationId xmlns:a16="http://schemas.microsoft.com/office/drawing/2014/main" id="{6C3740CF-90E4-43B0-8EE8-45BFE4D62B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312" y="5478144"/>
            <a:ext cx="762000" cy="805793"/>
          </a:xfrm>
          <a:prstGeom prst="rect">
            <a:avLst/>
          </a:prstGeom>
        </p:spPr>
      </p:pic>
      <p:sp>
        <p:nvSpPr>
          <p:cNvPr id="12" name="Rectángulo 11">
            <a:extLst>
              <a:ext uri="{FF2B5EF4-FFF2-40B4-BE49-F238E27FC236}">
                <a16:creationId xmlns:a16="http://schemas.microsoft.com/office/drawing/2014/main" id="{972B827D-A1F0-48D5-8EC8-4B6CDC56CF17}"/>
              </a:ext>
            </a:extLst>
          </p:cNvPr>
          <p:cNvSpPr/>
          <p:nvPr/>
        </p:nvSpPr>
        <p:spPr>
          <a:xfrm>
            <a:off x="4521864" y="2849542"/>
            <a:ext cx="1269088" cy="815607"/>
          </a:xfrm>
          <a:prstGeom prst="rect">
            <a:avLst/>
          </a:prstGeom>
          <a:solidFill>
            <a:srgbClr val="FFFFFF">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adroTexto 2">
            <a:extLst>
              <a:ext uri="{FF2B5EF4-FFF2-40B4-BE49-F238E27FC236}">
                <a16:creationId xmlns:a16="http://schemas.microsoft.com/office/drawing/2014/main" id="{37A1712A-12B1-48B4-3847-F1672708EEA6}"/>
              </a:ext>
            </a:extLst>
          </p:cNvPr>
          <p:cNvSpPr txBox="1"/>
          <p:nvPr/>
        </p:nvSpPr>
        <p:spPr>
          <a:xfrm>
            <a:off x="226998" y="1659009"/>
            <a:ext cx="1151402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solidFill>
                  <a:srgbClr val="002060"/>
                </a:solidFill>
                <a:latin typeface="EC Square Sans Pro"/>
              </a:rPr>
              <a:t>A list of substances used in veterinary medicinal products </a:t>
            </a:r>
            <a:r>
              <a:rPr lang="en-US" sz="2000" dirty="0" err="1">
                <a:solidFill>
                  <a:srgbClr val="002060"/>
                </a:solidFill>
                <a:latin typeface="EC Square Sans Pro"/>
              </a:rPr>
              <a:t>authorised</a:t>
            </a:r>
            <a:r>
              <a:rPr lang="en-US" sz="2000" dirty="0">
                <a:solidFill>
                  <a:srgbClr val="002060"/>
                </a:solidFill>
                <a:latin typeface="EC Square Sans Pro"/>
              </a:rPr>
              <a:t> in the Union for use in food-producing terrestrial animal species or substances contained in a medicinal product for human use </a:t>
            </a:r>
            <a:r>
              <a:rPr lang="en-US" sz="2000" dirty="0" err="1">
                <a:solidFill>
                  <a:srgbClr val="002060"/>
                </a:solidFill>
                <a:latin typeface="EC Square Sans Pro"/>
              </a:rPr>
              <a:t>authorised</a:t>
            </a:r>
            <a:r>
              <a:rPr lang="en-US" sz="2000" dirty="0">
                <a:solidFill>
                  <a:srgbClr val="002060"/>
                </a:solidFill>
                <a:latin typeface="EC Square Sans Pro"/>
              </a:rPr>
              <a:t> in the Union in accordance with Directive 2001/83/EC or Regulation (EC) No 726/2004, which may be used in food-producing aquatic species in accordance with Article 114(1)</a:t>
            </a:r>
            <a:endParaRPr lang="es-ES" sz="2800" strike="dblStrike" dirty="0">
              <a:solidFill>
                <a:srgbClr val="FF0000"/>
              </a:solidFill>
              <a:latin typeface="EC Square Sans Pro" panose="020B0506040000020004" pitchFamily="34" charset="0"/>
            </a:endParaRPr>
          </a:p>
        </p:txBody>
      </p:sp>
      <p:sp>
        <p:nvSpPr>
          <p:cNvPr id="13" name="Rectángulo 12">
            <a:extLst>
              <a:ext uri="{FF2B5EF4-FFF2-40B4-BE49-F238E27FC236}">
                <a16:creationId xmlns:a16="http://schemas.microsoft.com/office/drawing/2014/main" id="{4AB8D5F7-EA53-4F92-8CF1-9E3367440F9F}"/>
              </a:ext>
            </a:extLst>
          </p:cNvPr>
          <p:cNvSpPr/>
          <p:nvPr/>
        </p:nvSpPr>
        <p:spPr>
          <a:xfrm>
            <a:off x="4141776" y="5478144"/>
            <a:ext cx="1649176" cy="929006"/>
          </a:xfrm>
          <a:prstGeom prst="rect">
            <a:avLst/>
          </a:prstGeom>
          <a:solidFill>
            <a:srgbClr val="FFFFFF">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518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D411D83-B87A-6460-82ED-63D29A7601A0}"/>
              </a:ext>
            </a:extLst>
          </p:cNvPr>
          <p:cNvSpPr>
            <a:spLocks noGrp="1"/>
          </p:cNvSpPr>
          <p:nvPr>
            <p:ph type="body" sz="quarter" idx="10"/>
          </p:nvPr>
        </p:nvSpPr>
        <p:spPr/>
        <p:txBody>
          <a:bodyPr lIns="91440" tIns="45720" rIns="91440" bIns="45720" anchor="t"/>
          <a:lstStyle/>
          <a:p>
            <a:r>
              <a:rPr lang="es-ES" b="1" err="1">
                <a:latin typeface="Arial"/>
                <a:cs typeface="Arial"/>
              </a:rPr>
              <a:t>Prudent</a:t>
            </a:r>
            <a:r>
              <a:rPr lang="es-ES" b="1" dirty="0">
                <a:latin typeface="Arial"/>
                <a:cs typeface="Arial"/>
              </a:rPr>
              <a:t> Use </a:t>
            </a:r>
            <a:r>
              <a:rPr lang="es-ES" b="1" err="1">
                <a:latin typeface="Arial"/>
                <a:cs typeface="Arial"/>
              </a:rPr>
              <a:t>Guidelines</a:t>
            </a:r>
            <a:endParaRPr lang="es-ES" b="1" dirty="0">
              <a:latin typeface="Arial"/>
              <a:cs typeface="Arial"/>
            </a:endParaRPr>
          </a:p>
        </p:txBody>
      </p:sp>
      <p:sp>
        <p:nvSpPr>
          <p:cNvPr id="6" name="Rectángulo 5">
            <a:extLst>
              <a:ext uri="{FF2B5EF4-FFF2-40B4-BE49-F238E27FC236}">
                <a16:creationId xmlns:a16="http://schemas.microsoft.com/office/drawing/2014/main" id="{3271D7FC-38CE-C1DA-EBD7-7F51432E06CD}"/>
              </a:ext>
            </a:extLst>
          </p:cNvPr>
          <p:cNvSpPr/>
          <p:nvPr/>
        </p:nvSpPr>
        <p:spPr>
          <a:xfrm>
            <a:off x="383062" y="1759102"/>
            <a:ext cx="5635611" cy="465209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400" b="1" dirty="0">
              <a:solidFill>
                <a:srgbClr val="002060"/>
              </a:solidFill>
              <a:latin typeface="EC Square Sans Pro" panose="020B0506040000020004" pitchFamily="34" charset="0"/>
            </a:endParaRPr>
          </a:p>
        </p:txBody>
      </p:sp>
      <p:sp>
        <p:nvSpPr>
          <p:cNvPr id="8" name="CuadroTexto 7">
            <a:extLst>
              <a:ext uri="{FF2B5EF4-FFF2-40B4-BE49-F238E27FC236}">
                <a16:creationId xmlns:a16="http://schemas.microsoft.com/office/drawing/2014/main" id="{74AB7E57-D92C-1F72-0297-1EA5121A2B31}"/>
              </a:ext>
            </a:extLst>
          </p:cNvPr>
          <p:cNvSpPr txBox="1"/>
          <p:nvPr/>
        </p:nvSpPr>
        <p:spPr>
          <a:xfrm>
            <a:off x="806145" y="2289174"/>
            <a:ext cx="4959259"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400" baseline="0" dirty="0" err="1">
                <a:solidFill>
                  <a:srgbClr val="002060"/>
                </a:solidFill>
                <a:latin typeface="EC Square Sans Pro"/>
              </a:rPr>
              <a:t>Guideline</a:t>
            </a:r>
            <a:r>
              <a:rPr lang="es-ES" sz="2400" baseline="0" dirty="0">
                <a:solidFill>
                  <a:srgbClr val="002060"/>
                </a:solidFill>
                <a:latin typeface="EC Square Sans Pro"/>
              </a:rPr>
              <a:t> </a:t>
            </a:r>
            <a:r>
              <a:rPr lang="es-ES" sz="2400" baseline="0" dirty="0" err="1">
                <a:solidFill>
                  <a:srgbClr val="002060"/>
                </a:solidFill>
                <a:latin typeface="EC Square Sans Pro"/>
              </a:rPr>
              <a:t>for</a:t>
            </a:r>
            <a:r>
              <a:rPr lang="es-ES" sz="2400" baseline="0" dirty="0">
                <a:solidFill>
                  <a:srgbClr val="002060"/>
                </a:solidFill>
                <a:latin typeface="EC Square Sans Pro"/>
              </a:rPr>
              <a:t> </a:t>
            </a:r>
            <a:r>
              <a:rPr lang="es-ES" sz="2400" baseline="0" dirty="0" err="1">
                <a:solidFill>
                  <a:srgbClr val="002060"/>
                </a:solidFill>
                <a:latin typeface="EC Square Sans Pro"/>
              </a:rPr>
              <a:t>the</a:t>
            </a:r>
            <a:r>
              <a:rPr lang="es-ES" sz="2400" baseline="0" dirty="0">
                <a:solidFill>
                  <a:srgbClr val="002060"/>
                </a:solidFill>
                <a:latin typeface="EC Square Sans Pro"/>
              </a:rPr>
              <a:t> </a:t>
            </a:r>
            <a:r>
              <a:rPr lang="es-ES" sz="2400" baseline="0" dirty="0" err="1">
                <a:solidFill>
                  <a:srgbClr val="002060"/>
                </a:solidFill>
                <a:latin typeface="EC Square Sans Pro"/>
              </a:rPr>
              <a:t>prudent</a:t>
            </a:r>
            <a:r>
              <a:rPr lang="es-ES" sz="2400" baseline="0" dirty="0">
                <a:solidFill>
                  <a:srgbClr val="002060"/>
                </a:solidFill>
                <a:latin typeface="EC Square Sans Pro"/>
              </a:rPr>
              <a:t> use of </a:t>
            </a:r>
            <a:br>
              <a:rPr lang="es-ES" sz="2400" baseline="0" dirty="0">
                <a:solidFill>
                  <a:srgbClr val="002060"/>
                </a:solidFill>
                <a:latin typeface="EC Square Sans Pro"/>
              </a:rPr>
            </a:br>
            <a:r>
              <a:rPr lang="es-ES" sz="2400" baseline="0" dirty="0" err="1">
                <a:solidFill>
                  <a:srgbClr val="002060"/>
                </a:solidFill>
                <a:latin typeface="EC Square Sans Pro"/>
              </a:rPr>
              <a:t>antimicrobials</a:t>
            </a:r>
            <a:r>
              <a:rPr lang="es-ES" sz="2400" baseline="0" dirty="0">
                <a:solidFill>
                  <a:srgbClr val="002060"/>
                </a:solidFill>
                <a:latin typeface="EC Square Sans Pro"/>
              </a:rPr>
              <a:t> in </a:t>
            </a:r>
            <a:r>
              <a:rPr lang="es-ES" sz="2400" baseline="0" dirty="0" err="1">
                <a:solidFill>
                  <a:srgbClr val="002060"/>
                </a:solidFill>
                <a:latin typeface="EC Square Sans Pro"/>
              </a:rPr>
              <a:t>veterinary</a:t>
            </a:r>
            <a:r>
              <a:rPr lang="es-ES" sz="2400" baseline="0" dirty="0">
                <a:solidFill>
                  <a:srgbClr val="002060"/>
                </a:solidFill>
                <a:latin typeface="EC Square Sans Pro"/>
              </a:rPr>
              <a:t> medicine 2015/C 299/04</a:t>
            </a:r>
            <a:r>
              <a:rPr lang="es-ES" sz="2400" dirty="0">
                <a:solidFill>
                  <a:srgbClr val="002060"/>
                </a:solidFill>
                <a:latin typeface="EC Square Sans Pro"/>
                <a:ea typeface="EC Square Sans Pro"/>
                <a:cs typeface="EC Square Sans Pro"/>
              </a:rPr>
              <a:t>​</a:t>
            </a:r>
          </a:p>
          <a:p>
            <a:pPr algn="l"/>
            <a:endParaRPr lang="es-ES" sz="2800" dirty="0">
              <a:solidFill>
                <a:srgbClr val="002060"/>
              </a:solidFill>
              <a:latin typeface="EC Square Sans Pro"/>
            </a:endParaRPr>
          </a:p>
          <a:p>
            <a:pPr algn="l"/>
            <a:r>
              <a:rPr lang="es-ES" sz="1600" dirty="0">
                <a:solidFill>
                  <a:srgbClr val="002060"/>
                </a:solidFill>
                <a:latin typeface="EC Square Sans Pro"/>
              </a:rPr>
              <a:t>https://health.ec.europa.eu/system/files/2016-11/2015_prudent_use_guidelines_en_0.pdf</a:t>
            </a:r>
            <a:endParaRPr lang="es-ES" sz="1600" dirty="0">
              <a:latin typeface="EC Square Sans Pro"/>
            </a:endParaRPr>
          </a:p>
          <a:p>
            <a:pPr algn="l"/>
            <a:endParaRPr lang="es-ES" sz="1600" dirty="0">
              <a:solidFill>
                <a:srgbClr val="002060"/>
              </a:solidFill>
              <a:latin typeface="EC Square Sans Pro"/>
            </a:endParaRPr>
          </a:p>
          <a:p>
            <a:pPr algn="l"/>
            <a:endParaRPr lang="es-ES" sz="2400" dirty="0">
              <a:solidFill>
                <a:srgbClr val="002060"/>
              </a:solidFill>
              <a:latin typeface="EC Square Sans Pro"/>
            </a:endParaRPr>
          </a:p>
        </p:txBody>
      </p:sp>
      <p:sp>
        <p:nvSpPr>
          <p:cNvPr id="9" name="Rectángulo 8">
            <a:extLst>
              <a:ext uri="{FF2B5EF4-FFF2-40B4-BE49-F238E27FC236}">
                <a16:creationId xmlns:a16="http://schemas.microsoft.com/office/drawing/2014/main" id="{AB53290D-DC25-D02B-252D-06B24A349D71}"/>
              </a:ext>
            </a:extLst>
          </p:cNvPr>
          <p:cNvSpPr/>
          <p:nvPr/>
        </p:nvSpPr>
        <p:spPr>
          <a:xfrm>
            <a:off x="6146953" y="1777709"/>
            <a:ext cx="5431638" cy="4605729"/>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400" b="1" dirty="0">
              <a:solidFill>
                <a:srgbClr val="002060"/>
              </a:solidFill>
              <a:latin typeface="EC Square Sans Pro" panose="020B0506040000020004" pitchFamily="34" charset="0"/>
            </a:endParaRPr>
          </a:p>
        </p:txBody>
      </p:sp>
      <p:sp>
        <p:nvSpPr>
          <p:cNvPr id="10" name="CuadroTexto 9">
            <a:extLst>
              <a:ext uri="{FF2B5EF4-FFF2-40B4-BE49-F238E27FC236}">
                <a16:creationId xmlns:a16="http://schemas.microsoft.com/office/drawing/2014/main" id="{9E3B1CED-CE99-A895-64A0-46F5ADA70862}"/>
              </a:ext>
            </a:extLst>
          </p:cNvPr>
          <p:cNvSpPr txBox="1"/>
          <p:nvPr/>
        </p:nvSpPr>
        <p:spPr>
          <a:xfrm>
            <a:off x="6401228" y="2205816"/>
            <a:ext cx="4643854"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2060"/>
                </a:solidFill>
                <a:latin typeface="EC Square Sans Pro"/>
              </a:rPr>
              <a:t>Best-practice framework for the use of antimicrobials in food-producing animals in the EU - Reaching for the next level.</a:t>
            </a:r>
            <a:endParaRPr lang="en-US" sz="1600" b="1" dirty="0">
              <a:solidFill>
                <a:srgbClr val="00A6D4"/>
              </a:solidFill>
              <a:latin typeface="EC Square Sans Pro"/>
            </a:endParaRPr>
          </a:p>
          <a:p>
            <a:endParaRPr lang="en-US" sz="2400" dirty="0">
              <a:solidFill>
                <a:srgbClr val="002060"/>
              </a:solidFill>
              <a:latin typeface="EC Square Sans Pro"/>
            </a:endParaRPr>
          </a:p>
          <a:p>
            <a:r>
              <a:rPr lang="en-US" sz="1600" dirty="0">
                <a:solidFill>
                  <a:srgbClr val="002060"/>
                </a:solidFill>
                <a:latin typeface="EC Square Sans Pro"/>
              </a:rPr>
              <a:t> https://epruma.eu/home/best-practice-guides/best-practice-framework-for-the-use-of-antimicrobials-in-food-producing-animals-in-the-eu-reaching-for-the-next-level/</a:t>
            </a:r>
          </a:p>
        </p:txBody>
      </p:sp>
      <p:sp>
        <p:nvSpPr>
          <p:cNvPr id="4" name="CuadroTexto 3">
            <a:extLst>
              <a:ext uri="{FF2B5EF4-FFF2-40B4-BE49-F238E27FC236}">
                <a16:creationId xmlns:a16="http://schemas.microsoft.com/office/drawing/2014/main" id="{1C1F76AE-BB65-4126-9BB2-46C4F9E6FDE6}"/>
              </a:ext>
            </a:extLst>
          </p:cNvPr>
          <p:cNvSpPr txBox="1"/>
          <p:nvPr/>
        </p:nvSpPr>
        <p:spPr>
          <a:xfrm>
            <a:off x="271616" y="1291769"/>
            <a:ext cx="5367184" cy="369332"/>
          </a:xfrm>
          <a:prstGeom prst="rect">
            <a:avLst/>
          </a:prstGeom>
          <a:noFill/>
        </p:spPr>
        <p:txBody>
          <a:bodyPr wrap="square" rtlCol="0">
            <a:spAutoFit/>
          </a:bodyPr>
          <a:lstStyle/>
          <a:p>
            <a:r>
              <a:rPr lang="en-GB" dirty="0">
                <a:solidFill>
                  <a:srgbClr val="003399"/>
                </a:solidFill>
                <a:highlight>
                  <a:srgbClr val="ECEBEB"/>
                </a:highlight>
              </a:rPr>
              <a:t>No legally binding as the previous acts/provisions!</a:t>
            </a:r>
          </a:p>
        </p:txBody>
      </p:sp>
    </p:spTree>
    <p:extLst>
      <p:ext uri="{BB962C8B-B14F-4D97-AF65-F5344CB8AC3E}">
        <p14:creationId xmlns:p14="http://schemas.microsoft.com/office/powerpoint/2010/main" val="2806054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F14716CD-A60B-44E0-B79E-19772F5B96B3}"/>
              </a:ext>
            </a:extLst>
          </p:cNvPr>
          <p:cNvSpPr>
            <a:spLocks noGrp="1"/>
          </p:cNvSpPr>
          <p:nvPr>
            <p:ph type="body" sz="quarter" idx="4294967295"/>
          </p:nvPr>
        </p:nvSpPr>
        <p:spPr>
          <a:xfrm>
            <a:off x="3571875" y="2057400"/>
            <a:ext cx="3487738" cy="781050"/>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spTree>
    <p:extLst>
      <p:ext uri="{BB962C8B-B14F-4D97-AF65-F5344CB8AC3E}">
        <p14:creationId xmlns:p14="http://schemas.microsoft.com/office/powerpoint/2010/main" val="325306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supporting best practices to fight AMR.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a:latin typeface="EC Square Sans Pro" panose="020B0506040000020004" pitchFamily="34" charset="0"/>
              </a:rPr>
              <a:t>Estonia, 10th-11th April 2024</a:t>
            </a:r>
          </a:p>
          <a:p>
            <a:endParaRPr lang="es-ES" dirty="0"/>
          </a:p>
        </p:txBody>
      </p:sp>
    </p:spTree>
    <p:extLst>
      <p:ext uri="{BB962C8B-B14F-4D97-AF65-F5344CB8AC3E}">
        <p14:creationId xmlns:p14="http://schemas.microsoft.com/office/powerpoint/2010/main" val="2300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7A4201-8AA6-A250-A578-E785FB6D62B8}"/>
              </a:ext>
            </a:extLst>
          </p:cNvPr>
          <p:cNvSpPr>
            <a:spLocks noGrp="1"/>
          </p:cNvSpPr>
          <p:nvPr>
            <p:ph type="body" sz="quarter" idx="10"/>
          </p:nvPr>
        </p:nvSpPr>
        <p:spPr/>
        <p:txBody>
          <a:bodyPr/>
          <a:lstStyle/>
          <a:p>
            <a:r>
              <a:rPr lang="es-ES" sz="2800" b="1" dirty="0" err="1">
                <a:latin typeface="EC Square Sans Pro" panose="020B0506040000020004" pitchFamily="34" charset="0"/>
              </a:rPr>
              <a:t>Objective</a:t>
            </a:r>
            <a:endParaRPr lang="es-ES" sz="2800" b="1" dirty="0">
              <a:latin typeface="EC Square Sans Pro" panose="020B0506040000020004" pitchFamily="34" charset="0"/>
            </a:endParaRPr>
          </a:p>
        </p:txBody>
      </p:sp>
      <p:sp>
        <p:nvSpPr>
          <p:cNvPr id="3" name="Marcador de texto 2">
            <a:extLst>
              <a:ext uri="{FF2B5EF4-FFF2-40B4-BE49-F238E27FC236}">
                <a16:creationId xmlns:a16="http://schemas.microsoft.com/office/drawing/2014/main" id="{B5FE635C-E70F-8B1F-2FAD-7C287FAAC353}"/>
              </a:ext>
            </a:extLst>
          </p:cNvPr>
          <p:cNvSpPr>
            <a:spLocks noGrp="1"/>
          </p:cNvSpPr>
          <p:nvPr>
            <p:ph type="body" sz="quarter" idx="11"/>
          </p:nvPr>
        </p:nvSpPr>
        <p:spPr/>
        <p:txBody>
          <a:bodyPr/>
          <a:lstStyle/>
          <a:p>
            <a:pPr marL="0" indent="0" algn="ctr">
              <a:lnSpc>
                <a:spcPct val="150000"/>
              </a:lnSpc>
              <a:buNone/>
            </a:pPr>
            <a:r>
              <a:rPr lang="en-US" sz="3200" b="1" dirty="0">
                <a:latin typeface="EC Square Sans Pro" panose="020B0506040000020004" pitchFamily="34" charset="0"/>
              </a:rPr>
              <a:t>Introduction to the main provisions included in the new regulations in relation to the prudent use of antimicrobials</a:t>
            </a:r>
            <a:endParaRPr lang="es-ES" dirty="0">
              <a:latin typeface="EC Square Sans Pro" panose="020B0506040000020004" pitchFamily="34" charset="0"/>
            </a:endParaRPr>
          </a:p>
        </p:txBody>
      </p:sp>
    </p:spTree>
    <p:extLst>
      <p:ext uri="{BB962C8B-B14F-4D97-AF65-F5344CB8AC3E}">
        <p14:creationId xmlns:p14="http://schemas.microsoft.com/office/powerpoint/2010/main" val="145119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3679725"/>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Action Plan on AMR</a:t>
            </a:r>
          </a:p>
          <a:p>
            <a:pPr marL="446088" indent="-446088">
              <a:lnSpc>
                <a:spcPct val="120000"/>
              </a:lnSpc>
              <a:buAutoNum type="arabicPeriod"/>
            </a:pPr>
            <a:r>
              <a:rPr lang="en-US" sz="2800" dirty="0">
                <a:solidFill>
                  <a:srgbClr val="002060"/>
                </a:solidFill>
                <a:latin typeface="EC Square Sans Pro" panose="020B0506040000020004" pitchFamily="34" charset="0"/>
              </a:rPr>
              <a:t>EU Farm-to-fork strategy </a:t>
            </a:r>
          </a:p>
          <a:p>
            <a:pPr marL="446088" indent="-446088">
              <a:lnSpc>
                <a:spcPct val="120000"/>
              </a:lnSpc>
              <a:buAutoNum type="arabicPeriod"/>
            </a:pPr>
            <a:r>
              <a:rPr lang="en-US" sz="2800" dirty="0">
                <a:solidFill>
                  <a:srgbClr val="002060"/>
                </a:solidFill>
                <a:latin typeface="EC Square Sans Pro" panose="020B0506040000020004" pitchFamily="34" charset="0"/>
              </a:rPr>
              <a:t>Animal Health Law (Regulation (EU) 2016/429 on transmissible animal disease</a:t>
            </a:r>
          </a:p>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35F7D5A-9A12-4EB9-829F-CE869FE35561}"/>
              </a:ext>
            </a:extLst>
          </p:cNvPr>
          <p:cNvSpPr>
            <a:spLocks noGrp="1"/>
          </p:cNvSpPr>
          <p:nvPr>
            <p:ph type="body" sz="quarter" idx="10"/>
          </p:nvPr>
        </p:nvSpPr>
        <p:spPr>
          <a:xfrm>
            <a:off x="3713844" y="1035452"/>
            <a:ext cx="7848600" cy="990600"/>
          </a:xfrm>
        </p:spPr>
        <p:txBody>
          <a:bodyPr/>
          <a:lstStyle/>
          <a:p>
            <a:pPr algn="ctr"/>
            <a:r>
              <a:rPr lang="en-US" dirty="0">
                <a:latin typeface="EC Square Sans Pro" panose="020B0506040000020004" pitchFamily="34" charset="0"/>
              </a:rPr>
              <a:t>The key objectives of this plan are built on three main pillars:</a:t>
            </a:r>
            <a:endParaRPr lang="en-GB" dirty="0">
              <a:latin typeface="EC Square Sans Pro" panose="020B0506040000020004" pitchFamily="34" charset="0"/>
            </a:endParaRPr>
          </a:p>
        </p:txBody>
      </p:sp>
      <p:pic>
        <p:nvPicPr>
          <p:cNvPr id="6" name="Imagen 5">
            <a:extLst>
              <a:ext uri="{FF2B5EF4-FFF2-40B4-BE49-F238E27FC236}">
                <a16:creationId xmlns:a16="http://schemas.microsoft.com/office/drawing/2014/main" id="{5820D5A3-1409-4DD1-8849-81F053F865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2818" y="2008768"/>
            <a:ext cx="3875498" cy="892098"/>
          </a:xfrm>
          <a:prstGeom prst="rect">
            <a:avLst/>
          </a:prstGeom>
        </p:spPr>
      </p:pic>
      <p:pic>
        <p:nvPicPr>
          <p:cNvPr id="10" name="Imagen 9">
            <a:extLst>
              <a:ext uri="{FF2B5EF4-FFF2-40B4-BE49-F238E27FC236}">
                <a16:creationId xmlns:a16="http://schemas.microsoft.com/office/drawing/2014/main" id="{6FD1C3EB-A996-44FC-8175-87A3B63E19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92784" y="3174779"/>
            <a:ext cx="5538597" cy="892098"/>
          </a:xfrm>
          <a:prstGeom prst="rect">
            <a:avLst/>
          </a:prstGeom>
        </p:spPr>
      </p:pic>
      <p:pic>
        <p:nvPicPr>
          <p:cNvPr id="11" name="Imagen 10">
            <a:extLst>
              <a:ext uri="{FF2B5EF4-FFF2-40B4-BE49-F238E27FC236}">
                <a16:creationId xmlns:a16="http://schemas.microsoft.com/office/drawing/2014/main" id="{035078CF-E496-4BD5-B767-9E66EED5D150}"/>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51433" y="4559548"/>
            <a:ext cx="5573422" cy="637155"/>
          </a:xfrm>
          <a:prstGeom prst="rect">
            <a:avLst/>
          </a:prstGeom>
        </p:spPr>
      </p:pic>
      <p:sp>
        <p:nvSpPr>
          <p:cNvPr id="12" name="Marcador de texto 1">
            <a:extLst>
              <a:ext uri="{FF2B5EF4-FFF2-40B4-BE49-F238E27FC236}">
                <a16:creationId xmlns:a16="http://schemas.microsoft.com/office/drawing/2014/main" id="{ABCF5DA6-CD33-48C9-A777-A46CF2660E64}"/>
              </a:ext>
            </a:extLst>
          </p:cNvPr>
          <p:cNvSpPr txBox="1">
            <a:spLocks/>
          </p:cNvSpPr>
          <p:nvPr/>
        </p:nvSpPr>
        <p:spPr>
          <a:xfrm>
            <a:off x="762000" y="311150"/>
            <a:ext cx="9462631" cy="4767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dirty="0">
                <a:solidFill>
                  <a:srgbClr val="002060"/>
                </a:solidFill>
                <a:latin typeface="EC Square Sans Pro" panose="020B0506040000020004" pitchFamily="34" charset="0"/>
              </a:rPr>
              <a:t>1. EU Action Plan on AMR</a:t>
            </a:r>
          </a:p>
        </p:txBody>
      </p:sp>
      <p:sp>
        <p:nvSpPr>
          <p:cNvPr id="3" name="Rectángulo 2"/>
          <p:cNvSpPr/>
          <p:nvPr/>
        </p:nvSpPr>
        <p:spPr>
          <a:xfrm>
            <a:off x="4767576" y="5600845"/>
            <a:ext cx="6096000" cy="830997"/>
          </a:xfrm>
          <a:prstGeom prst="rect">
            <a:avLst/>
          </a:prstGeom>
        </p:spPr>
        <p:txBody>
          <a:bodyPr>
            <a:spAutoFit/>
          </a:bodyPr>
          <a:lstStyle/>
          <a:p>
            <a:pPr marL="914400" lvl="2" indent="0">
              <a:spcBef>
                <a:spcPct val="20000"/>
              </a:spcBef>
              <a:buSzPct val="80000"/>
              <a:buFont typeface="Arial" panose="020B0604020202020204" pitchFamily="34" charset="0"/>
              <a:buNone/>
              <a:defRPr/>
            </a:pPr>
            <a:r>
              <a:rPr lang="nl-NL" sz="2400" dirty="0">
                <a:latin typeface="EC Square Sans Pro" panose="020B0506040000020004" pitchFamily="34" charset="0"/>
                <a:hlinkClick r:id="rId6"/>
              </a:rPr>
              <a:t>http://ec.europa.eu/health/amr/antimicrobial-resistance_en</a:t>
            </a:r>
            <a:r>
              <a:rPr lang="en-US" sz="2400" dirty="0">
                <a:latin typeface="EC Square Sans Pro" panose="020B0506040000020004" pitchFamily="34" charset="0"/>
              </a:rPr>
              <a:t> </a:t>
            </a:r>
          </a:p>
        </p:txBody>
      </p:sp>
      <p:pic>
        <p:nvPicPr>
          <p:cNvPr id="4" name="Imagen 3">
            <a:extLst>
              <a:ext uri="{FF2B5EF4-FFF2-40B4-BE49-F238E27FC236}">
                <a16:creationId xmlns:a16="http://schemas.microsoft.com/office/drawing/2014/main" id="{D1C01896-CB60-493D-945F-3A11B9C487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0" y="1991889"/>
            <a:ext cx="2453640" cy="3352800"/>
          </a:xfrm>
          <a:prstGeom prst="rect">
            <a:avLst/>
          </a:prstGeom>
        </p:spPr>
      </p:pic>
      <p:pic>
        <p:nvPicPr>
          <p:cNvPr id="13" name="Imagen 12">
            <a:extLst>
              <a:ext uri="{FF2B5EF4-FFF2-40B4-BE49-F238E27FC236}">
                <a16:creationId xmlns:a16="http://schemas.microsoft.com/office/drawing/2014/main" id="{A38B08C6-B9A9-467A-BD0E-09B8ED646B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73178" y="1882003"/>
            <a:ext cx="929640" cy="3314700"/>
          </a:xfrm>
          <a:prstGeom prst="rect">
            <a:avLst/>
          </a:prstGeom>
        </p:spPr>
      </p:pic>
    </p:spTree>
    <p:extLst>
      <p:ext uri="{BB962C8B-B14F-4D97-AF65-F5344CB8AC3E}">
        <p14:creationId xmlns:p14="http://schemas.microsoft.com/office/powerpoint/2010/main" val="1325050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C5A2D60-A492-40C0-A429-2351C1506362}"/>
              </a:ext>
            </a:extLst>
          </p:cNvPr>
          <p:cNvSpPr>
            <a:spLocks noGrp="1"/>
          </p:cNvSpPr>
          <p:nvPr>
            <p:ph type="body" sz="quarter" idx="10"/>
          </p:nvPr>
        </p:nvSpPr>
        <p:spPr/>
        <p:txBody>
          <a:bodyPr/>
          <a:lstStyle/>
          <a:p>
            <a:r>
              <a:rPr lang="en-US" sz="2400" dirty="0">
                <a:solidFill>
                  <a:srgbClr val="002060"/>
                </a:solidFill>
                <a:latin typeface="EC Square Sans Pro" panose="020B0506040000020004" pitchFamily="34" charset="0"/>
              </a:rPr>
              <a:t>2. EU Farm-to-fork strategy </a:t>
            </a:r>
          </a:p>
          <a:p>
            <a:endParaRPr lang="en-GB" dirty="0"/>
          </a:p>
        </p:txBody>
      </p:sp>
      <p:sp>
        <p:nvSpPr>
          <p:cNvPr id="4" name="Rectángulo 3">
            <a:extLst>
              <a:ext uri="{FF2B5EF4-FFF2-40B4-BE49-F238E27FC236}">
                <a16:creationId xmlns:a16="http://schemas.microsoft.com/office/drawing/2014/main" id="{6135D339-F385-4F96-8521-9EA99C890917}"/>
              </a:ext>
            </a:extLst>
          </p:cNvPr>
          <p:cNvSpPr/>
          <p:nvPr/>
        </p:nvSpPr>
        <p:spPr>
          <a:xfrm>
            <a:off x="609600" y="4967565"/>
            <a:ext cx="11296997" cy="1569660"/>
          </a:xfrm>
          <a:prstGeom prst="rect">
            <a:avLst/>
          </a:prstGeom>
        </p:spPr>
        <p:txBody>
          <a:bodyPr wrap="square">
            <a:spAutoFit/>
          </a:bodyPr>
          <a:lstStyle/>
          <a:p>
            <a:r>
              <a:rPr lang="en-US" sz="2400" dirty="0">
                <a:solidFill>
                  <a:schemeClr val="tx1"/>
                </a:solidFill>
                <a:latin typeface="EC Square Sans Pro" panose="020B0506040000020004" pitchFamily="34" charset="0"/>
              </a:rPr>
              <a:t>The</a:t>
            </a:r>
            <a:r>
              <a:rPr lang="en-US" sz="2400" dirty="0">
                <a:solidFill>
                  <a:srgbClr val="002060"/>
                </a:solidFill>
                <a:latin typeface="EC Square Sans Pro" panose="020B0506040000020004" pitchFamily="34" charset="0"/>
              </a:rPr>
              <a:t> </a:t>
            </a:r>
            <a:r>
              <a:rPr lang="en-US" sz="2400" b="1" dirty="0">
                <a:solidFill>
                  <a:srgbClr val="002060"/>
                </a:solidFill>
                <a:latin typeface="EC Square Sans Pro" panose="020B0506040000020004" pitchFamily="34" charset="0"/>
              </a:rPr>
              <a:t>ESVAC</a:t>
            </a:r>
            <a:r>
              <a:rPr lang="en-US" sz="2400" dirty="0">
                <a:solidFill>
                  <a:srgbClr val="002060"/>
                </a:solidFill>
                <a:latin typeface="EC Square Sans Pro" panose="020B0506040000020004" pitchFamily="34" charset="0"/>
              </a:rPr>
              <a:t> report included, for the first time, information on the progress towards the </a:t>
            </a:r>
            <a:r>
              <a:rPr lang="en-US" sz="2400" b="1" dirty="0">
                <a:solidFill>
                  <a:srgbClr val="002060"/>
                </a:solidFill>
                <a:latin typeface="EC Square Sans Pro" panose="020B0506040000020004" pitchFamily="34" charset="0"/>
              </a:rPr>
              <a:t>European Commission’s Farm to Fork Strategy target</a:t>
            </a:r>
            <a:r>
              <a:rPr lang="en-US" sz="2400" dirty="0">
                <a:solidFill>
                  <a:srgbClr val="002060"/>
                </a:solidFill>
                <a:latin typeface="EC Square Sans Pro" panose="020B0506040000020004" pitchFamily="34" charset="0"/>
              </a:rPr>
              <a:t>. In only four years, </a:t>
            </a:r>
            <a:r>
              <a:rPr lang="en-US" sz="2400" b="1" dirty="0">
                <a:solidFill>
                  <a:srgbClr val="002060"/>
                </a:solidFill>
                <a:latin typeface="EC Square Sans Pro" panose="020B0506040000020004" pitchFamily="34" charset="0"/>
              </a:rPr>
              <a:t>between 2018 and 2022</a:t>
            </a:r>
            <a:r>
              <a:rPr lang="en-US" sz="2400" dirty="0">
                <a:solidFill>
                  <a:srgbClr val="002060"/>
                </a:solidFill>
                <a:latin typeface="EC Square Sans Pro" panose="020B0506040000020004" pitchFamily="34" charset="0"/>
              </a:rPr>
              <a:t>, the 27 EU Member States achieved </a:t>
            </a:r>
            <a:r>
              <a:rPr lang="en-US" sz="2400" b="1" dirty="0">
                <a:solidFill>
                  <a:srgbClr val="002060"/>
                </a:solidFill>
                <a:latin typeface="EC Square Sans Pro" panose="020B0506040000020004" pitchFamily="34" charset="0"/>
              </a:rPr>
              <a:t>a 33,5 mg/PCU reduction</a:t>
            </a:r>
            <a:r>
              <a:rPr lang="en-US" sz="2400" dirty="0">
                <a:solidFill>
                  <a:srgbClr val="002060"/>
                </a:solidFill>
                <a:latin typeface="EC Square Sans Pro" panose="020B0506040000020004" pitchFamily="34" charset="0"/>
              </a:rPr>
              <a:t>, more than half </a:t>
            </a:r>
            <a:r>
              <a:rPr lang="en-US" sz="2400" dirty="0">
                <a:solidFill>
                  <a:schemeClr val="tx1"/>
                </a:solidFill>
                <a:latin typeface="EC Square Sans Pro" panose="020B0506040000020004" pitchFamily="34" charset="0"/>
              </a:rPr>
              <a:t>of</a:t>
            </a:r>
            <a:r>
              <a:rPr lang="en-US" sz="2400" dirty="0">
                <a:solidFill>
                  <a:srgbClr val="002060"/>
                </a:solidFill>
                <a:latin typeface="EC Square Sans Pro" panose="020B0506040000020004" pitchFamily="34" charset="0"/>
              </a:rPr>
              <a:t> the 50% reduction target set for 2030.</a:t>
            </a:r>
            <a:endParaRPr lang="en-GB" sz="2400" dirty="0">
              <a:solidFill>
                <a:srgbClr val="002060"/>
              </a:solidFill>
              <a:latin typeface="EC Square Sans Pro" panose="020B0506040000020004" pitchFamily="34" charset="0"/>
            </a:endParaRPr>
          </a:p>
        </p:txBody>
      </p:sp>
      <p:pic>
        <p:nvPicPr>
          <p:cNvPr id="8" name="Imagen 7">
            <a:extLst>
              <a:ext uri="{FF2B5EF4-FFF2-40B4-BE49-F238E27FC236}">
                <a16:creationId xmlns:a16="http://schemas.microsoft.com/office/drawing/2014/main" id="{E5E1A337-80E7-44C6-9C40-39B65AED36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131361"/>
            <a:ext cx="3108344" cy="3549392"/>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590CFBCF-8937-461B-BC37-1576440828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17402" y="1192897"/>
            <a:ext cx="2512849" cy="346236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E6E4302B-8D65-1282-0EA9-F07AD66126E5}"/>
              </a:ext>
            </a:extLst>
          </p:cNvPr>
          <p:cNvSpPr/>
          <p:nvPr/>
        </p:nvSpPr>
        <p:spPr>
          <a:xfrm>
            <a:off x="5083599" y="1377950"/>
            <a:ext cx="3611397" cy="2895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rgbClr val="040C28"/>
                </a:solidFill>
                <a:latin typeface="Google Sans"/>
              </a:rPr>
              <a:t>‘</a:t>
            </a:r>
            <a:r>
              <a:rPr lang="en-US" sz="2400" i="1" dirty="0">
                <a:solidFill>
                  <a:srgbClr val="040C28"/>
                </a:solidFill>
                <a:latin typeface="Google Sans"/>
              </a:rPr>
              <a:t>to reduce overall EU sales of antimicrobials for farmed animals and in aquaculture by 50% by 2030’</a:t>
            </a:r>
            <a:endParaRPr lang="en-GB" sz="2400" i="1" dirty="0"/>
          </a:p>
        </p:txBody>
      </p:sp>
    </p:spTree>
    <p:extLst>
      <p:ext uri="{BB962C8B-B14F-4D97-AF65-F5344CB8AC3E}">
        <p14:creationId xmlns:p14="http://schemas.microsoft.com/office/powerpoint/2010/main" val="269300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09600" y="311150"/>
            <a:ext cx="11125200" cy="533400"/>
          </a:xfrm>
        </p:spPr>
        <p:txBody>
          <a:bodyPr/>
          <a:lstStyle/>
          <a:p>
            <a:r>
              <a:rPr lang="en-GB" dirty="0">
                <a:solidFill>
                  <a:srgbClr val="002060"/>
                </a:solidFill>
                <a:latin typeface="EC Square Sans Pro" panose="020B0506040000020004" pitchFamily="34" charset="0"/>
              </a:rPr>
              <a:t>3. </a:t>
            </a:r>
            <a:r>
              <a:rPr lang="en-GB" b="1" dirty="0">
                <a:solidFill>
                  <a:srgbClr val="002060"/>
                </a:solidFill>
                <a:latin typeface="EC Square Sans Pro" panose="020B0506040000020004" pitchFamily="34" charset="0"/>
              </a:rPr>
              <a:t>Animal Health Law </a:t>
            </a:r>
            <a:r>
              <a:rPr lang="en-GB" dirty="0">
                <a:solidFill>
                  <a:srgbClr val="002060"/>
                </a:solidFill>
                <a:latin typeface="EC Square Sans Pro" panose="020B0506040000020004" pitchFamily="34" charset="0"/>
              </a:rPr>
              <a:t>(</a:t>
            </a:r>
            <a:r>
              <a:rPr lang="en-US" dirty="0">
                <a:solidFill>
                  <a:srgbClr val="002060"/>
                </a:solidFill>
                <a:latin typeface="EC Square Sans Pro" panose="020B0506040000020004" pitchFamily="34" charset="0"/>
              </a:rPr>
              <a:t>Regulation (EU) 2016/429 of the EP and on transmissible animal disease)</a:t>
            </a:r>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594851" y="1496775"/>
            <a:ext cx="11441480" cy="461665"/>
          </a:xfrm>
          <a:prstGeom prst="rect">
            <a:avLst/>
          </a:prstGeom>
          <a:noFill/>
        </p:spPr>
        <p:txBody>
          <a:bodyPr wrap="square" rtlCol="0">
            <a:spAutoFit/>
          </a:bodyPr>
          <a:lstStyle/>
          <a:p>
            <a:pPr algn="ctr"/>
            <a:r>
              <a:rPr lang="en-GB" sz="2400" b="1" dirty="0">
                <a:solidFill>
                  <a:schemeClr val="bg1"/>
                </a:solidFill>
                <a:latin typeface="EC Square Sans Pro" panose="020B0506040000020004" pitchFamily="34" charset="0"/>
              </a:rPr>
              <a:t>“Prevention is better than cure”</a:t>
            </a:r>
            <a:endParaRPr lang="en-GB" sz="2400" dirty="0">
              <a:solidFill>
                <a:schemeClr val="bg1"/>
              </a:solidFill>
              <a:latin typeface="EC Square Sans Pro" panose="020B0506040000020004" pitchFamily="34" charset="0"/>
            </a:endParaRPr>
          </a:p>
        </p:txBody>
      </p:sp>
      <p:sp>
        <p:nvSpPr>
          <p:cNvPr id="9" name="CuadroTexto 8">
            <a:extLst>
              <a:ext uri="{FF2B5EF4-FFF2-40B4-BE49-F238E27FC236}">
                <a16:creationId xmlns:a16="http://schemas.microsoft.com/office/drawing/2014/main" id="{D3D5898F-F375-489E-901B-A22AC9EFCE86}"/>
              </a:ext>
            </a:extLst>
          </p:cNvPr>
          <p:cNvSpPr txBox="1"/>
          <p:nvPr/>
        </p:nvSpPr>
        <p:spPr>
          <a:xfrm>
            <a:off x="3429000" y="2970628"/>
            <a:ext cx="4267200" cy="3200876"/>
          </a:xfrm>
          <a:prstGeom prst="rect">
            <a:avLst/>
          </a:prstGeom>
          <a:solidFill>
            <a:schemeClr val="bg1">
              <a:lumMod val="85000"/>
            </a:schemeClr>
          </a:solidFill>
        </p:spPr>
        <p:txBody>
          <a:bodyPr wrap="square" lIns="91440" tIns="45720" rIns="91440" bIns="45720" rtlCol="0" anchor="t">
            <a:spAutoFit/>
          </a:bodyPr>
          <a:lstStyle/>
          <a:p>
            <a:pPr algn="l">
              <a:spcAft>
                <a:spcPts val="1200"/>
              </a:spcAft>
            </a:pPr>
            <a:r>
              <a:rPr lang="en-GB" dirty="0">
                <a:solidFill>
                  <a:srgbClr val="002060"/>
                </a:solidFill>
                <a:latin typeface="EC Square Sans Pro" panose="020B0506040000020004" pitchFamily="34" charset="0"/>
              </a:rPr>
              <a:t>Clear </a:t>
            </a:r>
            <a:r>
              <a:rPr lang="en-GB" b="1" dirty="0">
                <a:solidFill>
                  <a:srgbClr val="002060"/>
                </a:solidFill>
                <a:latin typeface="EC Square Sans Pro" panose="020B0506040000020004" pitchFamily="34" charset="0"/>
              </a:rPr>
              <a:t>responsibility</a:t>
            </a:r>
            <a:r>
              <a:rPr lang="en-GB" dirty="0">
                <a:solidFill>
                  <a:srgbClr val="002060"/>
                </a:solidFill>
                <a:latin typeface="EC Square Sans Pro" panose="020B0506040000020004" pitchFamily="34" charset="0"/>
              </a:rPr>
              <a:t> for all players for animal health</a:t>
            </a:r>
          </a:p>
          <a:p>
            <a:pPr marL="285750" lvl="1" indent="-285750" algn="l">
              <a:spcAft>
                <a:spcPts val="1200"/>
              </a:spcAft>
              <a:buFont typeface="Arial" panose="020B0604020202020204" pitchFamily="34" charset="0"/>
              <a:buChar char="•"/>
            </a:pPr>
            <a:r>
              <a:rPr lang="en-GB" b="1" dirty="0">
                <a:solidFill>
                  <a:srgbClr val="002060"/>
                </a:solidFill>
                <a:latin typeface="EC Square Sans Pro"/>
              </a:rPr>
              <a:t>Operators</a:t>
            </a:r>
            <a:r>
              <a:rPr lang="en-GB" dirty="0">
                <a:solidFill>
                  <a:srgbClr val="002060"/>
                </a:solidFill>
                <a:latin typeface="EC Square Sans Pro"/>
              </a:rPr>
              <a:t> </a:t>
            </a:r>
            <a:r>
              <a:rPr lang="en-GB" dirty="0">
                <a:solidFill>
                  <a:srgbClr val="002060"/>
                </a:solidFill>
                <a:latin typeface="EC Square Sans Pro"/>
                <a:sym typeface="Wingdings" panose="05000000000000000000" pitchFamily="2" charset="2"/>
              </a:rPr>
              <a:t></a:t>
            </a:r>
            <a:r>
              <a:rPr lang="en-GB" dirty="0">
                <a:solidFill>
                  <a:srgbClr val="002060"/>
                </a:solidFill>
                <a:latin typeface="EC Square Sans Pro"/>
              </a:rPr>
              <a:t> ensure a high level of animal health and welfare, and biosecurity</a:t>
            </a:r>
          </a:p>
          <a:p>
            <a:pPr marL="285750" lvl="1" indent="-285750" algn="l">
              <a:spcAft>
                <a:spcPts val="1200"/>
              </a:spcAft>
              <a:buFont typeface="Arial" panose="020B0604020202020204" pitchFamily="34" charset="0"/>
              <a:buChar char="•"/>
            </a:pPr>
            <a:r>
              <a:rPr lang="en-GB" b="1" dirty="0">
                <a:solidFill>
                  <a:srgbClr val="002060"/>
                </a:solidFill>
                <a:latin typeface="EC Square Sans Pro" panose="020B0506040000020004" pitchFamily="34" charset="0"/>
              </a:rPr>
              <a:t>Vets </a:t>
            </a:r>
            <a:r>
              <a:rPr lang="en-GB" dirty="0">
                <a:solidFill>
                  <a:srgbClr val="002060"/>
                </a:solidFill>
                <a:latin typeface="EC Square Sans Pro" panose="020B0506040000020004" pitchFamily="34" charset="0"/>
                <a:sym typeface="Wingdings" panose="05000000000000000000" pitchFamily="2" charset="2"/>
              </a:rPr>
              <a:t></a:t>
            </a:r>
            <a:r>
              <a:rPr lang="en-GB" dirty="0">
                <a:solidFill>
                  <a:srgbClr val="002060"/>
                </a:solidFill>
                <a:latin typeface="EC Square Sans Pro" panose="020B0506040000020004" pitchFamily="34" charset="0"/>
              </a:rPr>
              <a:t> raise awareness and help in the prevention and spread of pathogens</a:t>
            </a:r>
          </a:p>
          <a:p>
            <a:pPr marL="285750" lvl="1" indent="-285750" algn="l">
              <a:spcAft>
                <a:spcPts val="1200"/>
              </a:spcAft>
              <a:buFont typeface="Arial" panose="020B0604020202020204" pitchFamily="34" charset="0"/>
              <a:buChar char="•"/>
            </a:pPr>
            <a:r>
              <a:rPr lang="en-GB" b="1" dirty="0">
                <a:solidFill>
                  <a:srgbClr val="002060"/>
                </a:solidFill>
                <a:latin typeface="EC Square Sans Pro"/>
              </a:rPr>
              <a:t>CA</a:t>
            </a:r>
            <a:r>
              <a:rPr lang="en-GB" dirty="0">
                <a:solidFill>
                  <a:srgbClr val="002060"/>
                </a:solidFill>
                <a:latin typeface="EC Square Sans Pro"/>
              </a:rPr>
              <a:t> </a:t>
            </a:r>
            <a:r>
              <a:rPr lang="en-GB" dirty="0">
                <a:solidFill>
                  <a:srgbClr val="002060"/>
                </a:solidFill>
                <a:latin typeface="EC Square Sans Pro"/>
                <a:sym typeface="Wingdings" panose="05000000000000000000" pitchFamily="2" charset="2"/>
              </a:rPr>
              <a:t></a:t>
            </a:r>
            <a:r>
              <a:rPr lang="en-GB" dirty="0">
                <a:solidFill>
                  <a:srgbClr val="002060"/>
                </a:solidFill>
                <a:latin typeface="EC Square Sans Pro"/>
              </a:rPr>
              <a:t> protect animal health, human</a:t>
            </a:r>
          </a:p>
          <a:p>
            <a:pPr lvl="1" algn="l">
              <a:spcAft>
                <a:spcPts val="1200"/>
              </a:spcAft>
            </a:pPr>
            <a:r>
              <a:rPr lang="en-GB" dirty="0">
                <a:solidFill>
                  <a:srgbClr val="002060"/>
                </a:solidFill>
                <a:latin typeface="EC Square Sans Pro"/>
              </a:rPr>
              <a:t> health and environment</a:t>
            </a:r>
            <a:endParaRPr lang="en-GB" dirty="0">
              <a:latin typeface="EC Square Sans Pro"/>
            </a:endParaRPr>
          </a:p>
        </p:txBody>
      </p:sp>
      <p:sp>
        <p:nvSpPr>
          <p:cNvPr id="10" name="CuadroTexto 9">
            <a:extLst>
              <a:ext uri="{FF2B5EF4-FFF2-40B4-BE49-F238E27FC236}">
                <a16:creationId xmlns:a16="http://schemas.microsoft.com/office/drawing/2014/main" id="{E74ED37D-C482-486E-AF69-173FCDD414FE}"/>
              </a:ext>
            </a:extLst>
          </p:cNvPr>
          <p:cNvSpPr txBox="1"/>
          <p:nvPr/>
        </p:nvSpPr>
        <p:spPr>
          <a:xfrm>
            <a:off x="7882194" y="2970628"/>
            <a:ext cx="4309806" cy="2769989"/>
          </a:xfrm>
          <a:prstGeom prst="rect">
            <a:avLst/>
          </a:prstGeom>
          <a:solidFill>
            <a:srgbClr val="2C7470"/>
          </a:solidFill>
        </p:spPr>
        <p:txBody>
          <a:bodyPr wrap="square" rtlCol="0">
            <a:spAutoFit/>
          </a:bodyPr>
          <a:lstStyle/>
          <a:p>
            <a:pPr algn="ctr"/>
            <a:endParaRPr lang="en-US" sz="1800" dirty="0">
              <a:solidFill>
                <a:srgbClr val="002060"/>
              </a:solidFill>
              <a:latin typeface="EC Square Sans Pro" panose="020B0506040000020004" pitchFamily="34" charset="0"/>
            </a:endParaRPr>
          </a:p>
          <a:p>
            <a:pPr algn="l">
              <a:spcAft>
                <a:spcPts val="1200"/>
              </a:spcAft>
            </a:pPr>
            <a:r>
              <a:rPr lang="en-GB" b="1" dirty="0">
                <a:solidFill>
                  <a:schemeClr val="bg1"/>
                </a:solidFill>
                <a:latin typeface="EC Square Sans Pro" panose="020B0506040000020004" pitchFamily="34" charset="0"/>
              </a:rPr>
              <a:t>Prioritising </a:t>
            </a:r>
            <a:r>
              <a:rPr lang="en-GB" dirty="0">
                <a:solidFill>
                  <a:schemeClr val="bg1"/>
                </a:solidFill>
                <a:latin typeface="EC Square Sans Pro" panose="020B0506040000020004" pitchFamily="34" charset="0"/>
              </a:rPr>
              <a:t>EU intervention</a:t>
            </a:r>
          </a:p>
          <a:p>
            <a:pPr marL="182563" indent="-182563" algn="l">
              <a:spcAft>
                <a:spcPts val="1200"/>
              </a:spcAft>
              <a:buFont typeface="Arial" panose="020B0604020202020204" pitchFamily="34" charset="0"/>
              <a:buChar char="•"/>
            </a:pPr>
            <a:r>
              <a:rPr lang="en-GB" dirty="0">
                <a:solidFill>
                  <a:schemeClr val="bg1"/>
                </a:solidFill>
                <a:latin typeface="EC Square Sans Pro" panose="020B0506040000020004" pitchFamily="34" charset="0"/>
              </a:rPr>
              <a:t>Regulatory tools/interventions for resistant pathogens: "disease agents“</a:t>
            </a:r>
          </a:p>
          <a:p>
            <a:pPr marL="182563" indent="-182563" algn="l">
              <a:spcAft>
                <a:spcPts val="1200"/>
              </a:spcAft>
              <a:buFont typeface="Arial" panose="020B0604020202020204" pitchFamily="34" charset="0"/>
              <a:buChar char="•"/>
            </a:pPr>
            <a:r>
              <a:rPr lang="en-GB" dirty="0">
                <a:solidFill>
                  <a:schemeClr val="bg1"/>
                </a:solidFill>
                <a:latin typeface="EC Square Sans Pro" panose="020B0506040000020004" pitchFamily="34" charset="0"/>
              </a:rPr>
              <a:t>Disease preventive and control measures may apply (surveillance, eradication etc.)</a:t>
            </a:r>
          </a:p>
          <a:p>
            <a:pPr marL="182563" indent="-182563" algn="l">
              <a:spcAft>
                <a:spcPts val="1200"/>
              </a:spcAft>
              <a:buFont typeface="Arial" panose="020B0604020202020204" pitchFamily="34" charset="0"/>
              <a:buChar char="•"/>
            </a:pPr>
            <a:r>
              <a:rPr lang="en-GB" dirty="0">
                <a:solidFill>
                  <a:schemeClr val="bg1"/>
                </a:solidFill>
                <a:latin typeface="EC Square Sans Pro" panose="020B0506040000020004" pitchFamily="34" charset="0"/>
              </a:rPr>
              <a:t>Legal basis monitoring AMR in animal pathogens</a:t>
            </a:r>
            <a:endParaRPr lang="en-US" dirty="0">
              <a:solidFill>
                <a:srgbClr val="002060"/>
              </a:solidFill>
              <a:latin typeface="EC Square Sans Pro" panose="020B0506040000020004" pitchFamily="34" charset="0"/>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76200" y="2970628"/>
            <a:ext cx="3157798" cy="27699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dirty="0">
                <a:solidFill>
                  <a:srgbClr val="002060"/>
                </a:solidFill>
                <a:latin typeface="EC Square Sans Pro" panose="020B0506040000020004" pitchFamily="34" charset="0"/>
              </a:rPr>
              <a:t>Preventive </a:t>
            </a:r>
            <a:r>
              <a:rPr lang="en-GB" dirty="0">
                <a:solidFill>
                  <a:srgbClr val="002060"/>
                </a:solidFill>
                <a:latin typeface="EC Square Sans Pro" panose="020B0506040000020004" pitchFamily="34" charset="0"/>
              </a:rPr>
              <a:t>driven </a:t>
            </a:r>
            <a:r>
              <a:rPr lang="en-GB" b="1" dirty="0">
                <a:solidFill>
                  <a:srgbClr val="002060"/>
                </a:solidFill>
                <a:latin typeface="EC Square Sans Pro" panose="020B0506040000020004" pitchFamily="34" charset="0"/>
              </a:rPr>
              <a:t>approach</a:t>
            </a:r>
            <a:r>
              <a:rPr lang="en-GB" dirty="0">
                <a:solidFill>
                  <a:srgbClr val="002060"/>
                </a:solidFill>
                <a:latin typeface="EC Square Sans Pro" panose="020B0506040000020004" pitchFamily="34" charset="0"/>
              </a:rPr>
              <a:t>: </a:t>
            </a:r>
          </a:p>
          <a:p>
            <a:pPr algn="l"/>
            <a:endParaRPr lang="en-GB" dirty="0">
              <a:solidFill>
                <a:srgbClr val="002060"/>
              </a:solidFill>
              <a:latin typeface="EC Square Sans Pro" panose="020B0506040000020004" pitchFamily="34" charset="0"/>
            </a:endParaRPr>
          </a:p>
          <a:p>
            <a:pPr algn="l"/>
            <a:r>
              <a:rPr lang="en-GB" dirty="0">
                <a:solidFill>
                  <a:srgbClr val="002060"/>
                </a:solidFill>
                <a:latin typeface="EC Square Sans Pro" panose="020B0506040000020004" pitchFamily="34" charset="0"/>
              </a:rPr>
              <a:t>improvement of animal health and biosecurity measures, good farming practices</a:t>
            </a:r>
          </a:p>
        </p:txBody>
      </p:sp>
    </p:spTree>
    <p:extLst>
      <p:ext uri="{BB962C8B-B14F-4D97-AF65-F5344CB8AC3E}">
        <p14:creationId xmlns:p14="http://schemas.microsoft.com/office/powerpoint/2010/main" val="2101256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algn="ctr"/>
            <a:r>
              <a:rPr lang="en-US" sz="2400" b="1" dirty="0">
                <a:solidFill>
                  <a:srgbClr val="003399"/>
                </a:solidFill>
              </a:rPr>
              <a:t>Uses of antimicrobials other than to treat sick animals</a:t>
            </a:r>
            <a:endParaRPr lang="en-GB" sz="2400" b="1" dirty="0">
              <a:solidFill>
                <a:srgbClr val="003399"/>
              </a:solidFill>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extLst>
                  <p:ext uri="{D42A27DB-BD31-4B8C-83A1-F6EECF244321}">
                    <p14:modId xmlns:p14="http://schemas.microsoft.com/office/powerpoint/2010/main" val="1078133060"/>
                  </p:ext>
                </p:extLst>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extLst>
                  <p:ext uri="{D42A27DB-BD31-4B8C-83A1-F6EECF244321}">
                    <p14:modId xmlns:p14="http://schemas.microsoft.com/office/powerpoint/2010/main" val="3912452319"/>
                  </p:ext>
                </p:extLst>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extLst>
                  <p:ext uri="{D42A27DB-BD31-4B8C-83A1-F6EECF244321}">
                    <p14:modId xmlns:p14="http://schemas.microsoft.com/office/powerpoint/2010/main" val="700647897"/>
                  </p:ext>
                </p:extLst>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extLst>
                  <p:ext uri="{D42A27DB-BD31-4B8C-83A1-F6EECF244321}">
                    <p14:modId xmlns:p14="http://schemas.microsoft.com/office/powerpoint/2010/main" val="3191876738"/>
                  </p:ext>
                </p:extLst>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extLst>
                  <p:ext uri="{D42A27DB-BD31-4B8C-83A1-F6EECF244321}">
                    <p14:modId xmlns:p14="http://schemas.microsoft.com/office/powerpoint/2010/main" val="1814272779"/>
                  </p:ext>
                </p:extLst>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extLst>
                  <p:ext uri="{D42A27DB-BD31-4B8C-83A1-F6EECF244321}">
                    <p14:modId xmlns:p14="http://schemas.microsoft.com/office/powerpoint/2010/main" val="2502323767"/>
                  </p:ext>
                </p:extLst>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algn="ctr"/>
            <a:r>
              <a:rPr lang="en-US" sz="1800" b="1" dirty="0">
                <a:solidFill>
                  <a:srgbClr val="003399"/>
                </a:solidFill>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algn="ctr"/>
            <a:r>
              <a:rPr lang="en-US" sz="1800" b="1" dirty="0" err="1">
                <a:solidFill>
                  <a:srgbClr val="003399"/>
                </a:solidFill>
                <a:latin typeface="EC Square Sans Pro" panose="020B0506040000020004" pitchFamily="34" charset="0"/>
                <a:ea typeface="Montserrat" charset="0"/>
                <a:cs typeface="Montserrat" charset="0"/>
              </a:rPr>
              <a:t>Metaphylaxis</a:t>
            </a:r>
            <a:endParaRPr lang="en-US" sz="1800" b="1" dirty="0">
              <a:solidFill>
                <a:srgbClr val="003399"/>
              </a:solidFill>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indent="-285750" algn="l">
              <a:buFont typeface="Arial" panose="020B0604020202020204" pitchFamily="34" charset="0"/>
              <a:buChar char="•"/>
            </a:pPr>
            <a:r>
              <a:rPr lang="en-US" sz="1800" dirty="0">
                <a:solidFill>
                  <a:srgbClr val="003399"/>
                </a:solidFill>
                <a:latin typeface="EC Square Sans Pro" panose="020B0506040000020004" pitchFamily="34" charset="0"/>
                <a:ea typeface="Montserrat" charset="0"/>
                <a:cs typeface="Montserrat" charset="0"/>
              </a:rPr>
              <a:t>When </a:t>
            </a:r>
            <a:r>
              <a:rPr lang="en-US" dirty="0">
                <a:solidFill>
                  <a:srgbClr val="003399"/>
                </a:solidFill>
                <a:latin typeface="EC Square Sans Pro" panose="020B0506040000020004" pitchFamily="34" charset="0"/>
              </a:rPr>
              <a:t>antimicrobials are administered to animals at risk of a</a:t>
            </a:r>
            <a:r>
              <a:rPr lang="en-GB" dirty="0">
                <a:solidFill>
                  <a:srgbClr val="003399"/>
                </a:solidFill>
                <a:latin typeface="EC Square Sans Pro" panose="020B0506040000020004" pitchFamily="34" charset="0"/>
              </a:rPr>
              <a:t>n infection or</a:t>
            </a:r>
            <a:r>
              <a:rPr lang="en-US" dirty="0">
                <a:solidFill>
                  <a:srgbClr val="003399"/>
                </a:solidFill>
                <a:latin typeface="EC Square Sans Pro" panose="020B0506040000020004" pitchFamily="34" charset="0"/>
              </a:rPr>
              <a:t> disease </a:t>
            </a:r>
          </a:p>
          <a:p>
            <a:pPr algn="l"/>
            <a:endParaRPr lang="en-US" dirty="0">
              <a:solidFill>
                <a:srgbClr val="003399"/>
              </a:solidFill>
              <a:latin typeface="EC Square Sans Pro" panose="020B0506040000020004" pitchFamily="34" charset="0"/>
            </a:endParaRPr>
          </a:p>
          <a:p>
            <a:pPr marL="285750" indent="-285750" algn="l">
              <a:buFont typeface="Arial" panose="020B0604020202020204" pitchFamily="34" charset="0"/>
              <a:buChar char="•"/>
            </a:pPr>
            <a:r>
              <a:rPr lang="en-US" dirty="0">
                <a:solidFill>
                  <a:srgbClr val="003399"/>
                </a:solidFill>
                <a:latin typeface="EC Square Sans Pro" panose="020B0506040000020004" pitchFamily="34" charset="0"/>
              </a:rPr>
              <a:t>A measure taken to maintain health and prevent infection or disease from occurring</a:t>
            </a:r>
          </a:p>
          <a:p>
            <a:pPr algn="ctr"/>
            <a:endParaRPr lang="en-US" sz="1800" b="1" dirty="0">
              <a:solidFill>
                <a:srgbClr val="003399"/>
              </a:solidFill>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indent="-285750" algn="l">
              <a:buFont typeface="Arial" panose="020B0604020202020204" pitchFamily="34" charset="0"/>
              <a:buChar char="•"/>
            </a:pPr>
            <a:r>
              <a:rPr lang="en-US" sz="1800" dirty="0">
                <a:solidFill>
                  <a:srgbClr val="003399"/>
                </a:solidFill>
                <a:latin typeface="EC Square Sans Pro" panose="020B0506040000020004" pitchFamily="34" charset="0"/>
                <a:ea typeface="Montserrat" charset="0"/>
                <a:cs typeface="Montserrat" charset="0"/>
              </a:rPr>
              <a:t>When </a:t>
            </a:r>
            <a:r>
              <a:rPr lang="en-US" dirty="0">
                <a:solidFill>
                  <a:srgbClr val="003399"/>
                </a:solidFill>
                <a:latin typeface="EC Square Sans Pro" panose="020B0506040000020004" pitchFamily="34" charset="0"/>
              </a:rPr>
              <a:t>antimicrobials are administered to animals with clinical signs and to clinically healthy animals belonging to the same flock or pen</a:t>
            </a:r>
          </a:p>
          <a:p>
            <a:pPr algn="l"/>
            <a:endParaRPr lang="en-US" dirty="0">
              <a:solidFill>
                <a:srgbClr val="003399"/>
              </a:solidFill>
              <a:latin typeface="EC Square Sans Pro" panose="020B0506040000020004" pitchFamily="34" charset="0"/>
            </a:endParaRPr>
          </a:p>
          <a:p>
            <a:pPr marL="285750" indent="-285750" algn="l">
              <a:buFont typeface="Arial" panose="020B0604020202020204" pitchFamily="34" charset="0"/>
              <a:buChar char="•"/>
            </a:pPr>
            <a:r>
              <a:rPr lang="en-US" dirty="0">
                <a:solidFill>
                  <a:srgbClr val="003399"/>
                </a:solidFill>
                <a:latin typeface="EC Square Sans Pro" panose="020B0506040000020004" pitchFamily="34" charset="0"/>
              </a:rPr>
              <a:t>Some of the infections </a:t>
            </a:r>
            <a:r>
              <a:rPr lang="en-US" dirty="0">
                <a:solidFill>
                  <a:srgbClr val="003399"/>
                </a:solidFill>
                <a:latin typeface="EC Square Sans Pro" panose="020B0506040000020004" pitchFamily="34" charset="0"/>
                <a:ea typeface="Montserrat" charset="0"/>
                <a:cs typeface="Montserrat" charset="0"/>
              </a:rPr>
              <a:t>are treated before their clinical appearance</a:t>
            </a:r>
            <a:endParaRPr lang="en-US" sz="1800" b="1" dirty="0">
              <a:solidFill>
                <a:srgbClr val="003399"/>
              </a:solidFill>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algn="ctr"/>
            <a:r>
              <a:rPr lang="en-US" sz="1800" b="1" dirty="0">
                <a:solidFill>
                  <a:srgbClr val="6BB188"/>
                </a:solidFill>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algn="ctr"/>
            <a:r>
              <a:rPr lang="en-US" sz="1800" b="1" dirty="0">
                <a:solidFill>
                  <a:srgbClr val="2C7470"/>
                </a:solidFill>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algn="ctr"/>
            <a:r>
              <a:rPr lang="en-US" sz="1400" dirty="0">
                <a:solidFill>
                  <a:srgbClr val="6BB188"/>
                </a:solidFill>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algn="ctr"/>
            <a:r>
              <a:rPr lang="en-US" sz="1400" dirty="0">
                <a:solidFill>
                  <a:srgbClr val="2C7470"/>
                </a:solidFill>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algn="ctr"/>
            <a:r>
              <a:rPr lang="en-US" sz="1400" dirty="0">
                <a:solidFill>
                  <a:srgbClr val="2C7470"/>
                </a:solidFill>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extLst>
                  <p:ext uri="{D42A27DB-BD31-4B8C-83A1-F6EECF244321}">
                    <p14:modId xmlns:p14="http://schemas.microsoft.com/office/powerpoint/2010/main" val="619397360"/>
                  </p:ext>
                </p:extLst>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extLst>
                  <p:ext uri="{D42A27DB-BD31-4B8C-83A1-F6EECF244321}">
                    <p14:modId xmlns:p14="http://schemas.microsoft.com/office/powerpoint/2010/main" val="121786252"/>
                  </p:ext>
                </p:extLst>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extLst>
                  <p:ext uri="{D42A27DB-BD31-4B8C-83A1-F6EECF244321}">
                    <p14:modId xmlns:p14="http://schemas.microsoft.com/office/powerpoint/2010/main" val="3478984887"/>
                  </p:ext>
                </p:extLst>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extLst>
                  <p:ext uri="{D42A27DB-BD31-4B8C-83A1-F6EECF244321}">
                    <p14:modId xmlns:p14="http://schemas.microsoft.com/office/powerpoint/2010/main" val="604571961"/>
                  </p:ext>
                </p:extLst>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extLst>
                  <p:ext uri="{D42A27DB-BD31-4B8C-83A1-F6EECF244321}">
                    <p14:modId xmlns:p14="http://schemas.microsoft.com/office/powerpoint/2010/main" val="2482839337"/>
                  </p:ext>
                </p:extLst>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extLst>
                  <p:ext uri="{D42A27DB-BD31-4B8C-83A1-F6EECF244321}">
                    <p14:modId xmlns:p14="http://schemas.microsoft.com/office/powerpoint/2010/main" val="156381183"/>
                  </p:ext>
                </p:extLst>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extLst>
                  <p:ext uri="{D42A27DB-BD31-4B8C-83A1-F6EECF244321}">
                    <p14:modId xmlns:p14="http://schemas.microsoft.com/office/powerpoint/2010/main" val="3999878085"/>
                  </p:ext>
                </p:extLst>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extLst>
                  <p:ext uri="{D42A27DB-BD31-4B8C-83A1-F6EECF244321}">
                    <p14:modId xmlns:p14="http://schemas.microsoft.com/office/powerpoint/2010/main" val="661488430"/>
                  </p:ext>
                </p:extLst>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extLst>
                  <p:ext uri="{D42A27DB-BD31-4B8C-83A1-F6EECF244321}">
                    <p14:modId xmlns:p14="http://schemas.microsoft.com/office/powerpoint/2010/main" val="3628822869"/>
                  </p:ext>
                </p:extLst>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extLst>
                  <p:ext uri="{D42A27DB-BD31-4B8C-83A1-F6EECF244321}">
                    <p14:modId xmlns:p14="http://schemas.microsoft.com/office/powerpoint/2010/main" val="2934346440"/>
                  </p:ext>
                </p:extLst>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extLst>
                  <p:ext uri="{D42A27DB-BD31-4B8C-83A1-F6EECF244321}">
                    <p14:modId xmlns:p14="http://schemas.microsoft.com/office/powerpoint/2010/main" val="3143715423"/>
                  </p:ext>
                </p:extLst>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extLst>
                  <p:ext uri="{D42A27DB-BD31-4B8C-83A1-F6EECF244321}">
                    <p14:modId xmlns:p14="http://schemas.microsoft.com/office/powerpoint/2010/main" val="3793416706"/>
                  </p:ext>
                </p:extLst>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3341023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09600" y="311150"/>
            <a:ext cx="11125200" cy="533400"/>
          </a:xfrm>
        </p:spPr>
        <p:txBody>
          <a:bodyPr/>
          <a:lstStyle/>
          <a:p>
            <a:pPr marL="263525" indent="-263525"/>
            <a:r>
              <a:rPr lang="en-US" sz="2400" dirty="0">
                <a:solidFill>
                  <a:srgbClr val="002060"/>
                </a:solidFill>
                <a:latin typeface="EC Square Sans Pro" panose="020B0506040000020004" pitchFamily="34" charset="0"/>
              </a:rPr>
              <a:t>4. EU </a:t>
            </a:r>
            <a:r>
              <a:rPr lang="en-US" dirty="0">
                <a:solidFill>
                  <a:srgbClr val="002060"/>
                </a:solidFill>
                <a:latin typeface="EC Square Sans Pro" panose="020B0506040000020004" pitchFamily="34" charset="0"/>
              </a:rPr>
              <a:t>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29200" y="3282950"/>
            <a:ext cx="10905699" cy="537503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lgn="just">
              <a:spcAft>
                <a:spcPts val="1200"/>
              </a:spcAft>
              <a:buFont typeface="Arial" panose="020B0604020202020204" pitchFamily="34" charset="0"/>
              <a:buChar char="•"/>
            </a:pPr>
            <a:endParaRPr lang="en-GB" sz="2000" dirty="0">
              <a:solidFill>
                <a:srgbClr val="003399"/>
              </a:solidFill>
              <a:latin typeface="EC Square Sans Pro" panose="020B0506040000020004" pitchFamily="34" charset="0"/>
            </a:endParaRPr>
          </a:p>
          <a:p>
            <a:pPr lvl="1" algn="just">
              <a:spcAft>
                <a:spcPts val="1200"/>
              </a:spcAft>
            </a:pPr>
            <a:endParaRPr lang="en-GB" dirty="0">
              <a:solidFill>
                <a:srgbClr val="003399"/>
              </a:solidFill>
              <a:latin typeface="EC Square Sans Pro" panose="020B0506040000020004" pitchFamily="34" charset="0"/>
            </a:endParaRPr>
          </a:p>
          <a:p>
            <a:pPr algn="just">
              <a:spcAft>
                <a:spcPts val="1200"/>
              </a:spcAft>
            </a:pPr>
            <a:endParaRPr lang="en-GB"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594851" y="1496775"/>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Regulation (EU) 2019/6 </a:t>
            </a:r>
            <a:r>
              <a:rPr lang="en-US" sz="2400" dirty="0">
                <a:solidFill>
                  <a:schemeClr val="bg1"/>
                </a:solidFill>
                <a:latin typeface="EC Square Sans Pro" panose="020B0506040000020004" pitchFamily="34" charset="0"/>
              </a:rPr>
              <a:t>on</a:t>
            </a:r>
            <a:r>
              <a:rPr lang="en-US" sz="2400" b="1" dirty="0">
                <a:solidFill>
                  <a:schemeClr val="bg1"/>
                </a:solidFill>
                <a:latin typeface="EC Square Sans Pro" panose="020B0506040000020004" pitchFamily="34" charset="0"/>
              </a:rPr>
              <a:t> Veterinary Medicinal Products (VMP Regulation)</a:t>
            </a:r>
            <a:br>
              <a:rPr lang="en-US" sz="2400" b="1" dirty="0">
                <a:solidFill>
                  <a:schemeClr val="bg1"/>
                </a:solidFill>
              </a:rPr>
            </a:br>
            <a:endParaRPr lang="en-GB" sz="2400"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76200" y="2618504"/>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solidFill>
                  <a:srgbClr val="003399"/>
                </a:solidFill>
                <a:latin typeface="EC Square Sans Pro" panose="020B0506040000020004" pitchFamily="34" charset="0"/>
                <a:ea typeface="Montserrat" charset="0"/>
                <a:cs typeface="Montserrat" charset="0"/>
              </a:rPr>
              <a:t>Prophylaxis  </a:t>
            </a:r>
          </a:p>
          <a:p>
            <a:endParaRPr lang="en-US" b="1" dirty="0">
              <a:solidFill>
                <a:srgbClr val="003399"/>
              </a:solidFill>
              <a:latin typeface="EC Square Sans Pro" panose="020B0506040000020004" pitchFamily="34" charset="0"/>
            </a:endParaRPr>
          </a:p>
          <a:p>
            <a:r>
              <a:rPr lang="en-US"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009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err="1">
                <a:solidFill>
                  <a:srgbClr val="003399"/>
                </a:solidFill>
                <a:latin typeface="EC Square Sans Pro" panose="020B0506040000020004" pitchFamily="34" charset="0"/>
              </a:rPr>
              <a:t>Metaphylaxis</a:t>
            </a:r>
            <a:r>
              <a:rPr lang="en-US" sz="1800" b="1" dirty="0">
                <a:solidFill>
                  <a:schemeClr val="bg1"/>
                </a:solidFill>
                <a:latin typeface="EC Square Sans Pro" panose="020B0506040000020004" pitchFamily="34" charset="0"/>
                <a:ea typeface="Montserrat" charset="0"/>
                <a:cs typeface="Montserrat" charset="0"/>
              </a:rPr>
              <a:t> </a:t>
            </a:r>
          </a:p>
          <a:p>
            <a:endParaRPr lang="en-US" b="1" dirty="0">
              <a:solidFill>
                <a:schemeClr val="bg1"/>
              </a:solidFill>
              <a:latin typeface="EC Square Sans Pro" panose="020B0506040000020004" pitchFamily="34" charset="0"/>
            </a:endParaRPr>
          </a:p>
          <a:p>
            <a:r>
              <a:rPr lang="en-US"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dirty="0">
              <a:solidFill>
                <a:srgbClr val="002060"/>
              </a:solidFill>
              <a:latin typeface="EC Square Sans Pro"/>
            </a:endParaRPr>
          </a:p>
          <a:p>
            <a:r>
              <a:rPr lang="en-US"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5671" y="1411082"/>
            <a:ext cx="587570" cy="587570"/>
          </a:xfrm>
          <a:prstGeom prst="rect">
            <a:avLst/>
          </a:prstGeom>
        </p:spPr>
      </p:pic>
    </p:spTree>
    <p:extLst>
      <p:ext uri="{BB962C8B-B14F-4D97-AF65-F5344CB8AC3E}">
        <p14:creationId xmlns:p14="http://schemas.microsoft.com/office/powerpoint/2010/main" val="202199665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1752347-4e16-4ce8-a381-9ddf3e797ad6" xsi:nil="true"/>
    <lcf76f155ced4ddcb4097134ff3c332f xmlns="9b53d6be-5940-4371-8a56-d6ca0a43a11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D7E5E20A3B6448BB831F127F5CFB05" ma:contentTypeVersion="10" ma:contentTypeDescription="Create a new document." ma:contentTypeScope="" ma:versionID="ebffcedfc4ee438384d0a3e06140505a">
  <xsd:schema xmlns:xsd="http://www.w3.org/2001/XMLSchema" xmlns:xs="http://www.w3.org/2001/XMLSchema" xmlns:p="http://schemas.microsoft.com/office/2006/metadata/properties" xmlns:ns2="9b53d6be-5940-4371-8a56-d6ca0a43a11a" xmlns:ns3="c1752347-4e16-4ce8-a381-9ddf3e797ad6" targetNamespace="http://schemas.microsoft.com/office/2006/metadata/properties" ma:root="true" ma:fieldsID="18d40dfe561e73f2d6d814587a11b20f" ns2:_="" ns3:_="">
    <xsd:import namespace="9b53d6be-5940-4371-8a56-d6ca0a43a11a"/>
    <xsd:import namespace="c1752347-4e16-4ce8-a381-9ddf3e797a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3d6be-5940-4371-8a56-d6ca0a43a1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752347-4e16-4ce8-a381-9ddf3e797a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ff6e862-8fe4-4eeb-87d7-41a886a2cda4}" ma:internalName="TaxCatchAll" ma:showField="CatchAllData" ma:web="c1752347-4e16-4ce8-a381-9ddf3e797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42B1AE-52D7-40CA-83DD-45D659FC7DCE}">
  <ds:schemaRefs>
    <ds:schemaRef ds:uri="http://www.w3.org/XML/1998/namespace"/>
    <ds:schemaRef ds:uri="http://schemas.microsoft.com/office/infopath/2007/PartnerControls"/>
    <ds:schemaRef ds:uri="http://purl.org/dc/terms/"/>
    <ds:schemaRef ds:uri="9b53d6be-5940-4371-8a56-d6ca0a43a11a"/>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c1752347-4e16-4ce8-a381-9ddf3e797ad6"/>
  </ds:schemaRefs>
</ds:datastoreItem>
</file>

<file path=customXml/itemProps2.xml><?xml version="1.0" encoding="utf-8"?>
<ds:datastoreItem xmlns:ds="http://schemas.openxmlformats.org/officeDocument/2006/customXml" ds:itemID="{9A7116E6-43B6-4B08-8DC8-1E9D7C30C576}">
  <ds:schemaRefs>
    <ds:schemaRef ds:uri="http://schemas.microsoft.com/sharepoint/v3/contenttype/forms"/>
  </ds:schemaRefs>
</ds:datastoreItem>
</file>

<file path=customXml/itemProps3.xml><?xml version="1.0" encoding="utf-8"?>
<ds:datastoreItem xmlns:ds="http://schemas.openxmlformats.org/officeDocument/2006/customXml" ds:itemID="{B2F80867-B3E1-4424-A328-F2B07EFA6C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53d6be-5940-4371-8a56-d6ca0a43a11a"/>
    <ds:schemaRef ds:uri="c1752347-4e16-4ce8-a381-9ddf3e797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1270</Words>
  <Application>Microsoft Office PowerPoint</Application>
  <PresentationFormat>Custom</PresentationFormat>
  <Paragraphs>116</Paragraphs>
  <Slides>15</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EC Square Sans Pro</vt:lpstr>
      <vt:lpstr>EUAlbertina</vt:lpstr>
      <vt:lpstr>Google Sans</vt:lpstr>
      <vt:lpstr>Montserrat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AMR_HOT FV_L2_formato_V3</dc:title>
  <dc:creator>Monica Zabala Utrillas</dc:creator>
  <cp:lastModifiedBy>Andrea Castro Troya</cp:lastModifiedBy>
  <cp:revision>261</cp:revision>
  <dcterms:created xsi:type="dcterms:W3CDTF">2023-11-20T15:58:16Z</dcterms:created>
  <dcterms:modified xsi:type="dcterms:W3CDTF">2024-03-25T14:37:36Z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ContentTypeId">
    <vt:lpwstr>0x01010081D7E5E20A3B6448BB831F127F5CFB05</vt:lpwstr>
  </property>
  <property fmtid="{D5CDD505-2E9C-101B-9397-08002B2CF9AE}" pid="8" name="MSIP_Label_6bd9ddd1-4d20-43f6-abfa-fc3c07406f94_Enabled">
    <vt:lpwstr>true</vt:lpwstr>
  </property>
  <property fmtid="{D5CDD505-2E9C-101B-9397-08002B2CF9AE}" pid="9" name="MSIP_Label_6bd9ddd1-4d20-43f6-abfa-fc3c07406f94_SetDate">
    <vt:lpwstr>2024-02-01T10:35:45Z</vt:lpwstr>
  </property>
  <property fmtid="{D5CDD505-2E9C-101B-9397-08002B2CF9AE}" pid="10" name="MSIP_Label_6bd9ddd1-4d20-43f6-abfa-fc3c07406f94_Method">
    <vt:lpwstr>Standard</vt:lpwstr>
  </property>
  <property fmtid="{D5CDD505-2E9C-101B-9397-08002B2CF9AE}" pid="11" name="MSIP_Label_6bd9ddd1-4d20-43f6-abfa-fc3c07406f94_Name">
    <vt:lpwstr>Commission Use</vt:lpwstr>
  </property>
  <property fmtid="{D5CDD505-2E9C-101B-9397-08002B2CF9AE}" pid="12" name="MSIP_Label_6bd9ddd1-4d20-43f6-abfa-fc3c07406f94_SiteId">
    <vt:lpwstr>b24c8b06-522c-46fe-9080-70926f8dddb1</vt:lpwstr>
  </property>
  <property fmtid="{D5CDD505-2E9C-101B-9397-08002B2CF9AE}" pid="13" name="MSIP_Label_6bd9ddd1-4d20-43f6-abfa-fc3c07406f94_ActionId">
    <vt:lpwstr>2a819e61-8128-4f61-91d6-130d04d20c49</vt:lpwstr>
  </property>
  <property fmtid="{D5CDD505-2E9C-101B-9397-08002B2CF9AE}" pid="14" name="MSIP_Label_6bd9ddd1-4d20-43f6-abfa-fc3c07406f94_ContentBits">
    <vt:lpwstr>0</vt:lpwstr>
  </property>
  <property fmtid="{D5CDD505-2E9C-101B-9397-08002B2CF9AE}" pid="15" name="MediaServiceImageTags">
    <vt:lpwstr/>
  </property>
</Properties>
</file>