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71" r:id="rId4"/>
    <p:sldId id="267" r:id="rId5"/>
    <p:sldId id="268" r:id="rId6"/>
    <p:sldId id="263" r:id="rId7"/>
    <p:sldId id="266" r:id="rId8"/>
    <p:sldId id="273" r:id="rId9"/>
    <p:sldId id="257" r:id="rId10"/>
    <p:sldId id="258" r:id="rId11"/>
    <p:sldId id="259" r:id="rId12"/>
    <p:sldId id="269" r:id="rId13"/>
    <p:sldId id="272" r:id="rId14"/>
    <p:sldId id="274" r:id="rId1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3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sutaja\Dropbox\Herd%20health\Farmide%20karjatervise%20n&#228;itajad\Noorkarja%20tervisen&#228;itajad_k&#245;ik%20karj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nts-Hannes%20Viira\Dropbox\Herd%20health\Kulud-tulud\Kulud%20kokku_05_2017_08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'AB kulud'!$B$4</c:f>
              <c:strCache>
                <c:ptCount val="1"/>
                <c:pt idx="0">
                  <c:v>A</c:v>
                </c:pt>
              </c:strCache>
            </c:strRef>
          </c:tx>
          <c:spPr>
            <a:ln w="22225" cap="rnd">
              <a:noFill/>
              <a:round/>
            </a:ln>
            <a:effectLst/>
          </c:spPr>
          <c:marker>
            <c:symbol val="diamond"/>
            <c:size val="6"/>
            <c:spPr>
              <a:solidFill>
                <a:schemeClr val="accent1"/>
              </a:solidFill>
              <a:ln w="9525">
                <a:solidFill>
                  <a:schemeClr val="accent1"/>
                </a:solidFill>
                <a:round/>
              </a:ln>
              <a:effectLst/>
            </c:spPr>
          </c:marker>
          <c:trendline>
            <c:spPr>
              <a:ln w="19050" cap="rnd">
                <a:solidFill>
                  <a:schemeClr val="accent1"/>
                </a:solidFill>
                <a:prstDash val="sysDash"/>
              </a:ln>
              <a:effectLst/>
            </c:spPr>
            <c:trendlineType val="linear"/>
            <c:dispRSqr val="0"/>
            <c:dispEq val="0"/>
          </c:trendline>
          <c:cat>
            <c:numRef>
              <c:f>'AB kulud'!$C$3:$Z$3</c:f>
              <c:numCache>
                <c:formatCode>mmm\-yy</c:formatCode>
                <c:ptCount val="24"/>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pt idx="16">
                  <c:v>43313</c:v>
                </c:pt>
                <c:pt idx="17">
                  <c:v>43344</c:v>
                </c:pt>
                <c:pt idx="18">
                  <c:v>43374</c:v>
                </c:pt>
                <c:pt idx="19">
                  <c:v>43405</c:v>
                </c:pt>
                <c:pt idx="20">
                  <c:v>43435</c:v>
                </c:pt>
                <c:pt idx="21">
                  <c:v>43466</c:v>
                </c:pt>
                <c:pt idx="22">
                  <c:v>43497</c:v>
                </c:pt>
                <c:pt idx="23">
                  <c:v>43525</c:v>
                </c:pt>
              </c:numCache>
            </c:numRef>
          </c:cat>
          <c:val>
            <c:numRef>
              <c:f>'AB kulud'!$C$4:$Z$4</c:f>
              <c:numCache>
                <c:formatCode>0.0</c:formatCode>
                <c:ptCount val="24"/>
                <c:pt idx="0">
                  <c:v>4.6395454545454546</c:v>
                </c:pt>
                <c:pt idx="1">
                  <c:v>4.0661666666666667</c:v>
                </c:pt>
                <c:pt idx="2">
                  <c:v>6.8008064516129032</c:v>
                </c:pt>
                <c:pt idx="3">
                  <c:v>4.7462318840579716</c:v>
                </c:pt>
                <c:pt idx="4">
                  <c:v>4.2802777777777772</c:v>
                </c:pt>
                <c:pt idx="5">
                  <c:v>3.0186111111111109</c:v>
                </c:pt>
                <c:pt idx="6">
                  <c:v>2.0819999999999999</c:v>
                </c:pt>
                <c:pt idx="7">
                  <c:v>4.6295774647887322</c:v>
                </c:pt>
                <c:pt idx="8">
                  <c:v>3.0978947368421053</c:v>
                </c:pt>
                <c:pt idx="9">
                  <c:v>3.8217977528089886</c:v>
                </c:pt>
                <c:pt idx="10">
                  <c:v>3.6831325301204818</c:v>
                </c:pt>
                <c:pt idx="11">
                  <c:v>3.7290909090909095</c:v>
                </c:pt>
                <c:pt idx="12">
                  <c:v>1.7741176470588236</c:v>
                </c:pt>
                <c:pt idx="13">
                  <c:v>2.7759999999999998</c:v>
                </c:pt>
                <c:pt idx="14">
                  <c:v>1.6081904761904764</c:v>
                </c:pt>
                <c:pt idx="15">
                  <c:v>1.9373949579831933</c:v>
                </c:pt>
                <c:pt idx="16">
                  <c:v>2.0751612903225807</c:v>
                </c:pt>
                <c:pt idx="17">
                  <c:v>6.9813274336283175</c:v>
                </c:pt>
                <c:pt idx="18">
                  <c:v>0.75227722772277217</c:v>
                </c:pt>
                <c:pt idx="19">
                  <c:v>1.3454347826086956</c:v>
                </c:pt>
                <c:pt idx="20">
                  <c:v>1.5015555555555553</c:v>
                </c:pt>
                <c:pt idx="21">
                  <c:v>1.9376699029126214</c:v>
                </c:pt>
                <c:pt idx="22">
                  <c:v>1.2824509803921569</c:v>
                </c:pt>
                <c:pt idx="23">
                  <c:v>1.3823655913978494</c:v>
                </c:pt>
              </c:numCache>
            </c:numRef>
          </c:val>
          <c:smooth val="0"/>
          <c:extLst>
            <c:ext xmlns:c16="http://schemas.microsoft.com/office/drawing/2014/chart" uri="{C3380CC4-5D6E-409C-BE32-E72D297353CC}">
              <c16:uniqueId val="{00000000-3C25-4FA9-8224-D214096963F0}"/>
            </c:ext>
          </c:extLst>
        </c:ser>
        <c:ser>
          <c:idx val="1"/>
          <c:order val="1"/>
          <c:tx>
            <c:strRef>
              <c:f>'AB kulud'!$B$5</c:f>
              <c:strCache>
                <c:ptCount val="1"/>
                <c:pt idx="0">
                  <c:v>B</c:v>
                </c:pt>
              </c:strCache>
            </c:strRef>
          </c:tx>
          <c:spPr>
            <a:ln w="22225" cap="rnd">
              <a:noFill/>
              <a:round/>
            </a:ln>
            <a:effectLst/>
          </c:spPr>
          <c:marker>
            <c:symbol val="square"/>
            <c:size val="6"/>
            <c:spPr>
              <a:solidFill>
                <a:schemeClr val="accent2"/>
              </a:solidFill>
              <a:ln w="9525">
                <a:solidFill>
                  <a:schemeClr val="accent2"/>
                </a:solidFill>
                <a:round/>
              </a:ln>
              <a:effectLst/>
            </c:spPr>
          </c:marker>
          <c:trendline>
            <c:spPr>
              <a:ln w="19050" cap="rnd">
                <a:solidFill>
                  <a:schemeClr val="accent2"/>
                </a:solidFill>
                <a:prstDash val="sysDash"/>
              </a:ln>
              <a:effectLst/>
            </c:spPr>
            <c:trendlineType val="linear"/>
            <c:dispRSqr val="0"/>
            <c:dispEq val="0"/>
          </c:trendline>
          <c:cat>
            <c:numRef>
              <c:f>'AB kulud'!$C$3:$Z$3</c:f>
              <c:numCache>
                <c:formatCode>mmm\-yy</c:formatCode>
                <c:ptCount val="24"/>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pt idx="16">
                  <c:v>43313</c:v>
                </c:pt>
                <c:pt idx="17">
                  <c:v>43344</c:v>
                </c:pt>
                <c:pt idx="18">
                  <c:v>43374</c:v>
                </c:pt>
                <c:pt idx="19">
                  <c:v>43405</c:v>
                </c:pt>
                <c:pt idx="20">
                  <c:v>43435</c:v>
                </c:pt>
                <c:pt idx="21">
                  <c:v>43466</c:v>
                </c:pt>
                <c:pt idx="22">
                  <c:v>43497</c:v>
                </c:pt>
                <c:pt idx="23">
                  <c:v>43525</c:v>
                </c:pt>
              </c:numCache>
            </c:numRef>
          </c:cat>
          <c:val>
            <c:numRef>
              <c:f>'AB kulud'!$C$5:$Z$5</c:f>
              <c:numCache>
                <c:formatCode>0.0</c:formatCode>
                <c:ptCount val="24"/>
                <c:pt idx="0">
                  <c:v>0.46763819095477388</c:v>
                </c:pt>
                <c:pt idx="1">
                  <c:v>2.2901449275362316</c:v>
                </c:pt>
                <c:pt idx="2">
                  <c:v>2</c:v>
                </c:pt>
                <c:pt idx="3">
                  <c:v>2.471973180076628</c:v>
                </c:pt>
                <c:pt idx="4">
                  <c:v>2.5346153846153845</c:v>
                </c:pt>
                <c:pt idx="5">
                  <c:v>1.7926315789473684</c:v>
                </c:pt>
                <c:pt idx="6">
                  <c:v>3.2482304526748971</c:v>
                </c:pt>
                <c:pt idx="7">
                  <c:v>5.4099082568807342</c:v>
                </c:pt>
                <c:pt idx="8">
                  <c:v>4.3733333333333331</c:v>
                </c:pt>
                <c:pt idx="9">
                  <c:v>6.0993939393939405</c:v>
                </c:pt>
                <c:pt idx="10">
                  <c:v>4.8855230125523006</c:v>
                </c:pt>
                <c:pt idx="11">
                  <c:v>4.8875438596491234</c:v>
                </c:pt>
                <c:pt idx="12">
                  <c:v>4.8074008810572693</c:v>
                </c:pt>
                <c:pt idx="13">
                  <c:v>0.70643171806167404</c:v>
                </c:pt>
                <c:pt idx="14">
                  <c:v>1.0036653386454184</c:v>
                </c:pt>
                <c:pt idx="15">
                  <c:v>0.71844961240310079</c:v>
                </c:pt>
                <c:pt idx="16">
                  <c:v>0.99545454545454548</c:v>
                </c:pt>
                <c:pt idx="17">
                  <c:v>1.0920081967213116</c:v>
                </c:pt>
                <c:pt idx="18">
                  <c:v>0.90491452991453003</c:v>
                </c:pt>
                <c:pt idx="19">
                  <c:v>0.96834862385321097</c:v>
                </c:pt>
                <c:pt idx="20">
                  <c:v>1.1447169811320757</c:v>
                </c:pt>
                <c:pt idx="21">
                  <c:v>0.78416370106761579</c:v>
                </c:pt>
                <c:pt idx="22">
                  <c:v>1.3053872053872053</c:v>
                </c:pt>
                <c:pt idx="23">
                  <c:v>1.0842592592592593</c:v>
                </c:pt>
              </c:numCache>
            </c:numRef>
          </c:val>
          <c:smooth val="0"/>
          <c:extLst>
            <c:ext xmlns:c16="http://schemas.microsoft.com/office/drawing/2014/chart" uri="{C3380CC4-5D6E-409C-BE32-E72D297353CC}">
              <c16:uniqueId val="{00000001-3C25-4FA9-8224-D214096963F0}"/>
            </c:ext>
          </c:extLst>
        </c:ser>
        <c:ser>
          <c:idx val="2"/>
          <c:order val="2"/>
          <c:tx>
            <c:strRef>
              <c:f>'AB kulud'!$B$6</c:f>
              <c:strCache>
                <c:ptCount val="1"/>
                <c:pt idx="0">
                  <c:v>C</c:v>
                </c:pt>
              </c:strCache>
            </c:strRef>
          </c:tx>
          <c:spPr>
            <a:ln w="22225" cap="rnd">
              <a:noFill/>
              <a:round/>
            </a:ln>
            <a:effectLst/>
          </c:spPr>
          <c:marker>
            <c:symbol val="triangle"/>
            <c:size val="6"/>
            <c:spPr>
              <a:solidFill>
                <a:schemeClr val="accent3"/>
              </a:solidFill>
              <a:ln w="9525">
                <a:solidFill>
                  <a:schemeClr val="accent3"/>
                </a:solidFill>
                <a:round/>
              </a:ln>
              <a:effectLst/>
            </c:spPr>
          </c:marker>
          <c:trendline>
            <c:spPr>
              <a:ln w="19050" cap="rnd">
                <a:solidFill>
                  <a:schemeClr val="accent3"/>
                </a:solidFill>
                <a:prstDash val="sysDash"/>
              </a:ln>
              <a:effectLst/>
            </c:spPr>
            <c:trendlineType val="linear"/>
            <c:dispRSqr val="0"/>
            <c:dispEq val="0"/>
          </c:trendline>
          <c:cat>
            <c:numRef>
              <c:f>'AB kulud'!$C$3:$Z$3</c:f>
              <c:numCache>
                <c:formatCode>mmm\-yy</c:formatCode>
                <c:ptCount val="24"/>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pt idx="16">
                  <c:v>43313</c:v>
                </c:pt>
                <c:pt idx="17">
                  <c:v>43344</c:v>
                </c:pt>
                <c:pt idx="18">
                  <c:v>43374</c:v>
                </c:pt>
                <c:pt idx="19">
                  <c:v>43405</c:v>
                </c:pt>
                <c:pt idx="20">
                  <c:v>43435</c:v>
                </c:pt>
                <c:pt idx="21">
                  <c:v>43466</c:v>
                </c:pt>
                <c:pt idx="22">
                  <c:v>43497</c:v>
                </c:pt>
                <c:pt idx="23">
                  <c:v>43525</c:v>
                </c:pt>
              </c:numCache>
            </c:numRef>
          </c:cat>
          <c:val>
            <c:numRef>
              <c:f>'AB kulud'!$C$6:$Z$6</c:f>
              <c:numCache>
                <c:formatCode>0.0</c:formatCode>
                <c:ptCount val="24"/>
                <c:pt idx="0">
                  <c:v>0</c:v>
                </c:pt>
                <c:pt idx="1">
                  <c:v>0</c:v>
                </c:pt>
                <c:pt idx="2">
                  <c:v>0</c:v>
                </c:pt>
                <c:pt idx="3">
                  <c:v>0</c:v>
                </c:pt>
                <c:pt idx="4">
                  <c:v>0</c:v>
                </c:pt>
                <c:pt idx="5">
                  <c:v>0</c:v>
                </c:pt>
                <c:pt idx="6">
                  <c:v>0</c:v>
                </c:pt>
                <c:pt idx="7">
                  <c:v>0</c:v>
                </c:pt>
                <c:pt idx="8">
                  <c:v>0.48214285714285715</c:v>
                </c:pt>
                <c:pt idx="9">
                  <c:v>0.86178861788617889</c:v>
                </c:pt>
                <c:pt idx="10">
                  <c:v>0.79837398373983726</c:v>
                </c:pt>
                <c:pt idx="11">
                  <c:v>0.75087719298245614</c:v>
                </c:pt>
                <c:pt idx="12">
                  <c:v>0.71456310679611645</c:v>
                </c:pt>
                <c:pt idx="13">
                  <c:v>0.71157894736842098</c:v>
                </c:pt>
                <c:pt idx="14">
                  <c:v>0.85319148936170197</c:v>
                </c:pt>
                <c:pt idx="15">
                  <c:v>0.72621359223300963</c:v>
                </c:pt>
                <c:pt idx="16">
                  <c:v>0.88791208791208787</c:v>
                </c:pt>
                <c:pt idx="17">
                  <c:v>3.4665048543689321</c:v>
                </c:pt>
                <c:pt idx="18">
                  <c:v>1.8909090909090909</c:v>
                </c:pt>
                <c:pt idx="19">
                  <c:v>0.69589743589743591</c:v>
                </c:pt>
                <c:pt idx="20">
                  <c:v>0.3045801526717557</c:v>
                </c:pt>
                <c:pt idx="21">
                  <c:v>0.29124087591240877</c:v>
                </c:pt>
                <c:pt idx="22">
                  <c:v>0.17333333333333334</c:v>
                </c:pt>
                <c:pt idx="23">
                  <c:v>0</c:v>
                </c:pt>
              </c:numCache>
            </c:numRef>
          </c:val>
          <c:smooth val="0"/>
          <c:extLst>
            <c:ext xmlns:c16="http://schemas.microsoft.com/office/drawing/2014/chart" uri="{C3380CC4-5D6E-409C-BE32-E72D297353CC}">
              <c16:uniqueId val="{00000002-3C25-4FA9-8224-D214096963F0}"/>
            </c:ext>
          </c:extLst>
        </c:ser>
        <c:ser>
          <c:idx val="3"/>
          <c:order val="3"/>
          <c:tx>
            <c:strRef>
              <c:f>'AB kulud'!$B$7</c:f>
              <c:strCache>
                <c:ptCount val="1"/>
                <c:pt idx="0">
                  <c:v>D</c:v>
                </c:pt>
              </c:strCache>
            </c:strRef>
          </c:tx>
          <c:spPr>
            <a:ln w="22225" cap="rnd">
              <a:noFill/>
              <a:round/>
            </a:ln>
            <a:effectLst/>
          </c:spPr>
          <c:marker>
            <c:symbol val="x"/>
            <c:size val="6"/>
            <c:spPr>
              <a:noFill/>
              <a:ln w="9525">
                <a:solidFill>
                  <a:schemeClr val="accent4"/>
                </a:solidFill>
                <a:round/>
              </a:ln>
              <a:effectLst/>
            </c:spPr>
          </c:marker>
          <c:trendline>
            <c:spPr>
              <a:ln w="19050" cap="rnd">
                <a:noFill/>
                <a:prstDash val="sysDash"/>
              </a:ln>
              <a:effectLst/>
            </c:spPr>
            <c:trendlineType val="linear"/>
            <c:dispRSqr val="0"/>
            <c:dispEq val="0"/>
          </c:trendline>
          <c:trendline>
            <c:spPr>
              <a:ln w="19050" cap="rnd">
                <a:solidFill>
                  <a:schemeClr val="accent4"/>
                </a:solidFill>
                <a:prstDash val="sysDash"/>
              </a:ln>
              <a:effectLst/>
            </c:spPr>
            <c:trendlineType val="linear"/>
            <c:dispRSqr val="0"/>
            <c:dispEq val="0"/>
          </c:trendline>
          <c:cat>
            <c:numRef>
              <c:f>'AB kulud'!$C$3:$Z$3</c:f>
              <c:numCache>
                <c:formatCode>mmm\-yy</c:formatCode>
                <c:ptCount val="24"/>
                <c:pt idx="0">
                  <c:v>42826</c:v>
                </c:pt>
                <c:pt idx="1">
                  <c:v>42856</c:v>
                </c:pt>
                <c:pt idx="2">
                  <c:v>42887</c:v>
                </c:pt>
                <c:pt idx="3">
                  <c:v>42917</c:v>
                </c:pt>
                <c:pt idx="4">
                  <c:v>42948</c:v>
                </c:pt>
                <c:pt idx="5">
                  <c:v>42979</c:v>
                </c:pt>
                <c:pt idx="6">
                  <c:v>43009</c:v>
                </c:pt>
                <c:pt idx="7">
                  <c:v>43040</c:v>
                </c:pt>
                <c:pt idx="8">
                  <c:v>43070</c:v>
                </c:pt>
                <c:pt idx="9">
                  <c:v>43101</c:v>
                </c:pt>
                <c:pt idx="10">
                  <c:v>43132</c:v>
                </c:pt>
                <c:pt idx="11">
                  <c:v>43160</c:v>
                </c:pt>
                <c:pt idx="12">
                  <c:v>43191</c:v>
                </c:pt>
                <c:pt idx="13">
                  <c:v>43221</c:v>
                </c:pt>
                <c:pt idx="14">
                  <c:v>43252</c:v>
                </c:pt>
                <c:pt idx="15">
                  <c:v>43282</c:v>
                </c:pt>
                <c:pt idx="16">
                  <c:v>43313</c:v>
                </c:pt>
                <c:pt idx="17">
                  <c:v>43344</c:v>
                </c:pt>
                <c:pt idx="18">
                  <c:v>43374</c:v>
                </c:pt>
                <c:pt idx="19">
                  <c:v>43405</c:v>
                </c:pt>
                <c:pt idx="20">
                  <c:v>43435</c:v>
                </c:pt>
                <c:pt idx="21">
                  <c:v>43466</c:v>
                </c:pt>
                <c:pt idx="22">
                  <c:v>43497</c:v>
                </c:pt>
                <c:pt idx="23">
                  <c:v>43525</c:v>
                </c:pt>
              </c:numCache>
            </c:numRef>
          </c:cat>
          <c:val>
            <c:numRef>
              <c:f>'AB kulud'!$C$7:$Z$7</c:f>
              <c:numCache>
                <c:formatCode>0.0</c:formatCode>
                <c:ptCount val="24"/>
                <c:pt idx="0">
                  <c:v>1.1005681818181818</c:v>
                </c:pt>
                <c:pt idx="1">
                  <c:v>1.3851401869158879</c:v>
                </c:pt>
                <c:pt idx="2">
                  <c:v>1.3469724770642202</c:v>
                </c:pt>
                <c:pt idx="3">
                  <c:v>1.2030152671755727</c:v>
                </c:pt>
                <c:pt idx="4">
                  <c:v>1.3465277777777775</c:v>
                </c:pt>
                <c:pt idx="5">
                  <c:v>0.53660000000000008</c:v>
                </c:pt>
                <c:pt idx="6">
                  <c:v>0.53930463576158938</c:v>
                </c:pt>
                <c:pt idx="7">
                  <c:v>0.84351145038167941</c:v>
                </c:pt>
                <c:pt idx="8">
                  <c:v>1.0442028985507246</c:v>
                </c:pt>
                <c:pt idx="9">
                  <c:v>1.0246376811594202</c:v>
                </c:pt>
                <c:pt idx="10">
                  <c:v>1.1293478260869565</c:v>
                </c:pt>
                <c:pt idx="11">
                  <c:v>0.84700507614213172</c:v>
                </c:pt>
                <c:pt idx="12">
                  <c:v>0.62417475728155336</c:v>
                </c:pt>
                <c:pt idx="13">
                  <c:v>0.78162162162162163</c:v>
                </c:pt>
                <c:pt idx="14">
                  <c:v>0.26108108108108108</c:v>
                </c:pt>
                <c:pt idx="15">
                  <c:v>1.8030303030303032E-2</c:v>
                </c:pt>
                <c:pt idx="16">
                  <c:v>0.1307191011235955</c:v>
                </c:pt>
                <c:pt idx="17">
                  <c:v>9.3291005291005313E-2</c:v>
                </c:pt>
                <c:pt idx="18">
                  <c:v>1.855340909090909</c:v>
                </c:pt>
                <c:pt idx="19">
                  <c:v>0.12516556291390729</c:v>
                </c:pt>
                <c:pt idx="20">
                  <c:v>9.815950920245399E-2</c:v>
                </c:pt>
                <c:pt idx="21">
                  <c:v>0.62827586206896546</c:v>
                </c:pt>
                <c:pt idx="22">
                  <c:v>0.32404040404040402</c:v>
                </c:pt>
                <c:pt idx="23">
                  <c:v>0.34507317073170729</c:v>
                </c:pt>
              </c:numCache>
            </c:numRef>
          </c:val>
          <c:smooth val="0"/>
          <c:extLst>
            <c:ext xmlns:c16="http://schemas.microsoft.com/office/drawing/2014/chart" uri="{C3380CC4-5D6E-409C-BE32-E72D297353CC}">
              <c16:uniqueId val="{00000003-3C25-4FA9-8224-D214096963F0}"/>
            </c:ext>
          </c:extLst>
        </c:ser>
        <c:dLbls>
          <c:showLegendKey val="0"/>
          <c:showVal val="0"/>
          <c:showCatName val="0"/>
          <c:showSerName val="0"/>
          <c:showPercent val="0"/>
          <c:showBubbleSize val="0"/>
        </c:dLbls>
        <c:marker val="1"/>
        <c:smooth val="0"/>
        <c:axId val="-1374124080"/>
        <c:axId val="-1374134960"/>
      </c:lineChart>
      <c:dateAx>
        <c:axId val="-1374124080"/>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t-EE"/>
                  <a:t>kuu</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t-EE"/>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t-EE"/>
          </a:p>
        </c:txPr>
        <c:crossAx val="-1374134960"/>
        <c:crosses val="autoZero"/>
        <c:auto val="1"/>
        <c:lblOffset val="100"/>
        <c:baseTimeUnit val="months"/>
      </c:dateAx>
      <c:valAx>
        <c:axId val="-1374134960"/>
        <c:scaling>
          <c:orientation val="minMax"/>
          <c:min val="0"/>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t-EE"/>
                  <a:t>antibiootikumide kulu vasikate haiguste raviks (EURot</a:t>
                </a:r>
                <a:r>
                  <a:rPr lang="et-EE" baseline="0"/>
                  <a:t> </a:t>
                </a:r>
                <a:r>
                  <a:rPr lang="et-EE"/>
                  <a:t>kuni 3-kuu vanuste vasikate arvu kohta)</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t-EE"/>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374124080"/>
        <c:crosses val="autoZero"/>
        <c:crossBetween val="between"/>
        <c:majorUnit val="2"/>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t-EE" sz="1800"/>
              <a:t>Karjatervisega seotud</a:t>
            </a:r>
            <a:r>
              <a:rPr lang="et-EE" sz="1800" baseline="0"/>
              <a:t> kulude trend perioodil mai 2017-jaanuar 2019</a:t>
            </a:r>
            <a:endParaRPr lang="et-EE"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lineChart>
        <c:grouping val="standard"/>
        <c:varyColors val="0"/>
        <c:ser>
          <c:idx val="0"/>
          <c:order val="0"/>
          <c:tx>
            <c:strRef>
              <c:f>Leht2!$B$11</c:f>
              <c:strCache>
                <c:ptCount val="1"/>
                <c:pt idx="0">
                  <c:v>Ettevõte 1</c:v>
                </c:pt>
              </c:strCache>
            </c:strRef>
          </c:tx>
          <c:spPr>
            <a:ln w="28575" cap="rnd">
              <a:noFill/>
              <a:round/>
            </a:ln>
            <a:effectLst/>
          </c:spPr>
          <c:marker>
            <c:symbol val="square"/>
            <c:size val="7"/>
            <c:spPr>
              <a:solidFill>
                <a:schemeClr val="accent1"/>
              </a:solidFill>
              <a:ln w="9525">
                <a:solidFill>
                  <a:schemeClr val="accent1"/>
                </a:solidFill>
              </a:ln>
              <a:effectLst/>
            </c:spPr>
          </c:marker>
          <c:trendline>
            <c:spPr>
              <a:ln w="47625" cap="rnd">
                <a:solidFill>
                  <a:schemeClr val="accent1"/>
                </a:solidFill>
                <a:prstDash val="sysDot"/>
              </a:ln>
              <a:effectLst/>
            </c:spPr>
            <c:trendlineType val="linear"/>
            <c:dispRSqr val="0"/>
            <c:dispEq val="0"/>
          </c:trendline>
          <c:cat>
            <c:numRef>
              <c:f>Leht2!$C$10:$W$10</c:f>
              <c:numCache>
                <c:formatCode>mmm\-yy</c:formatCode>
                <c:ptCount val="21"/>
                <c:pt idx="0">
                  <c:v>42856</c:v>
                </c:pt>
                <c:pt idx="1">
                  <c:v>42887</c:v>
                </c:pt>
                <c:pt idx="2">
                  <c:v>42917</c:v>
                </c:pt>
                <c:pt idx="3">
                  <c:v>42948</c:v>
                </c:pt>
                <c:pt idx="4">
                  <c:v>42979</c:v>
                </c:pt>
                <c:pt idx="5">
                  <c:v>43009</c:v>
                </c:pt>
                <c:pt idx="6">
                  <c:v>43040</c:v>
                </c:pt>
                <c:pt idx="7">
                  <c:v>43070</c:v>
                </c:pt>
                <c:pt idx="8">
                  <c:v>43101</c:v>
                </c:pt>
                <c:pt idx="9">
                  <c:v>43132</c:v>
                </c:pt>
                <c:pt idx="10">
                  <c:v>43160</c:v>
                </c:pt>
                <c:pt idx="11">
                  <c:v>43191</c:v>
                </c:pt>
                <c:pt idx="12">
                  <c:v>43221</c:v>
                </c:pt>
                <c:pt idx="13">
                  <c:v>43252</c:v>
                </c:pt>
                <c:pt idx="14">
                  <c:v>43282</c:v>
                </c:pt>
                <c:pt idx="15">
                  <c:v>43313</c:v>
                </c:pt>
                <c:pt idx="16">
                  <c:v>43344</c:v>
                </c:pt>
                <c:pt idx="17">
                  <c:v>43374</c:v>
                </c:pt>
                <c:pt idx="18">
                  <c:v>43405</c:v>
                </c:pt>
                <c:pt idx="19">
                  <c:v>43435</c:v>
                </c:pt>
                <c:pt idx="20">
                  <c:v>43466</c:v>
                </c:pt>
              </c:numCache>
            </c:numRef>
          </c:cat>
          <c:val>
            <c:numRef>
              <c:f>Leht2!$C$11:$W$11</c:f>
              <c:numCache>
                <c:formatCode>0</c:formatCode>
                <c:ptCount val="21"/>
                <c:pt idx="0">
                  <c:v>29.969659215244544</c:v>
                </c:pt>
                <c:pt idx="1">
                  <c:v>25.64760880277138</c:v>
                </c:pt>
                <c:pt idx="2">
                  <c:v>27.307335967287578</c:v>
                </c:pt>
                <c:pt idx="3">
                  <c:v>27.893639283917413</c:v>
                </c:pt>
                <c:pt idx="4">
                  <c:v>18.337903641009802</c:v>
                </c:pt>
                <c:pt idx="5">
                  <c:v>29.384405463524907</c:v>
                </c:pt>
                <c:pt idx="6">
                  <c:v>19.662277377822431</c:v>
                </c:pt>
                <c:pt idx="7">
                  <c:v>29.475051204868642</c:v>
                </c:pt>
                <c:pt idx="8">
                  <c:v>20.654095720011654</c:v>
                </c:pt>
                <c:pt idx="9">
                  <c:v>25.604560816109604</c:v>
                </c:pt>
                <c:pt idx="10">
                  <c:v>22.156343943676628</c:v>
                </c:pt>
                <c:pt idx="11">
                  <c:v>19.81375379731189</c:v>
                </c:pt>
                <c:pt idx="12">
                  <c:v>18.621078593870145</c:v>
                </c:pt>
                <c:pt idx="13">
                  <c:v>16.19951295349464</c:v>
                </c:pt>
                <c:pt idx="14">
                  <c:v>21.059113058643845</c:v>
                </c:pt>
                <c:pt idx="15">
                  <c:v>18.812899732017478</c:v>
                </c:pt>
                <c:pt idx="16">
                  <c:v>17.503910474229301</c:v>
                </c:pt>
                <c:pt idx="17">
                  <c:v>18.017763552230427</c:v>
                </c:pt>
                <c:pt idx="18">
                  <c:v>18.347616457448787</c:v>
                </c:pt>
                <c:pt idx="19">
                  <c:v>17.661110046275727</c:v>
                </c:pt>
                <c:pt idx="20">
                  <c:v>17.434333661329639</c:v>
                </c:pt>
              </c:numCache>
            </c:numRef>
          </c:val>
          <c:smooth val="0"/>
          <c:extLst>
            <c:ext xmlns:c16="http://schemas.microsoft.com/office/drawing/2014/chart" uri="{C3380CC4-5D6E-409C-BE32-E72D297353CC}">
              <c16:uniqueId val="{00000000-D136-4A1A-B232-83FFACB9E465}"/>
            </c:ext>
          </c:extLst>
        </c:ser>
        <c:ser>
          <c:idx val="1"/>
          <c:order val="1"/>
          <c:tx>
            <c:strRef>
              <c:f>Leht2!$B$12</c:f>
              <c:strCache>
                <c:ptCount val="1"/>
                <c:pt idx="0">
                  <c:v>Ettevõte 2</c:v>
                </c:pt>
              </c:strCache>
            </c:strRef>
          </c:tx>
          <c:spPr>
            <a:ln w="28575" cap="rnd">
              <a:noFill/>
              <a:round/>
            </a:ln>
            <a:effectLst/>
          </c:spPr>
          <c:marker>
            <c:symbol val="circle"/>
            <c:size val="7"/>
            <c:spPr>
              <a:solidFill>
                <a:schemeClr val="accent2"/>
              </a:solidFill>
              <a:ln w="9525">
                <a:solidFill>
                  <a:schemeClr val="accent2">
                    <a:lumMod val="40000"/>
                    <a:lumOff val="60000"/>
                  </a:schemeClr>
                </a:solidFill>
              </a:ln>
              <a:effectLst/>
            </c:spPr>
          </c:marker>
          <c:trendline>
            <c:spPr>
              <a:ln w="34925" cap="rnd">
                <a:solidFill>
                  <a:schemeClr val="accent2">
                    <a:lumMod val="75000"/>
                  </a:schemeClr>
                </a:solidFill>
                <a:prstDash val="sysDot"/>
              </a:ln>
              <a:effectLst/>
            </c:spPr>
            <c:trendlineType val="linear"/>
            <c:dispRSqr val="0"/>
            <c:dispEq val="0"/>
          </c:trendline>
          <c:cat>
            <c:numRef>
              <c:f>Leht2!$C$10:$W$10</c:f>
              <c:numCache>
                <c:formatCode>mmm\-yy</c:formatCode>
                <c:ptCount val="21"/>
                <c:pt idx="0">
                  <c:v>42856</c:v>
                </c:pt>
                <c:pt idx="1">
                  <c:v>42887</c:v>
                </c:pt>
                <c:pt idx="2">
                  <c:v>42917</c:v>
                </c:pt>
                <c:pt idx="3">
                  <c:v>42948</c:v>
                </c:pt>
                <c:pt idx="4">
                  <c:v>42979</c:v>
                </c:pt>
                <c:pt idx="5">
                  <c:v>43009</c:v>
                </c:pt>
                <c:pt idx="6">
                  <c:v>43040</c:v>
                </c:pt>
                <c:pt idx="7">
                  <c:v>43070</c:v>
                </c:pt>
                <c:pt idx="8">
                  <c:v>43101</c:v>
                </c:pt>
                <c:pt idx="9">
                  <c:v>43132</c:v>
                </c:pt>
                <c:pt idx="10">
                  <c:v>43160</c:v>
                </c:pt>
                <c:pt idx="11">
                  <c:v>43191</c:v>
                </c:pt>
                <c:pt idx="12">
                  <c:v>43221</c:v>
                </c:pt>
                <c:pt idx="13">
                  <c:v>43252</c:v>
                </c:pt>
                <c:pt idx="14">
                  <c:v>43282</c:v>
                </c:pt>
                <c:pt idx="15">
                  <c:v>43313</c:v>
                </c:pt>
                <c:pt idx="16">
                  <c:v>43344</c:v>
                </c:pt>
                <c:pt idx="17">
                  <c:v>43374</c:v>
                </c:pt>
                <c:pt idx="18">
                  <c:v>43405</c:v>
                </c:pt>
                <c:pt idx="19">
                  <c:v>43435</c:v>
                </c:pt>
                <c:pt idx="20">
                  <c:v>43466</c:v>
                </c:pt>
              </c:numCache>
            </c:numRef>
          </c:cat>
          <c:val>
            <c:numRef>
              <c:f>Leht2!$C$12:$W$12</c:f>
              <c:numCache>
                <c:formatCode>0</c:formatCode>
                <c:ptCount val="21"/>
                <c:pt idx="0">
                  <c:v>5.721824496458332</c:v>
                </c:pt>
                <c:pt idx="1">
                  <c:v>5.5967945072822616</c:v>
                </c:pt>
                <c:pt idx="2">
                  <c:v>13.4182877554336</c:v>
                </c:pt>
                <c:pt idx="3">
                  <c:v>16.117921709279926</c:v>
                </c:pt>
                <c:pt idx="4">
                  <c:v>8.8760322033920698</c:v>
                </c:pt>
                <c:pt idx="5">
                  <c:v>7.2663603257850413</c:v>
                </c:pt>
                <c:pt idx="6">
                  <c:v>7.4959424119868094</c:v>
                </c:pt>
                <c:pt idx="7">
                  <c:v>15.170790550304023</c:v>
                </c:pt>
                <c:pt idx="8">
                  <c:v>17.759725597823245</c:v>
                </c:pt>
                <c:pt idx="9">
                  <c:v>15.984000838030397</c:v>
                </c:pt>
                <c:pt idx="10">
                  <c:v>11.835961349175415</c:v>
                </c:pt>
                <c:pt idx="11">
                  <c:v>14.207559564538204</c:v>
                </c:pt>
                <c:pt idx="12">
                  <c:v>12.781369687541259</c:v>
                </c:pt>
                <c:pt idx="13">
                  <c:v>11.845336202519283</c:v>
                </c:pt>
                <c:pt idx="14">
                  <c:v>16.11636217764411</c:v>
                </c:pt>
                <c:pt idx="15">
                  <c:v>19.05435510918355</c:v>
                </c:pt>
                <c:pt idx="16">
                  <c:v>16.130370271133245</c:v>
                </c:pt>
                <c:pt idx="17">
                  <c:v>20.859859273290184</c:v>
                </c:pt>
                <c:pt idx="18">
                  <c:v>22.565053592467439</c:v>
                </c:pt>
                <c:pt idx="19">
                  <c:v>12.796148967942646</c:v>
                </c:pt>
                <c:pt idx="20">
                  <c:v>16.503187916385802</c:v>
                </c:pt>
              </c:numCache>
            </c:numRef>
          </c:val>
          <c:smooth val="0"/>
          <c:extLst>
            <c:ext xmlns:c16="http://schemas.microsoft.com/office/drawing/2014/chart" uri="{C3380CC4-5D6E-409C-BE32-E72D297353CC}">
              <c16:uniqueId val="{00000001-D136-4A1A-B232-83FFACB9E465}"/>
            </c:ext>
          </c:extLst>
        </c:ser>
        <c:ser>
          <c:idx val="2"/>
          <c:order val="2"/>
          <c:tx>
            <c:strRef>
              <c:f>Leht2!$B$13</c:f>
              <c:strCache>
                <c:ptCount val="1"/>
                <c:pt idx="0">
                  <c:v>Ettevõte 3</c:v>
                </c:pt>
              </c:strCache>
            </c:strRef>
          </c:tx>
          <c:spPr>
            <a:ln w="28575" cap="rnd">
              <a:noFill/>
              <a:round/>
            </a:ln>
            <a:effectLst/>
          </c:spPr>
          <c:marker>
            <c:symbol val="square"/>
            <c:size val="7"/>
            <c:spPr>
              <a:solidFill>
                <a:schemeClr val="accent3"/>
              </a:solidFill>
              <a:ln w="19050">
                <a:solidFill>
                  <a:schemeClr val="accent3"/>
                </a:solidFill>
              </a:ln>
              <a:effectLst/>
            </c:spPr>
          </c:marker>
          <c:trendline>
            <c:spPr>
              <a:ln w="34925" cap="rnd">
                <a:solidFill>
                  <a:schemeClr val="accent3"/>
                </a:solidFill>
                <a:prstDash val="sysDot"/>
              </a:ln>
              <a:effectLst/>
            </c:spPr>
            <c:trendlineType val="linear"/>
            <c:dispRSqr val="0"/>
            <c:dispEq val="0"/>
          </c:trendline>
          <c:cat>
            <c:numRef>
              <c:f>Leht2!$C$10:$W$10</c:f>
              <c:numCache>
                <c:formatCode>mmm\-yy</c:formatCode>
                <c:ptCount val="21"/>
                <c:pt idx="0">
                  <c:v>42856</c:v>
                </c:pt>
                <c:pt idx="1">
                  <c:v>42887</c:v>
                </c:pt>
                <c:pt idx="2">
                  <c:v>42917</c:v>
                </c:pt>
                <c:pt idx="3">
                  <c:v>42948</c:v>
                </c:pt>
                <c:pt idx="4">
                  <c:v>42979</c:v>
                </c:pt>
                <c:pt idx="5">
                  <c:v>43009</c:v>
                </c:pt>
                <c:pt idx="6">
                  <c:v>43040</c:v>
                </c:pt>
                <c:pt idx="7">
                  <c:v>43070</c:v>
                </c:pt>
                <c:pt idx="8">
                  <c:v>43101</c:v>
                </c:pt>
                <c:pt idx="9">
                  <c:v>43132</c:v>
                </c:pt>
                <c:pt idx="10">
                  <c:v>43160</c:v>
                </c:pt>
                <c:pt idx="11">
                  <c:v>43191</c:v>
                </c:pt>
                <c:pt idx="12">
                  <c:v>43221</c:v>
                </c:pt>
                <c:pt idx="13">
                  <c:v>43252</c:v>
                </c:pt>
                <c:pt idx="14">
                  <c:v>43282</c:v>
                </c:pt>
                <c:pt idx="15">
                  <c:v>43313</c:v>
                </c:pt>
                <c:pt idx="16">
                  <c:v>43344</c:v>
                </c:pt>
                <c:pt idx="17">
                  <c:v>43374</c:v>
                </c:pt>
                <c:pt idx="18">
                  <c:v>43405</c:v>
                </c:pt>
                <c:pt idx="19">
                  <c:v>43435</c:v>
                </c:pt>
                <c:pt idx="20">
                  <c:v>43466</c:v>
                </c:pt>
              </c:numCache>
            </c:numRef>
          </c:cat>
          <c:val>
            <c:numRef>
              <c:f>Leht2!$C$13:$W$13</c:f>
              <c:numCache>
                <c:formatCode>0</c:formatCode>
                <c:ptCount val="21"/>
                <c:pt idx="0">
                  <c:v>36.395602066507806</c:v>
                </c:pt>
                <c:pt idx="1">
                  <c:v>37.266608584581626</c:v>
                </c:pt>
                <c:pt idx="2">
                  <c:v>43.314226811692862</c:v>
                </c:pt>
                <c:pt idx="3">
                  <c:v>35.168596702566482</c:v>
                </c:pt>
                <c:pt idx="4">
                  <c:v>27.731702585179278</c:v>
                </c:pt>
                <c:pt idx="5">
                  <c:v>26.686904447817469</c:v>
                </c:pt>
                <c:pt idx="6">
                  <c:v>25.102195527743373</c:v>
                </c:pt>
                <c:pt idx="7">
                  <c:v>16.759625365645999</c:v>
                </c:pt>
                <c:pt idx="8">
                  <c:v>30.641782422978114</c:v>
                </c:pt>
                <c:pt idx="9">
                  <c:v>41.562555122533901</c:v>
                </c:pt>
                <c:pt idx="10">
                  <c:v>37.931703854923896</c:v>
                </c:pt>
                <c:pt idx="11">
                  <c:v>41.428815288797608</c:v>
                </c:pt>
                <c:pt idx="12">
                  <c:v>40.894606584831472</c:v>
                </c:pt>
                <c:pt idx="13">
                  <c:v>42.942940732201073</c:v>
                </c:pt>
                <c:pt idx="14">
                  <c:v>43.229670560644898</c:v>
                </c:pt>
                <c:pt idx="15">
                  <c:v>42.15081039610012</c:v>
                </c:pt>
                <c:pt idx="16">
                  <c:v>36.834487329968468</c:v>
                </c:pt>
                <c:pt idx="17">
                  <c:v>37.034032870079919</c:v>
                </c:pt>
                <c:pt idx="18">
                  <c:v>36.381731484607272</c:v>
                </c:pt>
                <c:pt idx="19">
                  <c:v>35.700736981878023</c:v>
                </c:pt>
                <c:pt idx="20">
                  <c:v>36.374810430383796</c:v>
                </c:pt>
              </c:numCache>
            </c:numRef>
          </c:val>
          <c:smooth val="0"/>
          <c:extLst>
            <c:ext xmlns:c16="http://schemas.microsoft.com/office/drawing/2014/chart" uri="{C3380CC4-5D6E-409C-BE32-E72D297353CC}">
              <c16:uniqueId val="{00000002-D136-4A1A-B232-83FFACB9E465}"/>
            </c:ext>
          </c:extLst>
        </c:ser>
        <c:ser>
          <c:idx val="3"/>
          <c:order val="3"/>
          <c:tx>
            <c:strRef>
              <c:f>Leht2!$B$14</c:f>
              <c:strCache>
                <c:ptCount val="1"/>
                <c:pt idx="0">
                  <c:v>Ettevõte 4</c:v>
                </c:pt>
              </c:strCache>
            </c:strRef>
          </c:tx>
          <c:spPr>
            <a:ln w="28575" cap="rnd">
              <a:noFill/>
              <a:round/>
            </a:ln>
            <a:effectLst/>
          </c:spPr>
          <c:marker>
            <c:symbol val="square"/>
            <c:size val="7"/>
            <c:spPr>
              <a:solidFill>
                <a:schemeClr val="accent4"/>
              </a:solidFill>
              <a:ln w="9525">
                <a:solidFill>
                  <a:schemeClr val="accent4"/>
                </a:solidFill>
              </a:ln>
              <a:effectLst/>
            </c:spPr>
          </c:marker>
          <c:trendline>
            <c:spPr>
              <a:ln w="44450" cap="rnd">
                <a:solidFill>
                  <a:schemeClr val="accent4"/>
                </a:solidFill>
                <a:prstDash val="sysDot"/>
              </a:ln>
              <a:effectLst/>
            </c:spPr>
            <c:trendlineType val="linear"/>
            <c:dispRSqr val="0"/>
            <c:dispEq val="0"/>
          </c:trendline>
          <c:cat>
            <c:numRef>
              <c:f>Leht2!$C$10:$W$10</c:f>
              <c:numCache>
                <c:formatCode>mmm\-yy</c:formatCode>
                <c:ptCount val="21"/>
                <c:pt idx="0">
                  <c:v>42856</c:v>
                </c:pt>
                <c:pt idx="1">
                  <c:v>42887</c:v>
                </c:pt>
                <c:pt idx="2">
                  <c:v>42917</c:v>
                </c:pt>
                <c:pt idx="3">
                  <c:v>42948</c:v>
                </c:pt>
                <c:pt idx="4">
                  <c:v>42979</c:v>
                </c:pt>
                <c:pt idx="5">
                  <c:v>43009</c:v>
                </c:pt>
                <c:pt idx="6">
                  <c:v>43040</c:v>
                </c:pt>
                <c:pt idx="7">
                  <c:v>43070</c:v>
                </c:pt>
                <c:pt idx="8">
                  <c:v>43101</c:v>
                </c:pt>
                <c:pt idx="9">
                  <c:v>43132</c:v>
                </c:pt>
                <c:pt idx="10">
                  <c:v>43160</c:v>
                </c:pt>
                <c:pt idx="11">
                  <c:v>43191</c:v>
                </c:pt>
                <c:pt idx="12">
                  <c:v>43221</c:v>
                </c:pt>
                <c:pt idx="13">
                  <c:v>43252</c:v>
                </c:pt>
                <c:pt idx="14">
                  <c:v>43282</c:v>
                </c:pt>
                <c:pt idx="15">
                  <c:v>43313</c:v>
                </c:pt>
                <c:pt idx="16">
                  <c:v>43344</c:v>
                </c:pt>
                <c:pt idx="17">
                  <c:v>43374</c:v>
                </c:pt>
                <c:pt idx="18">
                  <c:v>43405</c:v>
                </c:pt>
                <c:pt idx="19">
                  <c:v>43435</c:v>
                </c:pt>
                <c:pt idx="20">
                  <c:v>43466</c:v>
                </c:pt>
              </c:numCache>
            </c:numRef>
          </c:cat>
          <c:val>
            <c:numRef>
              <c:f>Leht2!$C$14:$W$14</c:f>
              <c:numCache>
                <c:formatCode>0</c:formatCode>
                <c:ptCount val="21"/>
                <c:pt idx="0">
                  <c:v>17.243066794422358</c:v>
                </c:pt>
                <c:pt idx="1">
                  <c:v>24.543948729444917</c:v>
                </c:pt>
                <c:pt idx="2">
                  <c:v>27.724228243680354</c:v>
                </c:pt>
                <c:pt idx="3">
                  <c:v>28.4666153782347</c:v>
                </c:pt>
                <c:pt idx="4">
                  <c:v>19.981811205203631</c:v>
                </c:pt>
                <c:pt idx="5">
                  <c:v>19.975054055403227</c:v>
                </c:pt>
                <c:pt idx="6">
                  <c:v>17.241247284230663</c:v>
                </c:pt>
                <c:pt idx="7">
                  <c:v>16.418946545011504</c:v>
                </c:pt>
                <c:pt idx="8">
                  <c:v>21.597940845674081</c:v>
                </c:pt>
                <c:pt idx="9">
                  <c:v>25.932001974102477</c:v>
                </c:pt>
                <c:pt idx="10">
                  <c:v>21.846626648563962</c:v>
                </c:pt>
                <c:pt idx="11">
                  <c:v>29.933153029873289</c:v>
                </c:pt>
                <c:pt idx="12">
                  <c:v>15.853046008223053</c:v>
                </c:pt>
                <c:pt idx="13">
                  <c:v>15.39876666728256</c:v>
                </c:pt>
                <c:pt idx="14">
                  <c:v>17.114530955436663</c:v>
                </c:pt>
                <c:pt idx="15">
                  <c:v>21.911213414659873</c:v>
                </c:pt>
                <c:pt idx="16">
                  <c:v>18.842609991947782</c:v>
                </c:pt>
                <c:pt idx="17">
                  <c:v>18.741436163694498</c:v>
                </c:pt>
                <c:pt idx="18">
                  <c:v>18.813002911213303</c:v>
                </c:pt>
                <c:pt idx="19">
                  <c:v>19.424860317905139</c:v>
                </c:pt>
                <c:pt idx="20">
                  <c:v>18.247506675833186</c:v>
                </c:pt>
              </c:numCache>
            </c:numRef>
          </c:val>
          <c:smooth val="0"/>
          <c:extLst>
            <c:ext xmlns:c16="http://schemas.microsoft.com/office/drawing/2014/chart" uri="{C3380CC4-5D6E-409C-BE32-E72D297353CC}">
              <c16:uniqueId val="{00000003-D136-4A1A-B232-83FFACB9E465}"/>
            </c:ext>
          </c:extLst>
        </c:ser>
        <c:ser>
          <c:idx val="4"/>
          <c:order val="4"/>
          <c:tx>
            <c:strRef>
              <c:f>Leht2!$B$15</c:f>
              <c:strCache>
                <c:ptCount val="1"/>
                <c:pt idx="0">
                  <c:v>Ettevõte 5</c:v>
                </c:pt>
              </c:strCache>
            </c:strRef>
          </c:tx>
          <c:spPr>
            <a:ln w="28575" cap="rnd">
              <a:noFill/>
              <a:round/>
            </a:ln>
            <a:effectLst/>
          </c:spPr>
          <c:marker>
            <c:symbol val="square"/>
            <c:size val="7"/>
            <c:spPr>
              <a:solidFill>
                <a:schemeClr val="accent5"/>
              </a:solidFill>
              <a:ln w="9525">
                <a:solidFill>
                  <a:schemeClr val="accent1">
                    <a:lumMod val="60000"/>
                    <a:lumOff val="40000"/>
                  </a:schemeClr>
                </a:solidFill>
              </a:ln>
              <a:effectLst/>
            </c:spPr>
          </c:marker>
          <c:trendline>
            <c:spPr>
              <a:ln w="44450" cap="rnd">
                <a:solidFill>
                  <a:schemeClr val="accent5"/>
                </a:solidFill>
                <a:prstDash val="sysDot"/>
              </a:ln>
              <a:effectLst/>
            </c:spPr>
            <c:trendlineType val="linear"/>
            <c:dispRSqr val="0"/>
            <c:dispEq val="0"/>
          </c:trendline>
          <c:cat>
            <c:numRef>
              <c:f>Leht2!$C$10:$W$10</c:f>
              <c:numCache>
                <c:formatCode>mmm\-yy</c:formatCode>
                <c:ptCount val="21"/>
                <c:pt idx="0">
                  <c:v>42856</c:v>
                </c:pt>
                <c:pt idx="1">
                  <c:v>42887</c:v>
                </c:pt>
                <c:pt idx="2">
                  <c:v>42917</c:v>
                </c:pt>
                <c:pt idx="3">
                  <c:v>42948</c:v>
                </c:pt>
                <c:pt idx="4">
                  <c:v>42979</c:v>
                </c:pt>
                <c:pt idx="5">
                  <c:v>43009</c:v>
                </c:pt>
                <c:pt idx="6">
                  <c:v>43040</c:v>
                </c:pt>
                <c:pt idx="7">
                  <c:v>43070</c:v>
                </c:pt>
                <c:pt idx="8">
                  <c:v>43101</c:v>
                </c:pt>
                <c:pt idx="9">
                  <c:v>43132</c:v>
                </c:pt>
                <c:pt idx="10">
                  <c:v>43160</c:v>
                </c:pt>
                <c:pt idx="11">
                  <c:v>43191</c:v>
                </c:pt>
                <c:pt idx="12">
                  <c:v>43221</c:v>
                </c:pt>
                <c:pt idx="13">
                  <c:v>43252</c:v>
                </c:pt>
                <c:pt idx="14">
                  <c:v>43282</c:v>
                </c:pt>
                <c:pt idx="15">
                  <c:v>43313</c:v>
                </c:pt>
                <c:pt idx="16">
                  <c:v>43344</c:v>
                </c:pt>
                <c:pt idx="17">
                  <c:v>43374</c:v>
                </c:pt>
                <c:pt idx="18">
                  <c:v>43405</c:v>
                </c:pt>
                <c:pt idx="19">
                  <c:v>43435</c:v>
                </c:pt>
                <c:pt idx="20">
                  <c:v>43466</c:v>
                </c:pt>
              </c:numCache>
            </c:numRef>
          </c:cat>
          <c:val>
            <c:numRef>
              <c:f>Leht2!$C$15:$W$15</c:f>
              <c:numCache>
                <c:formatCode>0</c:formatCode>
                <c:ptCount val="21"/>
                <c:pt idx="0">
                  <c:v>21.108918685942783</c:v>
                </c:pt>
                <c:pt idx="1">
                  <c:v>28.787997728659231</c:v>
                </c:pt>
                <c:pt idx="2">
                  <c:v>19.90509951133075</c:v>
                </c:pt>
                <c:pt idx="3">
                  <c:v>18.254096316419385</c:v>
                </c:pt>
                <c:pt idx="4">
                  <c:v>27.373012929999366</c:v>
                </c:pt>
                <c:pt idx="5">
                  <c:v>28.630913790897292</c:v>
                </c:pt>
                <c:pt idx="6">
                  <c:v>24.600555636958024</c:v>
                </c:pt>
                <c:pt idx="7">
                  <c:v>29.598652496476433</c:v>
                </c:pt>
                <c:pt idx="8">
                  <c:v>19.313991629650804</c:v>
                </c:pt>
                <c:pt idx="9">
                  <c:v>15.72341672615126</c:v>
                </c:pt>
                <c:pt idx="10">
                  <c:v>17.143317221928481</c:v>
                </c:pt>
                <c:pt idx="11">
                  <c:v>17.16959915097193</c:v>
                </c:pt>
                <c:pt idx="12">
                  <c:v>19.602183082658229</c:v>
                </c:pt>
                <c:pt idx="13">
                  <c:v>14.507188607916731</c:v>
                </c:pt>
                <c:pt idx="14">
                  <c:v>17.361612577073593</c:v>
                </c:pt>
                <c:pt idx="15">
                  <c:v>17.910450624390005</c:v>
                </c:pt>
                <c:pt idx="16">
                  <c:v>17.548060960448858</c:v>
                </c:pt>
                <c:pt idx="17">
                  <c:v>17.667297814911876</c:v>
                </c:pt>
                <c:pt idx="18">
                  <c:v>17.175298034164182</c:v>
                </c:pt>
                <c:pt idx="19">
                  <c:v>17.451628584395337</c:v>
                </c:pt>
                <c:pt idx="20">
                  <c:v>17.120330876241006</c:v>
                </c:pt>
              </c:numCache>
            </c:numRef>
          </c:val>
          <c:smooth val="0"/>
          <c:extLst>
            <c:ext xmlns:c16="http://schemas.microsoft.com/office/drawing/2014/chart" uri="{C3380CC4-5D6E-409C-BE32-E72D297353CC}">
              <c16:uniqueId val="{00000004-D136-4A1A-B232-83FFACB9E465}"/>
            </c:ext>
          </c:extLst>
        </c:ser>
        <c:dLbls>
          <c:showLegendKey val="0"/>
          <c:showVal val="0"/>
          <c:showCatName val="0"/>
          <c:showSerName val="0"/>
          <c:showPercent val="0"/>
          <c:showBubbleSize val="0"/>
        </c:dLbls>
        <c:marker val="1"/>
        <c:smooth val="0"/>
        <c:axId val="-1374138224"/>
        <c:axId val="-1374124624"/>
      </c:lineChart>
      <c:dateAx>
        <c:axId val="-137413822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t-EE"/>
          </a:p>
        </c:txPr>
        <c:crossAx val="-1374124624"/>
        <c:crosses val="autoZero"/>
        <c:auto val="1"/>
        <c:lblOffset val="100"/>
        <c:baseTimeUnit val="months"/>
      </c:dateAx>
      <c:valAx>
        <c:axId val="-1374124624"/>
        <c:scaling>
          <c:orientation val="minMax"/>
          <c:max val="45"/>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Eurot ühe tonni toodetud piima kohta</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t-E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137413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FF184-6154-4F9A-B92A-3E2C793B11E9}" type="datetimeFigureOut">
              <a:rPr lang="et-EE" smtClean="0"/>
              <a:t>02.04.2024</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7C1D9-B0EB-45C6-9B05-FEA71C7E0A9F}" type="slidenum">
              <a:rPr lang="et-EE" smtClean="0"/>
              <a:t>‹#›</a:t>
            </a:fld>
            <a:endParaRPr lang="et-EE"/>
          </a:p>
        </p:txBody>
      </p:sp>
    </p:spTree>
    <p:extLst>
      <p:ext uri="{BB962C8B-B14F-4D97-AF65-F5344CB8AC3E}">
        <p14:creationId xmlns:p14="http://schemas.microsoft.com/office/powerpoint/2010/main" val="371570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err="1" smtClean="0"/>
              <a:t>As</a:t>
            </a:r>
            <a:r>
              <a:rPr lang="et-EE" dirty="0" smtClean="0"/>
              <a:t> </a:t>
            </a:r>
            <a:r>
              <a:rPr lang="et-EE" dirty="0" err="1" smtClean="0"/>
              <a:t>everywhere</a:t>
            </a:r>
            <a:r>
              <a:rPr lang="et-EE" dirty="0" smtClean="0"/>
              <a:t>,</a:t>
            </a:r>
            <a:r>
              <a:rPr lang="et-EE" baseline="0" dirty="0" smtClean="0"/>
              <a:t> </a:t>
            </a:r>
            <a:r>
              <a:rPr lang="et-EE" baseline="0" dirty="0" err="1" smtClean="0"/>
              <a:t>also</a:t>
            </a:r>
            <a:r>
              <a:rPr lang="et-EE" baseline="0" dirty="0" smtClean="0"/>
              <a:t> </a:t>
            </a:r>
            <a:r>
              <a:rPr lang="et-EE" baseline="0" dirty="0" err="1" smtClean="0"/>
              <a:t>among</a:t>
            </a:r>
            <a:r>
              <a:rPr lang="et-EE" baseline="0" dirty="0" smtClean="0"/>
              <a:t> Estonian </a:t>
            </a:r>
            <a:r>
              <a:rPr lang="et-EE" baseline="0" dirty="0" err="1" smtClean="0"/>
              <a:t>farmers</a:t>
            </a:r>
            <a:r>
              <a:rPr lang="et-EE" baseline="0" dirty="0" smtClean="0"/>
              <a:t>, </a:t>
            </a:r>
            <a:r>
              <a:rPr lang="et-EE" baseline="0" dirty="0" err="1" smtClean="0"/>
              <a:t>there</a:t>
            </a:r>
            <a:r>
              <a:rPr lang="et-EE" baseline="0" dirty="0" smtClean="0"/>
              <a:t> </a:t>
            </a:r>
            <a:r>
              <a:rPr lang="et-EE" baseline="0" dirty="0" err="1" smtClean="0"/>
              <a:t>was</a:t>
            </a:r>
            <a:r>
              <a:rPr lang="et-EE" baseline="0" dirty="0" smtClean="0"/>
              <a:t> a </a:t>
            </a:r>
            <a:r>
              <a:rPr lang="et-EE" baseline="0" dirty="0" err="1" smtClean="0"/>
              <a:t>changed</a:t>
            </a:r>
            <a:r>
              <a:rPr lang="et-EE" baseline="0" dirty="0" smtClean="0"/>
              <a:t> </a:t>
            </a:r>
            <a:r>
              <a:rPr lang="et-EE" baseline="0" dirty="0" err="1" smtClean="0"/>
              <a:t>expectations</a:t>
            </a:r>
            <a:r>
              <a:rPr lang="et-EE" baseline="0" dirty="0" smtClean="0"/>
              <a:t> </a:t>
            </a:r>
            <a:r>
              <a:rPr lang="et-EE" baseline="0" dirty="0" err="1" smtClean="0"/>
              <a:t>to</a:t>
            </a:r>
            <a:r>
              <a:rPr lang="et-EE" baseline="0" dirty="0" smtClean="0"/>
              <a:t> </a:t>
            </a:r>
            <a:r>
              <a:rPr lang="et-EE" baseline="0" dirty="0" err="1" smtClean="0"/>
              <a:t>the</a:t>
            </a:r>
            <a:r>
              <a:rPr lang="et-EE" baseline="0" dirty="0" smtClean="0"/>
              <a:t> </a:t>
            </a:r>
            <a:r>
              <a:rPr lang="et-EE" baseline="0" dirty="0" err="1" smtClean="0"/>
              <a:t>veterinary</a:t>
            </a:r>
            <a:r>
              <a:rPr lang="et-EE" baseline="0" dirty="0" smtClean="0"/>
              <a:t> </a:t>
            </a:r>
            <a:r>
              <a:rPr lang="et-EE" baseline="0" dirty="0" err="1" smtClean="0"/>
              <a:t>service</a:t>
            </a:r>
            <a:r>
              <a:rPr lang="et-EE" baseline="0" dirty="0" smtClean="0"/>
              <a:t>. And </a:t>
            </a:r>
            <a:r>
              <a:rPr lang="et-EE" baseline="0" dirty="0" err="1" smtClean="0"/>
              <a:t>therefore</a:t>
            </a:r>
            <a:r>
              <a:rPr lang="et-EE" baseline="0" dirty="0" smtClean="0"/>
              <a:t>, </a:t>
            </a:r>
            <a:r>
              <a:rPr lang="et-EE" baseline="0" dirty="0" err="1" smtClean="0"/>
              <a:t>many</a:t>
            </a:r>
            <a:r>
              <a:rPr lang="et-EE" baseline="0" dirty="0" smtClean="0"/>
              <a:t> </a:t>
            </a:r>
            <a:r>
              <a:rPr lang="et-EE" baseline="0" dirty="0" err="1" smtClean="0"/>
              <a:t>study</a:t>
            </a:r>
            <a:r>
              <a:rPr lang="et-EE" baseline="0" dirty="0" smtClean="0"/>
              <a:t> </a:t>
            </a:r>
            <a:r>
              <a:rPr lang="et-EE" baseline="0" dirty="0" err="1" smtClean="0"/>
              <a:t>questions</a:t>
            </a:r>
            <a:r>
              <a:rPr lang="et-EE" baseline="0" dirty="0" smtClean="0"/>
              <a:t> </a:t>
            </a:r>
            <a:r>
              <a:rPr lang="et-EE" baseline="0" dirty="0" err="1" smtClean="0"/>
              <a:t>arised</a:t>
            </a:r>
            <a:r>
              <a:rPr lang="et-EE" baseline="0" dirty="0" smtClean="0"/>
              <a:t> </a:t>
            </a:r>
            <a:r>
              <a:rPr lang="et-EE" baseline="0" dirty="0" err="1" smtClean="0"/>
              <a:t>like</a:t>
            </a:r>
            <a:r>
              <a:rPr lang="et-EE" baseline="0" dirty="0" smtClean="0"/>
              <a:t>: ……</a:t>
            </a:r>
            <a:endParaRPr lang="et-EE" dirty="0"/>
          </a:p>
        </p:txBody>
      </p:sp>
      <p:sp>
        <p:nvSpPr>
          <p:cNvPr id="4" name="Slaidinumbri kohatäide 3"/>
          <p:cNvSpPr>
            <a:spLocks noGrp="1"/>
          </p:cNvSpPr>
          <p:nvPr>
            <p:ph type="sldNum" sz="quarter" idx="10"/>
          </p:nvPr>
        </p:nvSpPr>
        <p:spPr/>
        <p:txBody>
          <a:bodyPr/>
          <a:lstStyle/>
          <a:p>
            <a:fld id="{2A036918-4D69-453D-8D6C-5E26E1D74B23}" type="slidenum">
              <a:rPr lang="en-US" smtClean="0"/>
              <a:t>4</a:t>
            </a:fld>
            <a:endParaRPr lang="en-US"/>
          </a:p>
        </p:txBody>
      </p:sp>
    </p:spTree>
    <p:extLst>
      <p:ext uri="{BB962C8B-B14F-4D97-AF65-F5344CB8AC3E}">
        <p14:creationId xmlns:p14="http://schemas.microsoft.com/office/powerpoint/2010/main" val="217455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aseline="0" dirty="0" err="1" smtClean="0"/>
              <a:t>We</a:t>
            </a:r>
            <a:r>
              <a:rPr lang="et-EE" baseline="0" dirty="0" smtClean="0"/>
              <a:t> </a:t>
            </a:r>
            <a:r>
              <a:rPr lang="et-EE" baseline="0" dirty="0" err="1" smtClean="0"/>
              <a:t>visited</a:t>
            </a:r>
            <a:r>
              <a:rPr lang="et-EE" baseline="0" dirty="0" smtClean="0"/>
              <a:t> all </a:t>
            </a:r>
            <a:r>
              <a:rPr lang="et-EE" baseline="0" dirty="0" err="1" smtClean="0"/>
              <a:t>herds</a:t>
            </a:r>
            <a:r>
              <a:rPr lang="et-EE" baseline="0" dirty="0" smtClean="0"/>
              <a:t>  </a:t>
            </a:r>
            <a:r>
              <a:rPr lang="et-EE" baseline="0" dirty="0" err="1" smtClean="0"/>
              <a:t>We</a:t>
            </a:r>
            <a:r>
              <a:rPr lang="et-EE" baseline="0" dirty="0" smtClean="0"/>
              <a:t> </a:t>
            </a:r>
            <a:r>
              <a:rPr lang="et-EE" baseline="0" dirty="0" err="1" smtClean="0"/>
              <a:t>strart</a:t>
            </a:r>
            <a:r>
              <a:rPr lang="et-EE" baseline="0" dirty="0" smtClean="0"/>
              <a:t> </a:t>
            </a:r>
            <a:r>
              <a:rPr lang="et-EE" baseline="0" dirty="0" err="1" smtClean="0"/>
              <a:t>with</a:t>
            </a:r>
            <a:r>
              <a:rPr lang="et-EE" baseline="0" dirty="0" smtClean="0"/>
              <a:t> </a:t>
            </a:r>
            <a:r>
              <a:rPr lang="et-EE" baseline="0" dirty="0" err="1" smtClean="0"/>
              <a:t>measure</a:t>
            </a:r>
            <a:r>
              <a:rPr lang="et-EE" baseline="0" dirty="0" smtClean="0"/>
              <a:t> of … </a:t>
            </a:r>
            <a:r>
              <a:rPr lang="et-EE" baseline="0" dirty="0" err="1" smtClean="0"/>
              <a:t>based</a:t>
            </a:r>
            <a:r>
              <a:rPr lang="et-EE" baseline="0" dirty="0" smtClean="0"/>
              <a:t> on </a:t>
            </a:r>
            <a:r>
              <a:rPr lang="et-EE" baseline="0" dirty="0" err="1" smtClean="0"/>
              <a:t>data</a:t>
            </a:r>
            <a:r>
              <a:rPr lang="et-EE" baseline="0" dirty="0" smtClean="0"/>
              <a:t> </a:t>
            </a:r>
            <a:r>
              <a:rPr lang="et-EE" baseline="0" dirty="0" err="1" smtClean="0"/>
              <a:t>we</a:t>
            </a:r>
            <a:r>
              <a:rPr lang="et-EE" baseline="0" dirty="0" smtClean="0"/>
              <a:t> </a:t>
            </a:r>
            <a:r>
              <a:rPr lang="et-EE" baseline="0" dirty="0" err="1" smtClean="0"/>
              <a:t>idetify</a:t>
            </a:r>
            <a:r>
              <a:rPr lang="et-EE" baseline="0" dirty="0" smtClean="0"/>
              <a:t> </a:t>
            </a:r>
            <a:r>
              <a:rPr lang="et-EE" baseline="0" dirty="0" err="1" smtClean="0"/>
              <a:t>problems</a:t>
            </a:r>
            <a:r>
              <a:rPr lang="et-EE" baseline="0" dirty="0" smtClean="0"/>
              <a:t> and start looking </a:t>
            </a:r>
            <a:r>
              <a:rPr lang="et-EE" baseline="0" dirty="0" err="1" smtClean="0"/>
              <a:t>for</a:t>
            </a:r>
            <a:r>
              <a:rPr lang="et-EE" baseline="0" dirty="0" smtClean="0"/>
              <a:t> risk </a:t>
            </a:r>
            <a:r>
              <a:rPr lang="et-EE" baseline="0" dirty="0" err="1" smtClean="0"/>
              <a:t>factors</a:t>
            </a:r>
            <a:r>
              <a:rPr lang="et-EE" baseline="0" dirty="0" smtClean="0"/>
              <a:t>. </a:t>
            </a:r>
            <a:r>
              <a:rPr lang="et-EE" baseline="0" dirty="0" err="1" smtClean="0"/>
              <a:t>This</a:t>
            </a:r>
            <a:r>
              <a:rPr lang="et-EE" baseline="0" dirty="0" smtClean="0"/>
              <a:t> </a:t>
            </a:r>
            <a:r>
              <a:rPr lang="et-EE" baseline="0" dirty="0" err="1" smtClean="0"/>
              <a:t>is</a:t>
            </a:r>
            <a:r>
              <a:rPr lang="et-EE" baseline="0" dirty="0" smtClean="0"/>
              <a:t> farm </a:t>
            </a:r>
            <a:r>
              <a:rPr lang="et-EE" baseline="0" dirty="0" err="1" smtClean="0"/>
              <a:t>specific</a:t>
            </a:r>
            <a:r>
              <a:rPr lang="et-EE" baseline="0" dirty="0" smtClean="0"/>
              <a:t> </a:t>
            </a:r>
            <a:r>
              <a:rPr lang="et-EE" baseline="0" dirty="0" err="1" smtClean="0"/>
              <a:t>action</a:t>
            </a:r>
            <a:r>
              <a:rPr lang="et-EE" baseline="0" dirty="0" smtClean="0"/>
              <a:t>. No </a:t>
            </a:r>
            <a:r>
              <a:rPr lang="et-EE" baseline="0" dirty="0" err="1" smtClean="0"/>
              <a:t>general</a:t>
            </a:r>
            <a:r>
              <a:rPr lang="et-EE" baseline="0" dirty="0" smtClean="0"/>
              <a:t> </a:t>
            </a:r>
            <a:r>
              <a:rPr lang="et-EE" baseline="0" dirty="0" err="1" smtClean="0"/>
              <a:t>recepe</a:t>
            </a:r>
            <a:r>
              <a:rPr lang="et-EE" baseline="0" dirty="0" smtClean="0"/>
              <a:t> </a:t>
            </a:r>
            <a:r>
              <a:rPr lang="et-EE" baseline="0" dirty="0" err="1" smtClean="0"/>
              <a:t>for</a:t>
            </a:r>
            <a:r>
              <a:rPr lang="et-EE" baseline="0" dirty="0" smtClean="0"/>
              <a:t> all </a:t>
            </a:r>
            <a:r>
              <a:rPr lang="et-EE" baseline="0" dirty="0" err="1" smtClean="0"/>
              <a:t>farms</a:t>
            </a:r>
            <a:r>
              <a:rPr lang="et-EE" baseline="0" dirty="0" smtClean="0"/>
              <a:t>. </a:t>
            </a:r>
            <a:r>
              <a:rPr lang="et-EE" baseline="0" dirty="0" err="1" smtClean="0"/>
              <a:t>Econ</a:t>
            </a:r>
            <a:r>
              <a:rPr lang="et-EE" baseline="0" dirty="0" smtClean="0"/>
              <a:t> </a:t>
            </a:r>
            <a:r>
              <a:rPr lang="et-EE" baseline="0" dirty="0" err="1" smtClean="0"/>
              <a:t>resonable</a:t>
            </a:r>
            <a:r>
              <a:rPr lang="et-EE" baseline="0" dirty="0" smtClean="0"/>
              <a:t> </a:t>
            </a:r>
            <a:r>
              <a:rPr lang="et-EE" baseline="0" dirty="0" err="1" smtClean="0"/>
              <a:t>treatment</a:t>
            </a:r>
            <a:r>
              <a:rPr lang="et-EE" baseline="0" dirty="0" smtClean="0"/>
              <a:t> </a:t>
            </a:r>
            <a:r>
              <a:rPr lang="et-EE" baseline="0" dirty="0" err="1" smtClean="0"/>
              <a:t>plan</a:t>
            </a:r>
            <a:r>
              <a:rPr lang="et-EE" baseline="0" dirty="0" smtClean="0"/>
              <a:t>, </a:t>
            </a:r>
            <a:r>
              <a:rPr lang="et-EE" baseline="0" dirty="0" err="1" smtClean="0"/>
              <a:t>infectious</a:t>
            </a:r>
            <a:r>
              <a:rPr lang="et-EE" baseline="0" dirty="0" smtClean="0"/>
              <a:t> </a:t>
            </a:r>
            <a:r>
              <a:rPr lang="et-EE" baseline="0" dirty="0" err="1" smtClean="0"/>
              <a:t>diseases</a:t>
            </a:r>
            <a:r>
              <a:rPr lang="et-EE" baseline="0" dirty="0" smtClean="0"/>
              <a:t> </a:t>
            </a:r>
            <a:r>
              <a:rPr lang="et-EE" baseline="0" dirty="0" err="1" smtClean="0"/>
              <a:t>eridication</a:t>
            </a:r>
            <a:r>
              <a:rPr lang="et-EE" baseline="0" dirty="0" smtClean="0"/>
              <a:t> </a:t>
            </a:r>
            <a:r>
              <a:rPr lang="et-EE" baseline="0" dirty="0" err="1" smtClean="0"/>
              <a:t>etc</a:t>
            </a:r>
            <a:r>
              <a:rPr lang="et-EE" baseline="0" dirty="0" smtClean="0"/>
              <a:t>. </a:t>
            </a:r>
            <a:endParaRPr lang="en-US" dirty="0"/>
          </a:p>
        </p:txBody>
      </p:sp>
      <p:sp>
        <p:nvSpPr>
          <p:cNvPr id="4" name="Slaidinumbri kohatäide 3"/>
          <p:cNvSpPr>
            <a:spLocks noGrp="1"/>
          </p:cNvSpPr>
          <p:nvPr>
            <p:ph type="sldNum" sz="quarter" idx="10"/>
          </p:nvPr>
        </p:nvSpPr>
        <p:spPr/>
        <p:txBody>
          <a:bodyPr/>
          <a:lstStyle/>
          <a:p>
            <a:fld id="{A2AA845B-A81B-40E1-87F3-445A4D00A81B}" type="slidenum">
              <a:rPr lang="et-EE" smtClean="0"/>
              <a:t>5</a:t>
            </a:fld>
            <a:endParaRPr lang="et-EE"/>
          </a:p>
        </p:txBody>
      </p:sp>
    </p:spTree>
    <p:extLst>
      <p:ext uri="{BB962C8B-B14F-4D97-AF65-F5344CB8AC3E}">
        <p14:creationId xmlns:p14="http://schemas.microsoft.com/office/powerpoint/2010/main" val="185138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t-EE" altLang="et-EE" smtClean="0"/>
              <a:t>Üle on vaadatud raviskeemid, hinnatud ravi vajaduspõhisust ja haigustekitajate antimikroobset tundlikkust. </a:t>
            </a:r>
          </a:p>
          <a:p>
            <a:r>
              <a:rPr lang="et-EE" altLang="et-EE" smtClean="0"/>
              <a:t>Farmide lähtekohad olid väga erinevad. Projekti aluses oli mõnes farmis vaja alustada korraliku registreerimisega. Ühes farmis on vasikatel kasutatavate antibakteriaalsete ainete kasutamise registreerimine endiselt murekohaks. Siiski on trend kulude alanemise suunas näha kahes farmis ning kaks on suhteliselt stabiilne. Vähenemine on tulnud suuresti profülaktilise antibiootikumide kasutamise vähenemisest, mõnes farmis ka ravijuhtude olulisest vähenemisest. Vasikate kõhulahtisuse puhul nö üleravimine.</a:t>
            </a:r>
          </a:p>
          <a:p>
            <a:endParaRPr lang="et-EE" altLang="et-EE" smtClean="0"/>
          </a:p>
          <a:p>
            <a:r>
              <a:rPr lang="et-EE" altLang="et-EE" smtClean="0"/>
              <a:t>Antibiootikumide kasutamist vasikate haiguste raviks oli võimalik andmete olemasolu tõttu hinnata neljas ettevõttes: ühes ettevõttes täheldati antibiootikumide kasutamise suurenemist, kolmes farmis oli see pidevas langustrendis </a:t>
            </a:r>
          </a:p>
        </p:txBody>
      </p:sp>
      <p:sp>
        <p:nvSpPr>
          <p:cNvPr id="19460"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FC4BB3-DC17-430C-9527-7B0A34513130}" type="slidenum">
              <a:rPr lang="en-US" altLang="et-EE" smtClean="0"/>
              <a:pPr/>
              <a:t>6</a:t>
            </a:fld>
            <a:endParaRPr lang="en-US" altLang="et-EE" smtClean="0"/>
          </a:p>
        </p:txBody>
      </p:sp>
    </p:spTree>
    <p:extLst>
      <p:ext uri="{BB962C8B-B14F-4D97-AF65-F5344CB8AC3E}">
        <p14:creationId xmlns:p14="http://schemas.microsoft.com/office/powerpoint/2010/main" val="318550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t-EE" altLang="et-EE" dirty="0" smtClean="0"/>
              <a:t>Hoolimata sellest, et üksikute kuude lõikes on tulemused küllaltki varieeruvad ja hüplikud, on kolmes ettevõttes viiest karjatervisekulude trend langev. </a:t>
            </a:r>
          </a:p>
          <a:p>
            <a:r>
              <a:rPr lang="et-EE" altLang="et-EE" dirty="0" smtClean="0"/>
              <a:t>Kui võrrelda projekti kolme esimest kuud kolme viimase kuuga, siis neis ettevõtetes, kus olukord on paranenud, on kulud vähenenud keskmiselt 6 eurot ühe tonni toodetud piima kohta.</a:t>
            </a:r>
          </a:p>
          <a:p>
            <a:r>
              <a:rPr lang="et-EE" altLang="et-EE" dirty="0" smtClean="0"/>
              <a:t>Ühes ettevõttes on kulud suurenenud, kuid on sellegipoolest projektis osalevate ettevõtete madalaimad. </a:t>
            </a:r>
          </a:p>
          <a:p>
            <a:r>
              <a:rPr lang="et-EE" altLang="et-EE" dirty="0" err="1" smtClean="0"/>
              <a:t>Kõrgetoodangulistes</a:t>
            </a:r>
            <a:r>
              <a:rPr lang="et-EE" altLang="et-EE" dirty="0" smtClean="0"/>
              <a:t> karjades on karjatervisekulude madalal hoidmiseks vaja pidevalt panustada ja pingutada. </a:t>
            </a:r>
          </a:p>
        </p:txBody>
      </p:sp>
      <p:sp>
        <p:nvSpPr>
          <p:cNvPr id="33796"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FE2339-635B-4030-AE01-F35916ACD5F9}" type="slidenum">
              <a:rPr lang="et-EE" altLang="et-EE" smtClean="0"/>
              <a:pPr/>
              <a:t>7</a:t>
            </a:fld>
            <a:endParaRPr lang="et-EE" altLang="et-EE" smtClean="0"/>
          </a:p>
        </p:txBody>
      </p:sp>
    </p:spTree>
    <p:extLst>
      <p:ext uri="{BB962C8B-B14F-4D97-AF65-F5344CB8AC3E}">
        <p14:creationId xmlns:p14="http://schemas.microsoft.com/office/powerpoint/2010/main" val="219618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juhtslaidi alapealkirja laadi redigeerimiseks</a:t>
            </a:r>
            <a:endParaRPr lang="et-EE"/>
          </a:p>
        </p:txBody>
      </p:sp>
      <p:sp>
        <p:nvSpPr>
          <p:cNvPr id="4" name="Kuupäeva kohatäide 3"/>
          <p:cNvSpPr>
            <a:spLocks noGrp="1"/>
          </p:cNvSpPr>
          <p:nvPr>
            <p:ph type="dt" sz="half" idx="10"/>
          </p:nvPr>
        </p:nvSpPr>
        <p:spPr/>
        <p:txBody>
          <a:bodyPr/>
          <a:lstStyle/>
          <a:p>
            <a:fld id="{718FB25E-8265-4C26-BE20-B1090058542B}" type="datetimeFigureOut">
              <a:rPr lang="et-EE" smtClean="0"/>
              <a:t>02.04.2024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359083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18FB25E-8265-4C26-BE20-B1090058542B}" type="datetimeFigureOut">
              <a:rPr lang="et-EE" smtClean="0"/>
              <a:t>02.04.2024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345202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18FB25E-8265-4C26-BE20-B1090058542B}" type="datetimeFigureOut">
              <a:rPr lang="et-EE" smtClean="0"/>
              <a:t>02.04.2024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64901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18FB25E-8265-4C26-BE20-B1090058542B}" type="datetimeFigureOut">
              <a:rPr lang="et-EE" smtClean="0"/>
              <a:t>02.04.2024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100402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Redigeeri juhtslaidi tekstilaade</a:t>
            </a:r>
          </a:p>
        </p:txBody>
      </p:sp>
      <p:sp>
        <p:nvSpPr>
          <p:cNvPr id="4" name="Kuupäeva kohatäide 3"/>
          <p:cNvSpPr>
            <a:spLocks noGrp="1"/>
          </p:cNvSpPr>
          <p:nvPr>
            <p:ph type="dt" sz="half" idx="10"/>
          </p:nvPr>
        </p:nvSpPr>
        <p:spPr/>
        <p:txBody>
          <a:bodyPr/>
          <a:lstStyle/>
          <a:p>
            <a:fld id="{718FB25E-8265-4C26-BE20-B1090058542B}" type="datetimeFigureOut">
              <a:rPr lang="et-EE" smtClean="0"/>
              <a:t>02.04.2024</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2316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718FB25E-8265-4C26-BE20-B1090058542B}" type="datetimeFigureOut">
              <a:rPr lang="et-EE" smtClean="0"/>
              <a:t>02.04.2024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397495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718FB25E-8265-4C26-BE20-B1090058542B}" type="datetimeFigureOut">
              <a:rPr lang="et-EE" smtClean="0"/>
              <a:t>02.04.2024</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281550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718FB25E-8265-4C26-BE20-B1090058542B}" type="datetimeFigureOut">
              <a:rPr lang="et-EE" smtClean="0"/>
              <a:t>02.04.2024</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241444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718FB25E-8265-4C26-BE20-B1090058542B}" type="datetimeFigureOut">
              <a:rPr lang="et-EE" smtClean="0"/>
              <a:t>02.04.2024</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2437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4"/>
          <p:cNvSpPr>
            <a:spLocks noGrp="1"/>
          </p:cNvSpPr>
          <p:nvPr>
            <p:ph type="dt" sz="half" idx="10"/>
          </p:nvPr>
        </p:nvSpPr>
        <p:spPr/>
        <p:txBody>
          <a:bodyPr/>
          <a:lstStyle/>
          <a:p>
            <a:fld id="{718FB25E-8265-4C26-BE20-B1090058542B}" type="datetimeFigureOut">
              <a:rPr lang="et-EE" smtClean="0"/>
              <a:t>02.04.2024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247415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4"/>
          <p:cNvSpPr>
            <a:spLocks noGrp="1"/>
          </p:cNvSpPr>
          <p:nvPr>
            <p:ph type="dt" sz="half" idx="10"/>
          </p:nvPr>
        </p:nvSpPr>
        <p:spPr/>
        <p:txBody>
          <a:bodyPr/>
          <a:lstStyle/>
          <a:p>
            <a:fld id="{718FB25E-8265-4C26-BE20-B1090058542B}" type="datetimeFigureOut">
              <a:rPr lang="et-EE" smtClean="0"/>
              <a:t>02.04.2024</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445C71A-0EA9-4E9F-B92A-C4BC8714E03E}" type="slidenum">
              <a:rPr lang="et-EE" smtClean="0"/>
              <a:t>‹#›</a:t>
            </a:fld>
            <a:endParaRPr lang="et-EE"/>
          </a:p>
        </p:txBody>
      </p:sp>
    </p:spTree>
    <p:extLst>
      <p:ext uri="{BB962C8B-B14F-4D97-AF65-F5344CB8AC3E}">
        <p14:creationId xmlns:p14="http://schemas.microsoft.com/office/powerpoint/2010/main" val="290528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FB25E-8265-4C26-BE20-B1090058542B}" type="datetimeFigureOut">
              <a:rPr lang="et-EE" smtClean="0"/>
              <a:t>02.04.2024</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5C71A-0EA9-4E9F-B92A-C4BC8714E03E}" type="slidenum">
              <a:rPr lang="et-EE" smtClean="0"/>
              <a:t>‹#›</a:t>
            </a:fld>
            <a:endParaRPr lang="et-EE"/>
          </a:p>
        </p:txBody>
      </p:sp>
    </p:spTree>
    <p:extLst>
      <p:ext uri="{BB962C8B-B14F-4D97-AF65-F5344CB8AC3E}">
        <p14:creationId xmlns:p14="http://schemas.microsoft.com/office/powerpoint/2010/main" val="107743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Autofit/>
          </a:bodyPr>
          <a:lstStyle/>
          <a:p>
            <a:r>
              <a:rPr lang="et-EE" sz="4800" dirty="0"/>
              <a:t>K</a:t>
            </a:r>
            <a:r>
              <a:rPr lang="et-EE" sz="4800" dirty="0" smtClean="0"/>
              <a:t>arjatervise programmid ja antibiootikumide kasutamine Eestis veiste </a:t>
            </a:r>
            <a:r>
              <a:rPr lang="et-EE" sz="4800" dirty="0" smtClean="0"/>
              <a:t>haiguste </a:t>
            </a:r>
            <a:r>
              <a:rPr lang="et-EE" sz="4800" dirty="0" smtClean="0"/>
              <a:t>ravis. </a:t>
            </a:r>
            <a:br>
              <a:rPr lang="et-EE" sz="4800" dirty="0" smtClean="0"/>
            </a:br>
            <a:r>
              <a:rPr lang="et-EE" sz="4800" dirty="0" smtClean="0"/>
              <a:t>Teekond 2017-2022.</a:t>
            </a:r>
            <a:endParaRPr lang="et-EE" sz="4800" dirty="0"/>
          </a:p>
        </p:txBody>
      </p:sp>
      <p:sp>
        <p:nvSpPr>
          <p:cNvPr id="3" name="Alapealkiri 2"/>
          <p:cNvSpPr>
            <a:spLocks noGrp="1"/>
          </p:cNvSpPr>
          <p:nvPr>
            <p:ph type="subTitle" idx="1"/>
          </p:nvPr>
        </p:nvSpPr>
        <p:spPr/>
        <p:txBody>
          <a:bodyPr/>
          <a:lstStyle/>
          <a:p>
            <a:r>
              <a:rPr lang="et-EE" dirty="0"/>
              <a:t>Piret Kalmus DVM, PhD</a:t>
            </a:r>
          </a:p>
          <a:p>
            <a:r>
              <a:rPr lang="et-EE" dirty="0"/>
              <a:t> Kliinilise veterinaarmeditsiini õppetool</a:t>
            </a:r>
          </a:p>
          <a:p>
            <a:r>
              <a:rPr lang="et-EE" dirty="0"/>
              <a:t>Eesti Maaülikool </a:t>
            </a:r>
          </a:p>
        </p:txBody>
      </p:sp>
      <p:pic>
        <p:nvPicPr>
          <p:cNvPr id="4" name="Pilt 3"/>
          <p:cNvPicPr>
            <a:picLocks noChangeAspect="1"/>
          </p:cNvPicPr>
          <p:nvPr/>
        </p:nvPicPr>
        <p:blipFill>
          <a:blip r:embed="rId2"/>
          <a:stretch>
            <a:fillRect/>
          </a:stretch>
        </p:blipFill>
        <p:spPr>
          <a:xfrm>
            <a:off x="418257" y="5831481"/>
            <a:ext cx="2408129" cy="701101"/>
          </a:xfrm>
          <a:prstGeom prst="rect">
            <a:avLst/>
          </a:prstGeom>
        </p:spPr>
      </p:pic>
    </p:spTree>
    <p:extLst>
      <p:ext uri="{BB962C8B-B14F-4D97-AF65-F5344CB8AC3E}">
        <p14:creationId xmlns:p14="http://schemas.microsoft.com/office/powerpoint/2010/main" val="3596199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186321" y="1378779"/>
            <a:ext cx="11444794" cy="4918326"/>
          </a:xfrm>
          <a:prstGeom prst="rect">
            <a:avLst/>
          </a:prstGeom>
        </p:spPr>
      </p:pic>
      <p:sp>
        <p:nvSpPr>
          <p:cNvPr id="3" name="TextBox 2"/>
          <p:cNvSpPr txBox="1"/>
          <p:nvPr/>
        </p:nvSpPr>
        <p:spPr>
          <a:xfrm>
            <a:off x="964271" y="0"/>
            <a:ext cx="9428735" cy="1323439"/>
          </a:xfrm>
          <a:prstGeom prst="rect">
            <a:avLst/>
          </a:prstGeom>
          <a:noFill/>
        </p:spPr>
        <p:txBody>
          <a:bodyPr wrap="none" rtlCol="0">
            <a:spAutoFit/>
          </a:bodyPr>
          <a:lstStyle/>
          <a:p>
            <a:r>
              <a:rPr lang="et-EE" sz="4000" dirty="0" smtClean="0"/>
              <a:t>B-kategooriasse kuuluvate antibiootikumide </a:t>
            </a:r>
          </a:p>
          <a:p>
            <a:r>
              <a:rPr lang="et-EE" sz="4000" dirty="0" smtClean="0"/>
              <a:t>kasutamine farmide lõikes 2019-2020</a:t>
            </a:r>
            <a:endParaRPr lang="et-EE" sz="4000" dirty="0"/>
          </a:p>
        </p:txBody>
      </p:sp>
    </p:spTree>
    <p:extLst>
      <p:ext uri="{BB962C8B-B14F-4D97-AF65-F5344CB8AC3E}">
        <p14:creationId xmlns:p14="http://schemas.microsoft.com/office/powerpoint/2010/main" val="115401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53359" y="280284"/>
            <a:ext cx="10515600" cy="1325563"/>
          </a:xfrm>
        </p:spPr>
        <p:txBody>
          <a:bodyPr>
            <a:normAutofit fontScale="90000"/>
          </a:bodyPr>
          <a:lstStyle/>
          <a:p>
            <a:r>
              <a:rPr lang="et-EE" dirty="0" err="1">
                <a:latin typeface="+mn-lt"/>
              </a:rPr>
              <a:t>Tsefalosporiinide</a:t>
            </a:r>
            <a:r>
              <a:rPr lang="et-EE" dirty="0">
                <a:latin typeface="+mn-lt"/>
              </a:rPr>
              <a:t> kasutamise mõju </a:t>
            </a:r>
            <a:r>
              <a:rPr lang="et-EE" i="1" dirty="0">
                <a:latin typeface="+mn-lt"/>
              </a:rPr>
              <a:t>E. </a:t>
            </a:r>
            <a:r>
              <a:rPr lang="et-EE" i="1" dirty="0" err="1">
                <a:latin typeface="+mn-lt"/>
              </a:rPr>
              <a:t>coli</a:t>
            </a:r>
            <a:r>
              <a:rPr lang="et-EE" dirty="0">
                <a:latin typeface="+mn-lt"/>
              </a:rPr>
              <a:t> antibiootikumiresistentsusele </a:t>
            </a:r>
            <a:br>
              <a:rPr lang="et-EE" dirty="0">
                <a:latin typeface="+mn-lt"/>
              </a:rPr>
            </a:br>
            <a:endParaRPr lang="et-EE" dirty="0">
              <a:latin typeface="+mn-lt"/>
            </a:endParaRPr>
          </a:p>
        </p:txBody>
      </p:sp>
      <p:sp>
        <p:nvSpPr>
          <p:cNvPr id="3" name="Sisu kohatäide 2"/>
          <p:cNvSpPr>
            <a:spLocks noGrp="1"/>
          </p:cNvSpPr>
          <p:nvPr>
            <p:ph idx="1"/>
          </p:nvPr>
        </p:nvSpPr>
        <p:spPr>
          <a:xfrm>
            <a:off x="753359" y="1439126"/>
            <a:ext cx="10515600" cy="5291612"/>
          </a:xfrm>
        </p:spPr>
        <p:txBody>
          <a:bodyPr>
            <a:normAutofit lnSpcReduction="10000"/>
          </a:bodyPr>
          <a:lstStyle/>
          <a:p>
            <a:pPr>
              <a:buFont typeface="Wingdings" panose="05000000000000000000" pitchFamily="2" charset="2"/>
              <a:buChar char="Ø"/>
            </a:pPr>
            <a:r>
              <a:rPr lang="et-EE" dirty="0" smtClean="0"/>
              <a:t>Laiendatud </a:t>
            </a:r>
            <a:r>
              <a:rPr lang="et-EE" dirty="0"/>
              <a:t>spektriga </a:t>
            </a:r>
            <a:r>
              <a:rPr lang="et-EE" dirty="0" err="1" smtClean="0"/>
              <a:t>beetalaktamaase</a:t>
            </a:r>
            <a:r>
              <a:rPr lang="et-EE" dirty="0" smtClean="0"/>
              <a:t> (ESBL) </a:t>
            </a:r>
            <a:r>
              <a:rPr lang="et-EE" dirty="0"/>
              <a:t>tootvate </a:t>
            </a:r>
            <a:r>
              <a:rPr lang="et-EE" i="1" dirty="0"/>
              <a:t>E. </a:t>
            </a:r>
            <a:r>
              <a:rPr lang="et-EE" i="1" dirty="0" err="1"/>
              <a:t>coli</a:t>
            </a:r>
            <a:r>
              <a:rPr lang="et-EE" dirty="0"/>
              <a:t> mikroobide uuring viidi läbi 46 </a:t>
            </a:r>
            <a:r>
              <a:rPr lang="et-EE" dirty="0" smtClean="0"/>
              <a:t>veisefarmis 2020. aastal. 2023. aastal võeti proovid 37st samast farmist.</a:t>
            </a:r>
            <a:r>
              <a:rPr lang="et-EE" dirty="0"/>
              <a:t> </a:t>
            </a:r>
            <a:r>
              <a:rPr lang="et-EE" dirty="0" smtClean="0"/>
              <a:t>ESBL-positiivseid </a:t>
            </a:r>
            <a:r>
              <a:rPr lang="et-EE" i="1" dirty="0"/>
              <a:t>E. </a:t>
            </a:r>
            <a:r>
              <a:rPr lang="et-EE" i="1" dirty="0" err="1"/>
              <a:t>coli</a:t>
            </a:r>
            <a:r>
              <a:rPr lang="et-EE" dirty="0"/>
              <a:t> </a:t>
            </a:r>
            <a:r>
              <a:rPr lang="et-EE" dirty="0" err="1"/>
              <a:t>isolaate</a:t>
            </a:r>
            <a:r>
              <a:rPr lang="et-EE" dirty="0"/>
              <a:t> </a:t>
            </a:r>
            <a:r>
              <a:rPr lang="et-EE" dirty="0" smtClean="0"/>
              <a:t>leiti </a:t>
            </a:r>
            <a:r>
              <a:rPr lang="et-EE" dirty="0" smtClean="0"/>
              <a:t>2020. </a:t>
            </a:r>
            <a:r>
              <a:rPr lang="et-EE" dirty="0" smtClean="0"/>
              <a:t>aastal 30,4</a:t>
            </a:r>
            <a:r>
              <a:rPr lang="et-EE" dirty="0"/>
              <a:t>% uurimisalustest </a:t>
            </a:r>
            <a:r>
              <a:rPr lang="et-EE" dirty="0" smtClean="0"/>
              <a:t>farmidest</a:t>
            </a:r>
            <a:r>
              <a:rPr lang="et-EE" dirty="0"/>
              <a:t> </a:t>
            </a:r>
            <a:r>
              <a:rPr lang="et-EE" dirty="0" smtClean="0"/>
              <a:t>ja </a:t>
            </a:r>
            <a:r>
              <a:rPr lang="et-EE" dirty="0" smtClean="0"/>
              <a:t>2023. </a:t>
            </a:r>
            <a:r>
              <a:rPr lang="et-EE" dirty="0" smtClean="0"/>
              <a:t>aastal </a:t>
            </a:r>
            <a:r>
              <a:rPr lang="et-EE" dirty="0" smtClean="0"/>
              <a:t>29,7</a:t>
            </a:r>
            <a:r>
              <a:rPr lang="et-EE" dirty="0"/>
              <a:t>%</a:t>
            </a:r>
            <a:endParaRPr lang="et-EE" dirty="0" smtClean="0"/>
          </a:p>
          <a:p>
            <a:pPr>
              <a:buFont typeface="Wingdings" panose="05000000000000000000" pitchFamily="2" charset="2"/>
              <a:buChar char="Ø"/>
            </a:pPr>
            <a:r>
              <a:rPr lang="et-EE" dirty="0" smtClean="0"/>
              <a:t>ESBL-positiivsetes </a:t>
            </a:r>
            <a:r>
              <a:rPr lang="et-EE" dirty="0"/>
              <a:t>farmides oli 3.-4. põlvkonna </a:t>
            </a:r>
            <a:r>
              <a:rPr lang="et-EE" dirty="0" err="1"/>
              <a:t>tsefalosporiinide</a:t>
            </a:r>
            <a:r>
              <a:rPr lang="et-EE" dirty="0"/>
              <a:t> kasutamine 2,1 korda kõrgem (mediaan 1,76 mg/PCU) võrreldes ESBL-negatiivsete farmidega (mediaan 0,68 mg/PCU). </a:t>
            </a:r>
            <a:endParaRPr lang="et-EE" dirty="0" smtClean="0"/>
          </a:p>
          <a:p>
            <a:pPr>
              <a:buFont typeface="Wingdings" panose="05000000000000000000" pitchFamily="2" charset="2"/>
              <a:buChar char="Ø"/>
            </a:pPr>
            <a:r>
              <a:rPr lang="et-EE" dirty="0" smtClean="0"/>
              <a:t>Karjades</a:t>
            </a:r>
            <a:r>
              <a:rPr lang="et-EE" dirty="0"/>
              <a:t>, kus kasutati 3.-4. põlvkonna </a:t>
            </a:r>
            <a:r>
              <a:rPr lang="et-EE" dirty="0" err="1"/>
              <a:t>tsefalosporiine</a:t>
            </a:r>
            <a:r>
              <a:rPr lang="et-EE" dirty="0"/>
              <a:t> üle mediaani ehk 1,5 mg/PCU, </a:t>
            </a:r>
            <a:r>
              <a:rPr lang="et-EE" u="sng" dirty="0">
                <a:solidFill>
                  <a:srgbClr val="7030A0"/>
                </a:solidFill>
              </a:rPr>
              <a:t>oli 17% suurem tõenäosus (p=0.091</a:t>
            </a:r>
            <a:r>
              <a:rPr lang="et-EE" dirty="0"/>
              <a:t>) leida ESBL-positiivseid </a:t>
            </a:r>
            <a:r>
              <a:rPr lang="et-EE" i="1" dirty="0"/>
              <a:t>E. </a:t>
            </a:r>
            <a:r>
              <a:rPr lang="et-EE" i="1" dirty="0" err="1"/>
              <a:t>coli</a:t>
            </a:r>
            <a:r>
              <a:rPr lang="et-EE" dirty="0"/>
              <a:t> mikroobe</a:t>
            </a:r>
            <a:r>
              <a:rPr lang="et-EE" dirty="0" smtClean="0"/>
              <a:t>.</a:t>
            </a:r>
          </a:p>
          <a:p>
            <a:pPr>
              <a:buFont typeface="Wingdings" panose="05000000000000000000" pitchFamily="2" charset="2"/>
              <a:buChar char="Ø"/>
            </a:pPr>
            <a:r>
              <a:rPr lang="et-EE" dirty="0" smtClean="0"/>
              <a:t>ESBL </a:t>
            </a:r>
            <a:r>
              <a:rPr lang="et-EE" i="1" dirty="0" err="1" smtClean="0"/>
              <a:t>E.coli</a:t>
            </a:r>
            <a:r>
              <a:rPr lang="et-EE" dirty="0" smtClean="0"/>
              <a:t> tuvastati ka karjadest, kus ei ole viimase 3 aasta jooksul  </a:t>
            </a:r>
            <a:r>
              <a:rPr lang="et-EE" dirty="0" err="1" smtClean="0"/>
              <a:t>tefalosporiine</a:t>
            </a:r>
            <a:r>
              <a:rPr lang="et-EE" dirty="0" smtClean="0"/>
              <a:t> kasutatud</a:t>
            </a:r>
            <a:endParaRPr lang="et-EE" dirty="0"/>
          </a:p>
          <a:p>
            <a:endParaRPr lang="et-EE" dirty="0"/>
          </a:p>
        </p:txBody>
      </p:sp>
    </p:spTree>
    <p:extLst>
      <p:ext uri="{BB962C8B-B14F-4D97-AF65-F5344CB8AC3E}">
        <p14:creationId xmlns:p14="http://schemas.microsoft.com/office/powerpoint/2010/main" val="2003055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stretch>
            <a:fillRect/>
          </a:stretch>
        </p:blipFill>
        <p:spPr>
          <a:xfrm>
            <a:off x="363792" y="148886"/>
            <a:ext cx="9473381" cy="6467583"/>
          </a:xfrm>
          <a:prstGeom prst="rect">
            <a:avLst/>
          </a:prstGeom>
        </p:spPr>
      </p:pic>
      <p:sp>
        <p:nvSpPr>
          <p:cNvPr id="4" name="TextBox 3"/>
          <p:cNvSpPr txBox="1"/>
          <p:nvPr/>
        </p:nvSpPr>
        <p:spPr>
          <a:xfrm>
            <a:off x="4857135" y="6362553"/>
            <a:ext cx="976549" cy="253916"/>
          </a:xfrm>
          <a:prstGeom prst="rect">
            <a:avLst/>
          </a:prstGeom>
          <a:noFill/>
        </p:spPr>
        <p:txBody>
          <a:bodyPr wrap="none" rtlCol="0">
            <a:spAutoFit/>
          </a:bodyPr>
          <a:lstStyle/>
          <a:p>
            <a:r>
              <a:rPr lang="et-EE" sz="1050" dirty="0" smtClean="0"/>
              <a:t>mg/PCU kohta</a:t>
            </a:r>
            <a:endParaRPr lang="et-EE" sz="1050" dirty="0"/>
          </a:p>
        </p:txBody>
      </p:sp>
      <p:sp>
        <p:nvSpPr>
          <p:cNvPr id="6" name="TextBox 5"/>
          <p:cNvSpPr txBox="1"/>
          <p:nvPr/>
        </p:nvSpPr>
        <p:spPr>
          <a:xfrm>
            <a:off x="3146322" y="148886"/>
            <a:ext cx="5907643" cy="523220"/>
          </a:xfrm>
          <a:prstGeom prst="rect">
            <a:avLst/>
          </a:prstGeom>
          <a:solidFill>
            <a:schemeClr val="accent2">
              <a:lumMod val="40000"/>
              <a:lumOff val="60000"/>
            </a:schemeClr>
          </a:solidFill>
        </p:spPr>
        <p:txBody>
          <a:bodyPr wrap="none" rtlCol="0">
            <a:spAutoFit/>
          </a:bodyPr>
          <a:lstStyle/>
          <a:p>
            <a:r>
              <a:rPr lang="et-EE" sz="2800" dirty="0" smtClean="0"/>
              <a:t>Kuhu me oleme jõudnud aastaks 2024?</a:t>
            </a:r>
            <a:endParaRPr lang="et-EE" sz="2800" dirty="0"/>
          </a:p>
        </p:txBody>
      </p:sp>
      <p:pic>
        <p:nvPicPr>
          <p:cNvPr id="7" name="Pilt 6"/>
          <p:cNvPicPr>
            <a:picLocks noChangeAspect="1"/>
          </p:cNvPicPr>
          <p:nvPr/>
        </p:nvPicPr>
        <p:blipFill>
          <a:blip r:embed="rId3"/>
          <a:stretch>
            <a:fillRect/>
          </a:stretch>
        </p:blipFill>
        <p:spPr>
          <a:xfrm>
            <a:off x="2572774" y="1022486"/>
            <a:ext cx="5789561" cy="4989687"/>
          </a:xfrm>
          <a:prstGeom prst="rect">
            <a:avLst/>
          </a:prstGeom>
          <a:solidFill>
            <a:schemeClr val="accent4">
              <a:lumMod val="20000"/>
              <a:lumOff val="80000"/>
            </a:schemeClr>
          </a:solidFill>
        </p:spPr>
      </p:pic>
    </p:spTree>
    <p:extLst>
      <p:ext uri="{BB962C8B-B14F-4D97-AF65-F5344CB8AC3E}">
        <p14:creationId xmlns:p14="http://schemas.microsoft.com/office/powerpoint/2010/main" val="38239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p:cNvPicPr>
            <a:picLocks noGrp="1" noChangeAspect="1"/>
          </p:cNvPicPr>
          <p:nvPr>
            <p:ph idx="4294967295"/>
          </p:nvPr>
        </p:nvPicPr>
        <p:blipFill>
          <a:blip r:embed="rId2"/>
          <a:stretch>
            <a:fillRect/>
          </a:stretch>
        </p:blipFill>
        <p:spPr>
          <a:xfrm>
            <a:off x="43092" y="753858"/>
            <a:ext cx="7091363" cy="4127500"/>
          </a:xfrm>
          <a:prstGeom prst="rect">
            <a:avLst/>
          </a:prstGeom>
        </p:spPr>
      </p:pic>
      <p:pic>
        <p:nvPicPr>
          <p:cNvPr id="8" name="Pilt 7"/>
          <p:cNvPicPr>
            <a:picLocks noChangeAspect="1"/>
          </p:cNvPicPr>
          <p:nvPr/>
        </p:nvPicPr>
        <p:blipFill>
          <a:blip r:embed="rId3"/>
          <a:stretch>
            <a:fillRect/>
          </a:stretch>
        </p:blipFill>
        <p:spPr>
          <a:xfrm>
            <a:off x="5150902" y="753858"/>
            <a:ext cx="7041098" cy="4098925"/>
          </a:xfrm>
          <a:prstGeom prst="rect">
            <a:avLst/>
          </a:prstGeom>
        </p:spPr>
      </p:pic>
      <p:sp>
        <p:nvSpPr>
          <p:cNvPr id="9" name="TextBox 8"/>
          <p:cNvSpPr txBox="1"/>
          <p:nvPr/>
        </p:nvSpPr>
        <p:spPr>
          <a:xfrm>
            <a:off x="43092" y="5055552"/>
            <a:ext cx="10658431" cy="1477328"/>
          </a:xfrm>
          <a:prstGeom prst="rect">
            <a:avLst/>
          </a:prstGeom>
          <a:noFill/>
        </p:spPr>
        <p:txBody>
          <a:bodyPr wrap="none" rtlCol="0">
            <a:spAutoFit/>
          </a:bodyPr>
          <a:lstStyle/>
          <a:p>
            <a:pPr marL="285750" indent="-285750">
              <a:buFont typeface="Wingdings" panose="05000000000000000000" pitchFamily="2" charset="2"/>
              <a:buChar char="Ø"/>
            </a:pPr>
            <a:r>
              <a:rPr lang="et-EE" dirty="0" smtClean="0"/>
              <a:t>Riiklikult toetatud karjatervise programmiga on tänaseks liitunud suur osa üle 100-pealisest farmidest (85%).</a:t>
            </a:r>
          </a:p>
          <a:p>
            <a:pPr marL="285750" indent="-285750">
              <a:buFont typeface="Wingdings" panose="05000000000000000000" pitchFamily="2" charset="2"/>
              <a:buChar char="Ø"/>
            </a:pPr>
            <a:r>
              <a:rPr lang="et-EE" dirty="0" smtClean="0"/>
              <a:t>Karjatervist nõustavaid loomaarste on kokku 26</a:t>
            </a:r>
          </a:p>
          <a:p>
            <a:pPr marL="285750" indent="-285750">
              <a:buFont typeface="Wingdings" panose="05000000000000000000" pitchFamily="2" charset="2"/>
              <a:buChar char="Ø"/>
            </a:pPr>
            <a:r>
              <a:rPr lang="et-EE" dirty="0" smtClean="0"/>
              <a:t>Karjatervise programmi mõju saab hinnata paari aasta pärast</a:t>
            </a:r>
          </a:p>
          <a:p>
            <a:pPr marL="285750" indent="-285750">
              <a:buFont typeface="Wingdings" panose="05000000000000000000" pitchFamily="2" charset="2"/>
              <a:buChar char="Ø"/>
            </a:pPr>
            <a:r>
              <a:rPr lang="et-EE" dirty="0" smtClean="0"/>
              <a:t>Lihaveiste karjatervise programm algus 2025?</a:t>
            </a:r>
          </a:p>
          <a:p>
            <a:pPr marL="285750" indent="-285750">
              <a:buFont typeface="Wingdings" panose="05000000000000000000" pitchFamily="2" charset="2"/>
              <a:buChar char="Ø"/>
            </a:pPr>
            <a:r>
              <a:rPr lang="et-EE" dirty="0" smtClean="0"/>
              <a:t>Sigade karjatervise programm algus?</a:t>
            </a:r>
            <a:endParaRPr lang="et-EE" dirty="0"/>
          </a:p>
        </p:txBody>
      </p:sp>
      <p:sp>
        <p:nvSpPr>
          <p:cNvPr id="10" name="Ristkülik 9"/>
          <p:cNvSpPr/>
          <p:nvPr/>
        </p:nvSpPr>
        <p:spPr>
          <a:xfrm>
            <a:off x="5653548" y="1027906"/>
            <a:ext cx="4473678" cy="191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Ristkülik 10"/>
          <p:cNvSpPr/>
          <p:nvPr/>
        </p:nvSpPr>
        <p:spPr>
          <a:xfrm>
            <a:off x="8170605" y="2605548"/>
            <a:ext cx="1612491" cy="639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728201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latin typeface="+mn-lt"/>
              </a:rPr>
              <a:t>Kokkuvõte</a:t>
            </a:r>
            <a:endParaRPr lang="et-EE" dirty="0">
              <a:latin typeface="+mn-lt"/>
            </a:endParaRPr>
          </a:p>
        </p:txBody>
      </p:sp>
      <p:sp>
        <p:nvSpPr>
          <p:cNvPr id="3" name="Sisu kohatäide 2"/>
          <p:cNvSpPr>
            <a:spLocks noGrp="1"/>
          </p:cNvSpPr>
          <p:nvPr>
            <p:ph idx="1"/>
          </p:nvPr>
        </p:nvSpPr>
        <p:spPr>
          <a:xfrm>
            <a:off x="838200" y="1412670"/>
            <a:ext cx="10515600" cy="4351338"/>
          </a:xfrm>
        </p:spPr>
        <p:txBody>
          <a:bodyPr/>
          <a:lstStyle/>
          <a:p>
            <a:pPr>
              <a:buFont typeface="Wingdings" panose="05000000000000000000" pitchFamily="2" charset="2"/>
              <a:buChar char="Ø"/>
            </a:pPr>
            <a:r>
              <a:rPr lang="et-EE" dirty="0"/>
              <a:t>I</a:t>
            </a:r>
            <a:r>
              <a:rPr lang="et-EE" dirty="0" smtClean="0"/>
              <a:t>lma „keeldude ja käskudeta“ on võimalik saavutada antibiootikumiravi vajaduse vähendamine</a:t>
            </a:r>
          </a:p>
          <a:p>
            <a:pPr>
              <a:buFont typeface="Wingdings" panose="05000000000000000000" pitchFamily="2" charset="2"/>
              <a:buChar char="Ø"/>
            </a:pPr>
            <a:r>
              <a:rPr lang="et-EE" dirty="0"/>
              <a:t>T</a:t>
            </a:r>
            <a:r>
              <a:rPr lang="et-EE" dirty="0" smtClean="0"/>
              <a:t>oetustel võib olla suur „motiveeriv roll“</a:t>
            </a:r>
          </a:p>
          <a:p>
            <a:pPr>
              <a:buFont typeface="Wingdings" panose="05000000000000000000" pitchFamily="2" charset="2"/>
              <a:buChar char="Ø"/>
            </a:pPr>
            <a:r>
              <a:rPr lang="et-EE" dirty="0" smtClean="0"/>
              <a:t>Karjade üldise tervise paranemisel väheneb antibiootikumiravi vajadus</a:t>
            </a:r>
            <a:endParaRPr lang="et-EE" dirty="0"/>
          </a:p>
          <a:p>
            <a:pPr marL="0" indent="0">
              <a:buNone/>
            </a:pPr>
            <a:r>
              <a:rPr lang="et-EE" sz="5400" dirty="0" smtClean="0"/>
              <a:t>TÄNAN TEID KUULAMAST!</a:t>
            </a:r>
          </a:p>
          <a:p>
            <a:pPr marL="0" indent="0">
              <a:buNone/>
            </a:pPr>
            <a:r>
              <a:rPr lang="et-EE" sz="5400" dirty="0" smtClean="0"/>
              <a:t>Ilusat kevadet!</a:t>
            </a:r>
            <a:endParaRPr lang="et-EE" sz="5400" dirty="0"/>
          </a:p>
        </p:txBody>
      </p:sp>
      <p:pic>
        <p:nvPicPr>
          <p:cNvPr id="4" name="Pilt 3"/>
          <p:cNvPicPr>
            <a:picLocks noChangeAspect="1"/>
          </p:cNvPicPr>
          <p:nvPr/>
        </p:nvPicPr>
        <p:blipFill>
          <a:blip r:embed="rId2"/>
          <a:stretch>
            <a:fillRect/>
          </a:stretch>
        </p:blipFill>
        <p:spPr>
          <a:xfrm>
            <a:off x="8305801" y="4252131"/>
            <a:ext cx="3660058" cy="2413964"/>
          </a:xfrm>
          <a:prstGeom prst="rect">
            <a:avLst/>
          </a:prstGeom>
        </p:spPr>
      </p:pic>
    </p:spTree>
    <p:extLst>
      <p:ext uri="{BB962C8B-B14F-4D97-AF65-F5344CB8AC3E}">
        <p14:creationId xmlns:p14="http://schemas.microsoft.com/office/powerpoint/2010/main" val="398545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latin typeface="+mn-lt"/>
              </a:rPr>
              <a:t>Sissejuhatus</a:t>
            </a:r>
            <a:endParaRPr lang="et-EE" dirty="0">
              <a:latin typeface="+mn-lt"/>
            </a:endParaRPr>
          </a:p>
        </p:txBody>
      </p:sp>
      <p:sp>
        <p:nvSpPr>
          <p:cNvPr id="3" name="Sisu kohatäide 2"/>
          <p:cNvSpPr>
            <a:spLocks noGrp="1"/>
          </p:cNvSpPr>
          <p:nvPr>
            <p:ph idx="1"/>
          </p:nvPr>
        </p:nvSpPr>
        <p:spPr/>
        <p:txBody>
          <a:bodyPr>
            <a:normAutofit lnSpcReduction="10000"/>
          </a:bodyPr>
          <a:lstStyle/>
          <a:p>
            <a:pPr>
              <a:buFont typeface="Wingdings" panose="05000000000000000000" pitchFamily="2" charset="2"/>
              <a:buChar char="Ø"/>
            </a:pPr>
            <a:r>
              <a:rPr lang="et-EE" dirty="0" smtClean="0"/>
              <a:t> Alates 2011 a. ESVAC raportid</a:t>
            </a:r>
            <a:endParaRPr lang="et-EE" dirty="0" smtClean="0"/>
          </a:p>
          <a:p>
            <a:pPr>
              <a:buFont typeface="Wingdings" panose="05000000000000000000" pitchFamily="2" charset="2"/>
              <a:buChar char="Ø"/>
            </a:pPr>
            <a:r>
              <a:rPr lang="et-EE" dirty="0" smtClean="0"/>
              <a:t> Antibiootikumide müügistatistika näitas, et me kasutame antibiootikume (eeskätt  reservantibiootikume) enam kui EL keskmiselt</a:t>
            </a:r>
          </a:p>
          <a:p>
            <a:pPr>
              <a:buFont typeface="Wingdings" panose="05000000000000000000" pitchFamily="2" charset="2"/>
              <a:buChar char="Ø"/>
            </a:pPr>
            <a:r>
              <a:rPr lang="et-EE" dirty="0" smtClean="0"/>
              <a:t> Antibiootikumide farmipõhiseid kasutamise andmeid ei analüüsita</a:t>
            </a:r>
          </a:p>
          <a:p>
            <a:pPr>
              <a:buFont typeface="Wingdings" panose="05000000000000000000" pitchFamily="2" charset="2"/>
              <a:buChar char="Ø"/>
            </a:pPr>
            <a:r>
              <a:rPr lang="et-EE" dirty="0" smtClean="0"/>
              <a:t> Kohaliku seadusandlusega ei seata otseseid piire antibiootikumide kasutamisele (v.a EL seadusandlusest tulenevad regulatsioonid).</a:t>
            </a:r>
          </a:p>
          <a:p>
            <a:pPr>
              <a:buFont typeface="Wingdings" panose="05000000000000000000" pitchFamily="2" charset="2"/>
              <a:buChar char="Ø"/>
            </a:pPr>
            <a:r>
              <a:rPr lang="et-EE" dirty="0" smtClean="0"/>
              <a:t> Antibiootikumide kasutamisele suunatud täiendõppekoolituste läbiviimine alates 2017 aastast</a:t>
            </a:r>
          </a:p>
          <a:p>
            <a:pPr>
              <a:buFont typeface="Wingdings" panose="05000000000000000000" pitchFamily="2" charset="2"/>
              <a:buChar char="Ø"/>
            </a:pPr>
            <a:r>
              <a:rPr lang="et-EE" dirty="0" smtClean="0"/>
              <a:t> AMR töörühm ja riikliku tegevuskava koostamine</a:t>
            </a:r>
          </a:p>
          <a:p>
            <a:endParaRPr lang="et-EE" dirty="0"/>
          </a:p>
        </p:txBody>
      </p:sp>
      <p:sp>
        <p:nvSpPr>
          <p:cNvPr id="5" name="Ovaal 4"/>
          <p:cNvSpPr/>
          <p:nvPr/>
        </p:nvSpPr>
        <p:spPr>
          <a:xfrm>
            <a:off x="2389239" y="2271252"/>
            <a:ext cx="5889523" cy="306766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dirty="0" smtClean="0">
                <a:solidFill>
                  <a:schemeClr val="tx1"/>
                </a:solidFill>
              </a:rPr>
              <a:t>Kas läbi </a:t>
            </a:r>
            <a:r>
              <a:rPr lang="et-EE" sz="2400" dirty="0">
                <a:solidFill>
                  <a:schemeClr val="tx1"/>
                </a:solidFill>
              </a:rPr>
              <a:t>teadlikkuse </a:t>
            </a:r>
            <a:r>
              <a:rPr lang="et-EE" sz="2400" dirty="0" smtClean="0">
                <a:solidFill>
                  <a:schemeClr val="tx1"/>
                </a:solidFill>
              </a:rPr>
              <a:t>tõstmise </a:t>
            </a:r>
            <a:r>
              <a:rPr lang="et-EE" sz="2400" dirty="0">
                <a:solidFill>
                  <a:schemeClr val="tx1"/>
                </a:solidFill>
              </a:rPr>
              <a:t>ja koolituste on võimalik </a:t>
            </a:r>
          </a:p>
          <a:p>
            <a:pPr algn="ctr"/>
            <a:r>
              <a:rPr lang="et-EE" sz="2400" dirty="0">
                <a:solidFill>
                  <a:schemeClr val="tx1"/>
                </a:solidFill>
              </a:rPr>
              <a:t>vähendada antibiootikumide kasutamist, </a:t>
            </a:r>
          </a:p>
          <a:p>
            <a:pPr algn="ctr"/>
            <a:r>
              <a:rPr lang="et-EE" sz="2400" dirty="0">
                <a:solidFill>
                  <a:schemeClr val="tx1"/>
                </a:solidFill>
              </a:rPr>
              <a:t>sest loomaarstid on vastutavad antibiootikumiravi eest?</a:t>
            </a:r>
          </a:p>
        </p:txBody>
      </p:sp>
    </p:spTree>
    <p:extLst>
      <p:ext uri="{BB962C8B-B14F-4D97-AF65-F5344CB8AC3E}">
        <p14:creationId xmlns:p14="http://schemas.microsoft.com/office/powerpoint/2010/main" val="7411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121751"/>
            <a:ext cx="10178390" cy="6452785"/>
          </a:xfrm>
          <a:prstGeom prst="rect">
            <a:avLst/>
          </a:prstGeom>
        </p:spPr>
      </p:pic>
      <p:pic>
        <p:nvPicPr>
          <p:cNvPr id="4" name="Pilt 3"/>
          <p:cNvPicPr>
            <a:picLocks noChangeAspect="1"/>
          </p:cNvPicPr>
          <p:nvPr/>
        </p:nvPicPr>
        <p:blipFill>
          <a:blip r:embed="rId3"/>
          <a:stretch>
            <a:fillRect/>
          </a:stretch>
        </p:blipFill>
        <p:spPr>
          <a:xfrm>
            <a:off x="7201121" y="356451"/>
            <a:ext cx="4990880" cy="3694317"/>
          </a:xfrm>
          <a:prstGeom prst="rect">
            <a:avLst/>
          </a:prstGeom>
        </p:spPr>
      </p:pic>
    </p:spTree>
    <p:extLst>
      <p:ext uri="{BB962C8B-B14F-4D97-AF65-F5344CB8AC3E}">
        <p14:creationId xmlns:p14="http://schemas.microsoft.com/office/powerpoint/2010/main" val="250796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45830" y="143444"/>
            <a:ext cx="10515600" cy="834088"/>
          </a:xfrm>
        </p:spPr>
        <p:txBody>
          <a:bodyPr>
            <a:normAutofit/>
          </a:bodyPr>
          <a:lstStyle/>
          <a:p>
            <a:r>
              <a:rPr lang="et-EE" sz="3600" dirty="0" smtClean="0">
                <a:latin typeface="+mn-lt"/>
              </a:rPr>
              <a:t>Karjaterviseprogrammi pilootprojekti algus 2017</a:t>
            </a:r>
            <a:endParaRPr lang="en-US" sz="3600" dirty="0">
              <a:latin typeface="+mn-lt"/>
            </a:endParaRPr>
          </a:p>
        </p:txBody>
      </p:sp>
      <p:sp>
        <p:nvSpPr>
          <p:cNvPr id="6" name="TextBox 5"/>
          <p:cNvSpPr txBox="1"/>
          <p:nvPr/>
        </p:nvSpPr>
        <p:spPr>
          <a:xfrm>
            <a:off x="394819" y="1548226"/>
            <a:ext cx="10466611" cy="1815882"/>
          </a:xfrm>
          <a:prstGeom prst="rect">
            <a:avLst/>
          </a:prstGeom>
          <a:solidFill>
            <a:schemeClr val="accent2">
              <a:lumMod val="20000"/>
              <a:lumOff val="80000"/>
            </a:schemeClr>
          </a:solidFill>
        </p:spPr>
        <p:txBody>
          <a:bodyPr wrap="square" rtlCol="0">
            <a:spAutoFit/>
          </a:bodyPr>
          <a:lstStyle/>
          <a:p>
            <a:pPr marL="457200" indent="-457200">
              <a:buFont typeface="Wingdings" panose="05000000000000000000" pitchFamily="2" charset="2"/>
              <a:buChar char="Ø"/>
            </a:pPr>
            <a:r>
              <a:rPr lang="et-EE" sz="2800" dirty="0" smtClean="0"/>
              <a:t>Kas Eestis on võimalik rakendada karjatervise programme? </a:t>
            </a:r>
          </a:p>
          <a:p>
            <a:pPr marL="457200" indent="-457200">
              <a:buFont typeface="Wingdings" panose="05000000000000000000" pitchFamily="2" charset="2"/>
              <a:buChar char="Ø"/>
            </a:pPr>
            <a:r>
              <a:rPr lang="et-EE" sz="2800" dirty="0" smtClean="0"/>
              <a:t>Kas sellel on mõju karjatervise parandamisele ja majandusnäitajatele?</a:t>
            </a:r>
          </a:p>
          <a:p>
            <a:pPr marL="457200" indent="-457200">
              <a:buFont typeface="Wingdings" panose="05000000000000000000" pitchFamily="2" charset="2"/>
              <a:buChar char="Ø"/>
            </a:pPr>
            <a:r>
              <a:rPr lang="et-EE" sz="2800" dirty="0" smtClean="0"/>
              <a:t>Kas me saame seeläbi vähendada antibiootikumide kasutamist? </a:t>
            </a:r>
          </a:p>
        </p:txBody>
      </p:sp>
      <p:pic>
        <p:nvPicPr>
          <p:cNvPr id="9" name="Pilt 8"/>
          <p:cNvPicPr>
            <a:picLocks noChangeAspect="1"/>
          </p:cNvPicPr>
          <p:nvPr/>
        </p:nvPicPr>
        <p:blipFill>
          <a:blip r:embed="rId3"/>
          <a:stretch>
            <a:fillRect/>
          </a:stretch>
        </p:blipFill>
        <p:spPr>
          <a:xfrm>
            <a:off x="5792768" y="4078231"/>
            <a:ext cx="1790700" cy="2562225"/>
          </a:xfrm>
          <a:prstGeom prst="rect">
            <a:avLst/>
          </a:prstGeom>
        </p:spPr>
      </p:pic>
      <p:pic>
        <p:nvPicPr>
          <p:cNvPr id="3" name="Pilt 2"/>
          <p:cNvPicPr>
            <a:picLocks noChangeAspect="1"/>
          </p:cNvPicPr>
          <p:nvPr/>
        </p:nvPicPr>
        <p:blipFill>
          <a:blip r:embed="rId4"/>
          <a:stretch>
            <a:fillRect/>
          </a:stretch>
        </p:blipFill>
        <p:spPr>
          <a:xfrm>
            <a:off x="231490" y="3856550"/>
            <a:ext cx="4760961" cy="3005588"/>
          </a:xfrm>
          <a:prstGeom prst="rect">
            <a:avLst/>
          </a:prstGeom>
        </p:spPr>
      </p:pic>
    </p:spTree>
    <p:extLst>
      <p:ext uri="{BB962C8B-B14F-4D97-AF65-F5344CB8AC3E}">
        <p14:creationId xmlns:p14="http://schemas.microsoft.com/office/powerpoint/2010/main" val="138443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al 6"/>
          <p:cNvSpPr/>
          <p:nvPr/>
        </p:nvSpPr>
        <p:spPr>
          <a:xfrm>
            <a:off x="373487" y="1745499"/>
            <a:ext cx="3863662" cy="240795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b="1" dirty="0" smtClean="0">
                <a:solidFill>
                  <a:schemeClr val="tx1"/>
                </a:solidFill>
              </a:rPr>
              <a:t>Farmi </a:t>
            </a:r>
            <a:r>
              <a:rPr lang="et-EE" b="1" dirty="0" smtClean="0">
                <a:solidFill>
                  <a:schemeClr val="tx1"/>
                </a:solidFill>
              </a:rPr>
              <a:t>näitajate regulaarne majandusanalüüs </a:t>
            </a:r>
          </a:p>
          <a:p>
            <a:pPr algn="ctr">
              <a:defRPr/>
            </a:pPr>
            <a:r>
              <a:rPr lang="et-EE" dirty="0" smtClean="0">
                <a:solidFill>
                  <a:schemeClr val="tx1"/>
                </a:solidFill>
              </a:rPr>
              <a:t>Tulud </a:t>
            </a:r>
          </a:p>
          <a:p>
            <a:pPr algn="ctr">
              <a:defRPr/>
            </a:pPr>
            <a:r>
              <a:rPr lang="et-EE" dirty="0" smtClean="0">
                <a:solidFill>
                  <a:schemeClr val="tx1"/>
                </a:solidFill>
              </a:rPr>
              <a:t>Kulud </a:t>
            </a:r>
            <a:r>
              <a:rPr lang="et-EE" dirty="0" smtClean="0">
                <a:solidFill>
                  <a:schemeClr val="tx1"/>
                </a:solidFill>
              </a:rPr>
              <a:t> </a:t>
            </a:r>
            <a:endParaRPr lang="et-EE" dirty="0">
              <a:solidFill>
                <a:schemeClr val="tx1"/>
              </a:solidFill>
            </a:endParaRPr>
          </a:p>
        </p:txBody>
      </p:sp>
      <p:sp>
        <p:nvSpPr>
          <p:cNvPr id="8" name="Ovaal 7"/>
          <p:cNvSpPr/>
          <p:nvPr/>
        </p:nvSpPr>
        <p:spPr>
          <a:xfrm>
            <a:off x="7562596" y="4865202"/>
            <a:ext cx="4092575" cy="18542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b="1" dirty="0" smtClean="0">
                <a:solidFill>
                  <a:schemeClr val="tx1"/>
                </a:solidFill>
              </a:rPr>
              <a:t>Farmipõhine analüüs  ohuteguritele </a:t>
            </a:r>
          </a:p>
          <a:p>
            <a:pPr algn="ctr">
              <a:defRPr/>
            </a:pPr>
            <a:endParaRPr lang="et-EE" sz="1600" dirty="0" smtClean="0">
              <a:solidFill>
                <a:schemeClr val="tx1"/>
              </a:solidFill>
            </a:endParaRPr>
          </a:p>
          <a:p>
            <a:pPr algn="ctr">
              <a:defRPr/>
            </a:pPr>
            <a:r>
              <a:rPr lang="et-EE" sz="1600" dirty="0" smtClean="0">
                <a:solidFill>
                  <a:schemeClr val="tx1"/>
                </a:solidFill>
              </a:rPr>
              <a:t>Farmi keskkond</a:t>
            </a:r>
          </a:p>
          <a:p>
            <a:pPr algn="ctr">
              <a:defRPr/>
            </a:pPr>
            <a:r>
              <a:rPr lang="et-EE" sz="1600" dirty="0" smtClean="0">
                <a:solidFill>
                  <a:schemeClr val="tx1"/>
                </a:solidFill>
              </a:rPr>
              <a:t>Söötmine</a:t>
            </a:r>
          </a:p>
          <a:p>
            <a:pPr algn="ctr">
              <a:defRPr/>
            </a:pPr>
            <a:r>
              <a:rPr lang="et-EE" sz="1600" dirty="0" smtClean="0">
                <a:solidFill>
                  <a:schemeClr val="tx1"/>
                </a:solidFill>
              </a:rPr>
              <a:t>Tööprotsessid</a:t>
            </a:r>
          </a:p>
          <a:p>
            <a:pPr algn="ctr">
              <a:defRPr/>
            </a:pPr>
            <a:r>
              <a:rPr lang="et-EE" sz="1600" dirty="0" smtClean="0">
                <a:solidFill>
                  <a:schemeClr val="tx1"/>
                </a:solidFill>
              </a:rPr>
              <a:t>Haiguste diagnoosimine</a:t>
            </a:r>
            <a:endParaRPr lang="et-EE" sz="1600" dirty="0">
              <a:solidFill>
                <a:schemeClr val="tx1"/>
              </a:solidFill>
            </a:endParaRPr>
          </a:p>
        </p:txBody>
      </p:sp>
      <p:sp>
        <p:nvSpPr>
          <p:cNvPr id="9" name="Ovaal 8"/>
          <p:cNvSpPr/>
          <p:nvPr/>
        </p:nvSpPr>
        <p:spPr>
          <a:xfrm>
            <a:off x="271716" y="4952485"/>
            <a:ext cx="3733800" cy="1905515"/>
          </a:xfrm>
          <a:prstGeom prst="ellipse">
            <a:avLst/>
          </a:prstGeom>
          <a:solidFill>
            <a:srgbClr val="F0FA94"/>
          </a:solidFill>
          <a:ln>
            <a:solidFill>
              <a:srgbClr val="F0FA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b="1" dirty="0" smtClean="0">
                <a:solidFill>
                  <a:schemeClr val="tx1"/>
                </a:solidFill>
              </a:rPr>
              <a:t>Farmi tegevuskava koostamine </a:t>
            </a:r>
          </a:p>
          <a:p>
            <a:pPr algn="ctr">
              <a:defRPr/>
            </a:pPr>
            <a:r>
              <a:rPr lang="et-EE" sz="1600" dirty="0" smtClean="0">
                <a:solidFill>
                  <a:schemeClr val="tx1"/>
                </a:solidFill>
              </a:rPr>
              <a:t>Ravi ja tõrjeplaanid</a:t>
            </a:r>
          </a:p>
          <a:p>
            <a:pPr algn="ctr">
              <a:defRPr/>
            </a:pPr>
            <a:r>
              <a:rPr lang="et-EE" sz="1600" dirty="0" smtClean="0">
                <a:solidFill>
                  <a:schemeClr val="tx1"/>
                </a:solidFill>
              </a:rPr>
              <a:t>Majanduslikult mõistlikud soovitused</a:t>
            </a:r>
            <a:endParaRPr lang="et-EE" sz="1600" dirty="0">
              <a:solidFill>
                <a:schemeClr val="tx1"/>
              </a:solidFill>
            </a:endParaRPr>
          </a:p>
        </p:txBody>
      </p:sp>
      <p:sp>
        <p:nvSpPr>
          <p:cNvPr id="13" name="Allanool 12"/>
          <p:cNvSpPr/>
          <p:nvPr/>
        </p:nvSpPr>
        <p:spPr>
          <a:xfrm>
            <a:off x="9283953" y="3852294"/>
            <a:ext cx="604838" cy="846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14" name="Allanool 13"/>
          <p:cNvSpPr/>
          <p:nvPr/>
        </p:nvSpPr>
        <p:spPr>
          <a:xfrm rot="5400000">
            <a:off x="5552721" y="5396879"/>
            <a:ext cx="679450" cy="1655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16" name="Allanool 15"/>
          <p:cNvSpPr/>
          <p:nvPr/>
        </p:nvSpPr>
        <p:spPr>
          <a:xfrm rot="10800000">
            <a:off x="1782819" y="4153449"/>
            <a:ext cx="573087" cy="799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11" name="Ovaal 10"/>
          <p:cNvSpPr/>
          <p:nvPr/>
        </p:nvSpPr>
        <p:spPr>
          <a:xfrm>
            <a:off x="7670546" y="1911525"/>
            <a:ext cx="3984625" cy="17748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b="1" dirty="0" smtClean="0">
                <a:solidFill>
                  <a:schemeClr val="tx1"/>
                </a:solidFill>
              </a:rPr>
              <a:t>Hetkeolukorra hindamine ja  kaardistamine. </a:t>
            </a:r>
            <a:r>
              <a:rPr lang="et-EE" dirty="0" smtClean="0">
                <a:solidFill>
                  <a:schemeClr val="tx1"/>
                </a:solidFill>
              </a:rPr>
              <a:t>Eesmärkide seadmine =&gt; olemasolevad probleemid</a:t>
            </a:r>
            <a:endParaRPr lang="et-EE" dirty="0">
              <a:solidFill>
                <a:schemeClr val="tx1"/>
              </a:solidFill>
            </a:endParaRPr>
          </a:p>
        </p:txBody>
      </p:sp>
      <p:sp>
        <p:nvSpPr>
          <p:cNvPr id="12" name="Allanool 11"/>
          <p:cNvSpPr/>
          <p:nvPr/>
        </p:nvSpPr>
        <p:spPr>
          <a:xfrm rot="16200000">
            <a:off x="5444331" y="2834880"/>
            <a:ext cx="679450" cy="1252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2" name="TextBox 1"/>
          <p:cNvSpPr txBox="1"/>
          <p:nvPr/>
        </p:nvSpPr>
        <p:spPr>
          <a:xfrm>
            <a:off x="4407684" y="4213722"/>
            <a:ext cx="2917347" cy="1200329"/>
          </a:xfrm>
          <a:prstGeom prst="rect">
            <a:avLst/>
          </a:prstGeom>
          <a:solidFill>
            <a:schemeClr val="accent2">
              <a:lumMod val="40000"/>
              <a:lumOff val="60000"/>
            </a:schemeClr>
          </a:solidFill>
          <a:ln w="38100">
            <a:solidFill>
              <a:srgbClr val="7030A0"/>
            </a:solidFill>
          </a:ln>
        </p:spPr>
        <p:txBody>
          <a:bodyPr wrap="square" rtlCol="0">
            <a:spAutoFit/>
          </a:bodyPr>
          <a:lstStyle/>
          <a:p>
            <a:r>
              <a:rPr lang="et-EE" b="1" dirty="0" smtClean="0"/>
              <a:t>MEASURE- </a:t>
            </a:r>
            <a:r>
              <a:rPr lang="et-EE" b="1" dirty="0" smtClean="0"/>
              <a:t>Mõõda</a:t>
            </a:r>
            <a:endParaRPr lang="et-EE" b="1" dirty="0" smtClean="0"/>
          </a:p>
          <a:p>
            <a:r>
              <a:rPr lang="et-EE" b="1" dirty="0" smtClean="0"/>
              <a:t>MANAGE- Halda</a:t>
            </a:r>
            <a:endParaRPr lang="et-EE" b="1" dirty="0" smtClean="0"/>
          </a:p>
          <a:p>
            <a:r>
              <a:rPr lang="et-EE" b="1" dirty="0" smtClean="0"/>
              <a:t>MONITOR- </a:t>
            </a:r>
            <a:r>
              <a:rPr lang="et-EE" b="1" dirty="0" err="1" smtClean="0"/>
              <a:t>Monitoori</a:t>
            </a:r>
            <a:endParaRPr lang="et-EE" b="1" dirty="0" smtClean="0"/>
          </a:p>
          <a:p>
            <a:r>
              <a:rPr lang="et-EE" b="1" dirty="0" smtClean="0"/>
              <a:t>RE-EVALUATE- Hinda uuesti</a:t>
            </a:r>
            <a:endParaRPr lang="et-EE" b="1" dirty="0"/>
          </a:p>
        </p:txBody>
      </p:sp>
      <p:sp>
        <p:nvSpPr>
          <p:cNvPr id="3" name="Ristkülik 2"/>
          <p:cNvSpPr/>
          <p:nvPr/>
        </p:nvSpPr>
        <p:spPr>
          <a:xfrm>
            <a:off x="2749990" y="99975"/>
            <a:ext cx="2314575" cy="10226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smtClean="0">
                <a:solidFill>
                  <a:schemeClr val="tx1"/>
                </a:solidFill>
              </a:rPr>
              <a:t>Udaratervishoid</a:t>
            </a:r>
            <a:endParaRPr lang="et-EE" sz="2000" b="1" dirty="0">
              <a:solidFill>
                <a:schemeClr val="tx1"/>
              </a:solidFill>
            </a:endParaRPr>
          </a:p>
        </p:txBody>
      </p:sp>
      <p:sp>
        <p:nvSpPr>
          <p:cNvPr id="4" name="Ristkülik 3"/>
          <p:cNvSpPr/>
          <p:nvPr/>
        </p:nvSpPr>
        <p:spPr>
          <a:xfrm>
            <a:off x="144009" y="99975"/>
            <a:ext cx="2660650" cy="1022631"/>
          </a:xfrm>
          <a:prstGeom prst="rect">
            <a:avLst/>
          </a:prstGeom>
          <a:solidFill>
            <a:srgbClr val="D4FB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000" b="1" dirty="0" smtClean="0">
              <a:solidFill>
                <a:schemeClr val="tx1"/>
              </a:solidFill>
            </a:endParaRPr>
          </a:p>
          <a:p>
            <a:pPr algn="ctr"/>
            <a:r>
              <a:rPr lang="et-EE" sz="2000" b="1" dirty="0" smtClean="0">
                <a:solidFill>
                  <a:schemeClr val="tx1"/>
                </a:solidFill>
              </a:rPr>
              <a:t>Noorkarja tervishoid </a:t>
            </a:r>
          </a:p>
          <a:p>
            <a:pPr algn="ctr"/>
            <a:r>
              <a:rPr lang="et-EE" sz="2000" b="1" dirty="0" smtClean="0">
                <a:solidFill>
                  <a:schemeClr val="tx1"/>
                </a:solidFill>
              </a:rPr>
              <a:t>Nakkushaigused</a:t>
            </a:r>
            <a:endParaRPr lang="et-EE" sz="2000" b="1" dirty="0" smtClean="0">
              <a:solidFill>
                <a:schemeClr val="tx1"/>
              </a:solidFill>
            </a:endParaRPr>
          </a:p>
          <a:p>
            <a:pPr algn="ctr"/>
            <a:endParaRPr lang="et-EE" sz="2000" b="1" dirty="0" smtClean="0">
              <a:solidFill>
                <a:schemeClr val="tx1"/>
              </a:solidFill>
            </a:endParaRPr>
          </a:p>
          <a:p>
            <a:pPr algn="ctr"/>
            <a:endParaRPr lang="et-EE" sz="2000" b="1" dirty="0">
              <a:solidFill>
                <a:schemeClr val="tx1"/>
              </a:solidFill>
            </a:endParaRPr>
          </a:p>
        </p:txBody>
      </p:sp>
      <p:sp>
        <p:nvSpPr>
          <p:cNvPr id="5" name="TextBox 4"/>
          <p:cNvSpPr txBox="1"/>
          <p:nvPr/>
        </p:nvSpPr>
        <p:spPr>
          <a:xfrm>
            <a:off x="5014043" y="89588"/>
            <a:ext cx="2754213" cy="707886"/>
          </a:xfrm>
          <a:prstGeom prst="rect">
            <a:avLst/>
          </a:prstGeom>
          <a:solidFill>
            <a:srgbClr val="92D050"/>
          </a:solidFill>
          <a:ln w="28575">
            <a:solidFill>
              <a:srgbClr val="0070C0"/>
            </a:solidFill>
          </a:ln>
        </p:spPr>
        <p:txBody>
          <a:bodyPr wrap="square" rtlCol="0">
            <a:spAutoFit/>
          </a:bodyPr>
          <a:lstStyle/>
          <a:p>
            <a:pPr algn="ctr"/>
            <a:r>
              <a:rPr lang="et-EE" sz="2000" b="1" dirty="0" smtClean="0"/>
              <a:t>Ainevahetuse </a:t>
            </a:r>
          </a:p>
          <a:p>
            <a:pPr algn="ctr"/>
            <a:r>
              <a:rPr lang="et-EE" sz="2000" b="1" dirty="0" smtClean="0"/>
              <a:t>tervishoid</a:t>
            </a:r>
            <a:endParaRPr lang="et-EE" sz="2000" b="1" dirty="0"/>
          </a:p>
        </p:txBody>
      </p:sp>
      <p:sp>
        <p:nvSpPr>
          <p:cNvPr id="6" name="TextBox 5"/>
          <p:cNvSpPr txBox="1"/>
          <p:nvPr/>
        </p:nvSpPr>
        <p:spPr>
          <a:xfrm>
            <a:off x="7670546" y="85071"/>
            <a:ext cx="2371725" cy="707886"/>
          </a:xfrm>
          <a:prstGeom prst="rect">
            <a:avLst/>
          </a:prstGeom>
          <a:solidFill>
            <a:schemeClr val="accent6">
              <a:lumMod val="40000"/>
              <a:lumOff val="60000"/>
            </a:schemeClr>
          </a:solidFill>
          <a:ln w="28575">
            <a:solidFill>
              <a:srgbClr val="002060"/>
            </a:solidFill>
          </a:ln>
        </p:spPr>
        <p:txBody>
          <a:bodyPr wrap="square" rtlCol="0">
            <a:spAutoFit/>
          </a:bodyPr>
          <a:lstStyle/>
          <a:p>
            <a:r>
              <a:rPr lang="et-EE" sz="2000" b="1" dirty="0" smtClean="0"/>
              <a:t>Sõrgade</a:t>
            </a:r>
          </a:p>
          <a:p>
            <a:r>
              <a:rPr lang="et-EE" sz="2000" b="1" dirty="0" smtClean="0"/>
              <a:t>tervishoid</a:t>
            </a:r>
            <a:endParaRPr lang="et-EE" sz="2000" b="1" dirty="0"/>
          </a:p>
        </p:txBody>
      </p:sp>
      <p:sp>
        <p:nvSpPr>
          <p:cNvPr id="10" name="TextBox 9"/>
          <p:cNvSpPr txBox="1"/>
          <p:nvPr/>
        </p:nvSpPr>
        <p:spPr>
          <a:xfrm>
            <a:off x="9888791" y="89588"/>
            <a:ext cx="2303209" cy="707886"/>
          </a:xfrm>
          <a:prstGeom prst="rect">
            <a:avLst/>
          </a:prstGeom>
          <a:solidFill>
            <a:schemeClr val="tx2">
              <a:lumMod val="40000"/>
              <a:lumOff val="60000"/>
            </a:schemeClr>
          </a:solidFill>
          <a:ln w="28575">
            <a:solidFill>
              <a:schemeClr val="tx1"/>
            </a:solidFill>
          </a:ln>
        </p:spPr>
        <p:txBody>
          <a:bodyPr wrap="square" rtlCol="0">
            <a:spAutoFit/>
          </a:bodyPr>
          <a:lstStyle/>
          <a:p>
            <a:r>
              <a:rPr lang="et-EE" sz="2000" b="1" dirty="0" smtClean="0"/>
              <a:t>Sigimise </a:t>
            </a:r>
          </a:p>
          <a:p>
            <a:r>
              <a:rPr lang="et-EE" sz="2000" b="1" dirty="0" smtClean="0"/>
              <a:t>tervishoid</a:t>
            </a:r>
            <a:endParaRPr lang="et-EE" sz="2000" b="1" dirty="0"/>
          </a:p>
        </p:txBody>
      </p:sp>
      <p:sp>
        <p:nvSpPr>
          <p:cNvPr id="18" name="Allanoolega viiktekst 17"/>
          <p:cNvSpPr/>
          <p:nvPr/>
        </p:nvSpPr>
        <p:spPr>
          <a:xfrm>
            <a:off x="220209" y="1208782"/>
            <a:ext cx="11971791" cy="60960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5" name="Pilt 14"/>
          <p:cNvPicPr>
            <a:picLocks noChangeAspect="1"/>
          </p:cNvPicPr>
          <p:nvPr/>
        </p:nvPicPr>
        <p:blipFill>
          <a:blip r:embed="rId3"/>
          <a:stretch>
            <a:fillRect/>
          </a:stretch>
        </p:blipFill>
        <p:spPr>
          <a:xfrm>
            <a:off x="4757246" y="1818382"/>
            <a:ext cx="1963082" cy="1377815"/>
          </a:xfrm>
          <a:prstGeom prst="rect">
            <a:avLst/>
          </a:prstGeom>
        </p:spPr>
      </p:pic>
      <p:pic>
        <p:nvPicPr>
          <p:cNvPr id="17" name="Pilt 16"/>
          <p:cNvPicPr>
            <a:picLocks noChangeAspect="1"/>
          </p:cNvPicPr>
          <p:nvPr/>
        </p:nvPicPr>
        <p:blipFill>
          <a:blip r:embed="rId4"/>
          <a:stretch>
            <a:fillRect/>
          </a:stretch>
        </p:blipFill>
        <p:spPr>
          <a:xfrm>
            <a:off x="144010" y="662208"/>
            <a:ext cx="569423" cy="856450"/>
          </a:xfrm>
          <a:prstGeom prst="rect">
            <a:avLst/>
          </a:prstGeom>
        </p:spPr>
      </p:pic>
      <p:pic>
        <p:nvPicPr>
          <p:cNvPr id="19" name="Pilt 18"/>
          <p:cNvPicPr>
            <a:picLocks noChangeAspect="1"/>
          </p:cNvPicPr>
          <p:nvPr/>
        </p:nvPicPr>
        <p:blipFill>
          <a:blip r:embed="rId5"/>
          <a:stretch>
            <a:fillRect/>
          </a:stretch>
        </p:blipFill>
        <p:spPr>
          <a:xfrm>
            <a:off x="8103231" y="751547"/>
            <a:ext cx="571662" cy="864140"/>
          </a:xfrm>
          <a:prstGeom prst="rect">
            <a:avLst/>
          </a:prstGeom>
        </p:spPr>
      </p:pic>
      <p:pic>
        <p:nvPicPr>
          <p:cNvPr id="20" name="Pilt 19"/>
          <p:cNvPicPr>
            <a:picLocks noChangeAspect="1"/>
          </p:cNvPicPr>
          <p:nvPr/>
        </p:nvPicPr>
        <p:blipFill>
          <a:blip r:embed="rId6"/>
          <a:stretch>
            <a:fillRect/>
          </a:stretch>
        </p:blipFill>
        <p:spPr>
          <a:xfrm>
            <a:off x="10362250" y="781788"/>
            <a:ext cx="568163" cy="853987"/>
          </a:xfrm>
          <a:prstGeom prst="rect">
            <a:avLst/>
          </a:prstGeom>
        </p:spPr>
      </p:pic>
      <p:pic>
        <p:nvPicPr>
          <p:cNvPr id="21" name="Pilt 20"/>
          <p:cNvPicPr>
            <a:picLocks noChangeAspect="1"/>
          </p:cNvPicPr>
          <p:nvPr/>
        </p:nvPicPr>
        <p:blipFill>
          <a:blip r:embed="rId7"/>
          <a:stretch>
            <a:fillRect/>
          </a:stretch>
        </p:blipFill>
        <p:spPr>
          <a:xfrm>
            <a:off x="428721" y="2488835"/>
            <a:ext cx="620204" cy="620204"/>
          </a:xfrm>
          <a:prstGeom prst="rect">
            <a:avLst/>
          </a:prstGeom>
        </p:spPr>
      </p:pic>
      <p:pic>
        <p:nvPicPr>
          <p:cNvPr id="22" name="Pilt 21"/>
          <p:cNvPicPr>
            <a:picLocks noChangeAspect="1"/>
          </p:cNvPicPr>
          <p:nvPr/>
        </p:nvPicPr>
        <p:blipFill>
          <a:blip r:embed="rId8"/>
          <a:stretch>
            <a:fillRect/>
          </a:stretch>
        </p:blipFill>
        <p:spPr>
          <a:xfrm>
            <a:off x="4869108" y="747946"/>
            <a:ext cx="606304" cy="779101"/>
          </a:xfrm>
          <a:prstGeom prst="rect">
            <a:avLst/>
          </a:prstGeom>
        </p:spPr>
      </p:pic>
    </p:spTree>
    <p:extLst>
      <p:ext uri="{BB962C8B-B14F-4D97-AF65-F5344CB8AC3E}">
        <p14:creationId xmlns:p14="http://schemas.microsoft.com/office/powerpoint/2010/main" val="420086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901700" y="5345113"/>
            <a:ext cx="6465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t-EE" altLang="et-EE" sz="1800"/>
              <a:t>Raviskeemid põhinevad patogeenide antibiootikumide tundlikkusel</a:t>
            </a:r>
          </a:p>
          <a:p>
            <a:pPr>
              <a:lnSpc>
                <a:spcPct val="100000"/>
              </a:lnSpc>
              <a:spcBef>
                <a:spcPct val="0"/>
              </a:spcBef>
              <a:buFontTx/>
              <a:buNone/>
            </a:pPr>
            <a:r>
              <a:rPr lang="et-EE" altLang="et-EE" sz="1800"/>
              <a:t>Üleravimine (kõhulahtisus)</a:t>
            </a:r>
          </a:p>
          <a:p>
            <a:pPr>
              <a:lnSpc>
                <a:spcPct val="100000"/>
              </a:lnSpc>
              <a:spcBef>
                <a:spcPct val="0"/>
              </a:spcBef>
              <a:buFontTx/>
              <a:buNone/>
            </a:pPr>
            <a:r>
              <a:rPr lang="et-EE" altLang="et-EE" sz="1800"/>
              <a:t>Haiguste ennetamine → tihti profülaktikakulude tõus</a:t>
            </a:r>
          </a:p>
          <a:p>
            <a:pPr>
              <a:lnSpc>
                <a:spcPct val="100000"/>
              </a:lnSpc>
              <a:spcBef>
                <a:spcPct val="0"/>
              </a:spcBef>
              <a:buFontTx/>
              <a:buNone/>
            </a:pPr>
            <a:r>
              <a:rPr lang="et-EE" altLang="et-EE" sz="1800"/>
              <a:t>Peamiselt hingamisteede haiguse profülaktika ja ravi</a:t>
            </a:r>
          </a:p>
        </p:txBody>
      </p:sp>
      <p:sp>
        <p:nvSpPr>
          <p:cNvPr id="2" name="Ristkülik 1"/>
          <p:cNvSpPr/>
          <p:nvPr/>
        </p:nvSpPr>
        <p:spPr>
          <a:xfrm>
            <a:off x="2716213" y="100013"/>
            <a:ext cx="6096000" cy="830262"/>
          </a:xfrm>
          <a:prstGeom prst="rect">
            <a:avLst/>
          </a:prstGeom>
        </p:spPr>
        <p:txBody>
          <a:bodyPr>
            <a:spAutoFit/>
          </a:bodyPr>
          <a:lstStyle/>
          <a:p>
            <a:pPr algn="ctr">
              <a:defRPr sz="1600" b="1" i="0" u="none" strike="noStrike" kern="1200" cap="all" spc="120" normalizeH="0" baseline="0">
                <a:solidFill>
                  <a:sysClr val="windowText" lastClr="000000">
                    <a:lumMod val="65000"/>
                    <a:lumOff val="35000"/>
                  </a:sysClr>
                </a:solidFill>
                <a:latin typeface="+mn-lt"/>
                <a:ea typeface="+mn-ea"/>
                <a:cs typeface="+mn-cs"/>
              </a:defRPr>
            </a:pPr>
            <a:r>
              <a:rPr lang="et-EE" sz="1600" b="1" cap="all" spc="120" dirty="0">
                <a:solidFill>
                  <a:sysClr val="windowText" lastClr="000000">
                    <a:lumMod val="65000"/>
                    <a:lumOff val="35000"/>
                  </a:sysClr>
                </a:solidFill>
                <a:latin typeface="+mn-lt"/>
              </a:rPr>
              <a:t>Antibakteriaalsete ainete Kulu vasikate haiguste raviks ja profülaktikaks (eurot kuni 3-kuuste vasikate arvu kohta)</a:t>
            </a:r>
          </a:p>
        </p:txBody>
      </p:sp>
      <p:graphicFrame>
        <p:nvGraphicFramePr>
          <p:cNvPr id="5" name="Diagramm 4"/>
          <p:cNvGraphicFramePr>
            <a:graphicFrameLocks/>
          </p:cNvGraphicFramePr>
          <p:nvPr/>
        </p:nvGraphicFramePr>
        <p:xfrm>
          <a:off x="1523198" y="851602"/>
          <a:ext cx="8381453" cy="471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25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ealkiri 2"/>
          <p:cNvSpPr>
            <a:spLocks noGrp="1"/>
          </p:cNvSpPr>
          <p:nvPr>
            <p:ph type="title"/>
          </p:nvPr>
        </p:nvSpPr>
        <p:spPr>
          <a:xfrm>
            <a:off x="612775" y="296863"/>
            <a:ext cx="10515600" cy="1030287"/>
          </a:xfrm>
        </p:spPr>
        <p:txBody>
          <a:bodyPr/>
          <a:lstStyle/>
          <a:p>
            <a:r>
              <a:rPr lang="et-EE" altLang="et-EE" smtClean="0"/>
              <a:t>Karja tervisega seotud kulud (3)</a:t>
            </a:r>
          </a:p>
        </p:txBody>
      </p:sp>
      <p:graphicFrame>
        <p:nvGraphicFramePr>
          <p:cNvPr id="5" name="Diagramm 4"/>
          <p:cNvGraphicFramePr>
            <a:graphicFrameLocks/>
          </p:cNvGraphicFramePr>
          <p:nvPr/>
        </p:nvGraphicFramePr>
        <p:xfrm>
          <a:off x="612775" y="1327150"/>
          <a:ext cx="9819112" cy="4506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9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4294967295"/>
          </p:nvPr>
        </p:nvSpPr>
        <p:spPr>
          <a:xfrm>
            <a:off x="0" y="1825625"/>
            <a:ext cx="10515600" cy="4351338"/>
          </a:xfrm>
        </p:spPr>
        <p:txBody>
          <a:bodyPr/>
          <a:lstStyle/>
          <a:p>
            <a:endParaRPr lang="et-EE" dirty="0" smtClean="0"/>
          </a:p>
          <a:p>
            <a:endParaRPr lang="et-EE" dirty="0" smtClean="0"/>
          </a:p>
          <a:p>
            <a:endParaRPr lang="et-EE" dirty="0"/>
          </a:p>
          <a:p>
            <a:endParaRPr lang="et-EE" dirty="0"/>
          </a:p>
          <a:p>
            <a:endParaRPr lang="et-EE" dirty="0"/>
          </a:p>
        </p:txBody>
      </p:sp>
      <p:pic>
        <p:nvPicPr>
          <p:cNvPr id="4" name="Pilt 3"/>
          <p:cNvPicPr>
            <a:picLocks noChangeAspect="1"/>
          </p:cNvPicPr>
          <p:nvPr/>
        </p:nvPicPr>
        <p:blipFill>
          <a:blip r:embed="rId2"/>
          <a:stretch>
            <a:fillRect/>
          </a:stretch>
        </p:blipFill>
        <p:spPr>
          <a:xfrm>
            <a:off x="1348044" y="1699895"/>
            <a:ext cx="8710356" cy="5249545"/>
          </a:xfrm>
          <a:prstGeom prst="rect">
            <a:avLst/>
          </a:prstGeom>
        </p:spPr>
      </p:pic>
      <p:pic>
        <p:nvPicPr>
          <p:cNvPr id="11" name="Pilt 10"/>
          <p:cNvPicPr>
            <a:picLocks noChangeAspect="1"/>
          </p:cNvPicPr>
          <p:nvPr/>
        </p:nvPicPr>
        <p:blipFill>
          <a:blip r:embed="rId3"/>
          <a:stretch>
            <a:fillRect/>
          </a:stretch>
        </p:blipFill>
        <p:spPr>
          <a:xfrm>
            <a:off x="10727159" y="1065212"/>
            <a:ext cx="1057805" cy="634683"/>
          </a:xfrm>
          <a:prstGeom prst="rect">
            <a:avLst/>
          </a:prstGeom>
        </p:spPr>
      </p:pic>
      <p:pic>
        <p:nvPicPr>
          <p:cNvPr id="12" name="Pilt 11"/>
          <p:cNvPicPr>
            <a:picLocks noChangeAspect="1"/>
          </p:cNvPicPr>
          <p:nvPr/>
        </p:nvPicPr>
        <p:blipFill>
          <a:blip r:embed="rId4"/>
          <a:stretch>
            <a:fillRect/>
          </a:stretch>
        </p:blipFill>
        <p:spPr>
          <a:xfrm>
            <a:off x="10755569" y="2119529"/>
            <a:ext cx="1108075" cy="681892"/>
          </a:xfrm>
          <a:prstGeom prst="rect">
            <a:avLst/>
          </a:prstGeom>
        </p:spPr>
      </p:pic>
      <p:pic>
        <p:nvPicPr>
          <p:cNvPr id="13" name="Pilt 12"/>
          <p:cNvPicPr>
            <a:picLocks noChangeAspect="1"/>
          </p:cNvPicPr>
          <p:nvPr/>
        </p:nvPicPr>
        <p:blipFill>
          <a:blip r:embed="rId5"/>
          <a:stretch>
            <a:fillRect/>
          </a:stretch>
        </p:blipFill>
        <p:spPr>
          <a:xfrm>
            <a:off x="10687440" y="3221055"/>
            <a:ext cx="1176204" cy="660877"/>
          </a:xfrm>
          <a:prstGeom prst="rect">
            <a:avLst/>
          </a:prstGeom>
        </p:spPr>
      </p:pic>
      <p:pic>
        <p:nvPicPr>
          <p:cNvPr id="14" name="Pilt 13"/>
          <p:cNvPicPr>
            <a:picLocks noChangeAspect="1"/>
          </p:cNvPicPr>
          <p:nvPr/>
        </p:nvPicPr>
        <p:blipFill>
          <a:blip r:embed="rId6"/>
          <a:stretch>
            <a:fillRect/>
          </a:stretch>
        </p:blipFill>
        <p:spPr>
          <a:xfrm>
            <a:off x="10669774" y="4419174"/>
            <a:ext cx="1069984" cy="823386"/>
          </a:xfrm>
          <a:prstGeom prst="rect">
            <a:avLst/>
          </a:prstGeom>
        </p:spPr>
      </p:pic>
      <p:sp>
        <p:nvSpPr>
          <p:cNvPr id="15" name="Ovaal 14"/>
          <p:cNvSpPr/>
          <p:nvPr/>
        </p:nvSpPr>
        <p:spPr>
          <a:xfrm>
            <a:off x="9916160" y="609600"/>
            <a:ext cx="2275840" cy="5486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7" name="Sirge noolkonnektor 16"/>
          <p:cNvCxnSpPr/>
          <p:nvPr/>
        </p:nvCxnSpPr>
        <p:spPr>
          <a:xfrm flipH="1" flipV="1">
            <a:off x="8042787" y="609600"/>
            <a:ext cx="2213733" cy="8586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0612" y="50841"/>
            <a:ext cx="11903195" cy="830997"/>
          </a:xfrm>
          <a:prstGeom prst="rect">
            <a:avLst/>
          </a:prstGeom>
          <a:noFill/>
        </p:spPr>
        <p:txBody>
          <a:bodyPr wrap="none" rtlCol="0">
            <a:spAutoFit/>
          </a:bodyPr>
          <a:lstStyle/>
          <a:p>
            <a:r>
              <a:rPr lang="et-EE" sz="2400" dirty="0" smtClean="0"/>
              <a:t>Antibiootikumiresistentsuse levikuteed. Antibiootikumiresistentsuse vähendamise võimalused</a:t>
            </a:r>
          </a:p>
          <a:p>
            <a:r>
              <a:rPr lang="et-EE" sz="2400" dirty="0" smtClean="0"/>
              <a:t>AMRITA 2019-2022.</a:t>
            </a:r>
          </a:p>
        </p:txBody>
      </p:sp>
      <p:sp>
        <p:nvSpPr>
          <p:cNvPr id="21" name="Ovaal 20"/>
          <p:cNvSpPr/>
          <p:nvPr/>
        </p:nvSpPr>
        <p:spPr>
          <a:xfrm>
            <a:off x="2507226" y="1513800"/>
            <a:ext cx="4856951" cy="229128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err="1">
                <a:solidFill>
                  <a:schemeClr val="tx1"/>
                </a:solidFill>
              </a:rPr>
              <a:t>Kui</a:t>
            </a:r>
            <a:r>
              <a:rPr lang="fi-FI" sz="2400" dirty="0">
                <a:solidFill>
                  <a:schemeClr val="tx1"/>
                </a:solidFill>
              </a:rPr>
              <a:t> palju ja </a:t>
            </a:r>
            <a:r>
              <a:rPr lang="fi-FI" sz="2400" dirty="0" err="1">
                <a:solidFill>
                  <a:schemeClr val="tx1"/>
                </a:solidFill>
              </a:rPr>
              <a:t>millistel</a:t>
            </a:r>
            <a:r>
              <a:rPr lang="fi-FI" sz="2400" dirty="0">
                <a:solidFill>
                  <a:schemeClr val="tx1"/>
                </a:solidFill>
              </a:rPr>
              <a:t> </a:t>
            </a:r>
            <a:r>
              <a:rPr lang="fi-FI" sz="2400" dirty="0" err="1">
                <a:solidFill>
                  <a:schemeClr val="tx1"/>
                </a:solidFill>
              </a:rPr>
              <a:t>näidustusel</a:t>
            </a:r>
            <a:endParaRPr lang="fi-FI" sz="2400" dirty="0">
              <a:solidFill>
                <a:schemeClr val="tx1"/>
              </a:solidFill>
            </a:endParaRPr>
          </a:p>
          <a:p>
            <a:pPr algn="ctr"/>
            <a:r>
              <a:rPr lang="fi-FI" sz="2400" dirty="0">
                <a:solidFill>
                  <a:schemeClr val="tx1"/>
                </a:solidFill>
              </a:rPr>
              <a:t> </a:t>
            </a:r>
            <a:r>
              <a:rPr lang="fi-FI" sz="2400" dirty="0" err="1">
                <a:solidFill>
                  <a:schemeClr val="tx1"/>
                </a:solidFill>
              </a:rPr>
              <a:t>kasutatakse</a:t>
            </a:r>
            <a:r>
              <a:rPr lang="fi-FI" sz="2400" dirty="0">
                <a:solidFill>
                  <a:schemeClr val="tx1"/>
                </a:solidFill>
              </a:rPr>
              <a:t> AB </a:t>
            </a:r>
            <a:r>
              <a:rPr lang="fi-FI" sz="2400" dirty="0" err="1">
                <a:solidFill>
                  <a:schemeClr val="tx1"/>
                </a:solidFill>
              </a:rPr>
              <a:t>veiste</a:t>
            </a:r>
            <a:r>
              <a:rPr lang="fi-FI" sz="2400" dirty="0">
                <a:solidFill>
                  <a:schemeClr val="tx1"/>
                </a:solidFill>
              </a:rPr>
              <a:t> </a:t>
            </a:r>
            <a:r>
              <a:rPr lang="fi-FI" sz="2400" dirty="0" err="1">
                <a:solidFill>
                  <a:schemeClr val="tx1"/>
                </a:solidFill>
              </a:rPr>
              <a:t>haiguste</a:t>
            </a:r>
            <a:r>
              <a:rPr lang="fi-FI" sz="2400" dirty="0">
                <a:solidFill>
                  <a:schemeClr val="tx1"/>
                </a:solidFill>
              </a:rPr>
              <a:t> </a:t>
            </a:r>
            <a:r>
              <a:rPr lang="fi-FI" sz="2400" dirty="0" err="1">
                <a:solidFill>
                  <a:schemeClr val="tx1"/>
                </a:solidFill>
              </a:rPr>
              <a:t>raviks</a:t>
            </a:r>
            <a:r>
              <a:rPr lang="fi-FI" sz="2400" dirty="0">
                <a:solidFill>
                  <a:schemeClr val="tx1"/>
                </a:solidFill>
              </a:rPr>
              <a:t>?</a:t>
            </a:r>
          </a:p>
        </p:txBody>
      </p:sp>
      <p:sp>
        <p:nvSpPr>
          <p:cNvPr id="22" name="Ovaal 21"/>
          <p:cNvSpPr/>
          <p:nvPr/>
        </p:nvSpPr>
        <p:spPr>
          <a:xfrm>
            <a:off x="2133600" y="3884557"/>
            <a:ext cx="6106160" cy="208362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dirty="0">
                <a:solidFill>
                  <a:schemeClr val="tx1"/>
                </a:solidFill>
              </a:rPr>
              <a:t>Kas 3.-4.põlvkonna </a:t>
            </a:r>
            <a:r>
              <a:rPr lang="et-EE" sz="2400" dirty="0" err="1">
                <a:solidFill>
                  <a:schemeClr val="tx1"/>
                </a:solidFill>
              </a:rPr>
              <a:t>tsefalosporiinide</a:t>
            </a:r>
            <a:r>
              <a:rPr lang="et-EE" sz="2400" dirty="0">
                <a:solidFill>
                  <a:schemeClr val="tx1"/>
                </a:solidFill>
              </a:rPr>
              <a:t> kasutamisel ja </a:t>
            </a:r>
          </a:p>
          <a:p>
            <a:pPr algn="ctr"/>
            <a:r>
              <a:rPr lang="et-EE" sz="2400" i="1" dirty="0" err="1">
                <a:solidFill>
                  <a:schemeClr val="tx1"/>
                </a:solidFill>
              </a:rPr>
              <a:t>E.coli</a:t>
            </a:r>
            <a:r>
              <a:rPr lang="et-EE" sz="2400" dirty="0">
                <a:solidFill>
                  <a:schemeClr val="tx1"/>
                </a:solidFill>
              </a:rPr>
              <a:t> AMR vahel on seos?</a:t>
            </a:r>
          </a:p>
        </p:txBody>
      </p:sp>
    </p:spTree>
    <p:extLst>
      <p:ext uri="{BB962C8B-B14F-4D97-AF65-F5344CB8AC3E}">
        <p14:creationId xmlns:p14="http://schemas.microsoft.com/office/powerpoint/2010/main" val="38269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p:cNvPicPr>
            <a:picLocks noGrp="1" noChangeAspect="1"/>
          </p:cNvPicPr>
          <p:nvPr>
            <p:ph idx="4294967295"/>
          </p:nvPr>
        </p:nvPicPr>
        <p:blipFill>
          <a:blip r:embed="rId2"/>
          <a:stretch>
            <a:fillRect/>
          </a:stretch>
        </p:blipFill>
        <p:spPr>
          <a:xfrm>
            <a:off x="339364" y="1102281"/>
            <a:ext cx="10818813" cy="5657850"/>
          </a:xfrm>
          <a:prstGeom prst="rect">
            <a:avLst/>
          </a:prstGeom>
        </p:spPr>
      </p:pic>
      <p:sp>
        <p:nvSpPr>
          <p:cNvPr id="3" name="TextBox 2"/>
          <p:cNvSpPr txBox="1"/>
          <p:nvPr/>
        </p:nvSpPr>
        <p:spPr>
          <a:xfrm>
            <a:off x="895546" y="0"/>
            <a:ext cx="10793691" cy="1200329"/>
          </a:xfrm>
          <a:prstGeom prst="rect">
            <a:avLst/>
          </a:prstGeom>
          <a:noFill/>
        </p:spPr>
        <p:txBody>
          <a:bodyPr wrap="square" rtlCol="0">
            <a:spAutoFit/>
          </a:bodyPr>
          <a:lstStyle/>
          <a:p>
            <a:r>
              <a:rPr lang="et-EE" sz="3600" dirty="0" smtClean="0"/>
              <a:t>Antibiootikumide kasutamine veiste haiguste raviks 53s veisekarjas (38% kõikidest eesti lehmadest) 2019-2020</a:t>
            </a:r>
            <a:endParaRPr lang="et-EE" sz="3600" dirty="0"/>
          </a:p>
        </p:txBody>
      </p:sp>
    </p:spTree>
    <p:extLst>
      <p:ext uri="{BB962C8B-B14F-4D97-AF65-F5344CB8AC3E}">
        <p14:creationId xmlns:p14="http://schemas.microsoft.com/office/powerpoint/2010/main" val="1614066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229</TotalTime>
  <Words>794</Words>
  <Application>Microsoft Office PowerPoint</Application>
  <PresentationFormat>Laiekraan</PresentationFormat>
  <Paragraphs>99</Paragraphs>
  <Slides>14</Slides>
  <Notes>4</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14</vt:i4>
      </vt:variant>
    </vt:vector>
  </HeadingPairs>
  <TitlesOfParts>
    <vt:vector size="19" baseType="lpstr">
      <vt:lpstr>Arial</vt:lpstr>
      <vt:lpstr>Calibri</vt:lpstr>
      <vt:lpstr>Calibri Light</vt:lpstr>
      <vt:lpstr>Wingdings</vt:lpstr>
      <vt:lpstr>Office'i kujundus</vt:lpstr>
      <vt:lpstr>Karjatervise programmid ja antibiootikumide kasutamine Eestis veiste haiguste ravis.  Teekond 2017-2022.</vt:lpstr>
      <vt:lpstr>Sissejuhatus</vt:lpstr>
      <vt:lpstr>PowerPointi esitlus</vt:lpstr>
      <vt:lpstr>Karjaterviseprogrammi pilootprojekti algus 2017</vt:lpstr>
      <vt:lpstr>PowerPointi esitlus</vt:lpstr>
      <vt:lpstr>PowerPointi esitlus</vt:lpstr>
      <vt:lpstr>Karja tervisega seotud kulud (3)</vt:lpstr>
      <vt:lpstr>PowerPointi esitlus</vt:lpstr>
      <vt:lpstr>PowerPointi esitlus</vt:lpstr>
      <vt:lpstr>PowerPointi esitlus</vt:lpstr>
      <vt:lpstr>Tsefalosporiinide kasutamise mõju E. coli antibiootikumiresistentsusele  </vt:lpstr>
      <vt:lpstr>PowerPointi esitlus</vt:lpstr>
      <vt:lpstr>PowerPointi esitlus</vt:lpstr>
      <vt:lpstr>Kokkuvõte</vt:lpstr>
    </vt:vector>
  </TitlesOfParts>
  <Company>EMU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Piret Kalmus</dc:creator>
  <cp:lastModifiedBy>Piret Kalmus</cp:lastModifiedBy>
  <cp:revision>20</cp:revision>
  <dcterms:created xsi:type="dcterms:W3CDTF">2024-04-01T06:55:14Z</dcterms:created>
  <dcterms:modified xsi:type="dcterms:W3CDTF">2024-04-02T09:44:29Z</dcterms:modified>
</cp:coreProperties>
</file>