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61" r:id="rId2"/>
    <p:sldId id="262" r:id="rId3"/>
    <p:sldId id="265" r:id="rId4"/>
    <p:sldId id="264" r:id="rId5"/>
    <p:sldId id="2425" r:id="rId6"/>
    <p:sldId id="2442" r:id="rId7"/>
    <p:sldId id="2426" r:id="rId8"/>
    <p:sldId id="2427" r:id="rId9"/>
    <p:sldId id="2443" r:id="rId10"/>
    <p:sldId id="274" r:id="rId11"/>
    <p:sldId id="300" r:id="rId12"/>
    <p:sldId id="295" r:id="rId13"/>
    <p:sldId id="314" r:id="rId14"/>
    <p:sldId id="320" r:id="rId15"/>
    <p:sldId id="298" r:id="rId16"/>
    <p:sldId id="299" r:id="rId17"/>
    <p:sldId id="289" r:id="rId18"/>
    <p:sldId id="290" r:id="rId19"/>
    <p:sldId id="301" r:id="rId20"/>
    <p:sldId id="294" r:id="rId21"/>
    <p:sldId id="270" r:id="rId22"/>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00" autoAdjust="0"/>
  </p:normalViewPr>
  <p:slideViewPr>
    <p:cSldViewPr>
      <p:cViewPr varScale="1">
        <p:scale>
          <a:sx n="62" d="100"/>
          <a:sy n="62" d="100"/>
        </p:scale>
        <p:origin x="90" y="54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en-US">
              <a:solidFill>
                <a:schemeClr val="tx1"/>
              </a:solidFill>
              <a:latin typeface="EC Square Sans Pro" panose="020B0506040000020004" pitchFamily="34" charset="0"/>
            </a:rPr>
            <a:t>Different rules apply for </a:t>
          </a:r>
          <a:endParaRPr lang="en-GB">
            <a:solidFill>
              <a:schemeClr val="tx1"/>
            </a:solidFill>
            <a:latin typeface="EC Square Sans Pro" panose="020B0506040000020004" pitchFamily="34" charset="0"/>
          </a:endParaRP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en-US" sz="2800" dirty="0">
              <a:latin typeface="EC Square Sans Pro" panose="020B0506040000020004" pitchFamily="34" charset="0"/>
            </a:rPr>
            <a:t>Oral Medication </a:t>
          </a:r>
        </a:p>
        <a:p>
          <a:r>
            <a:rPr lang="en-US" sz="2000" dirty="0">
              <a:latin typeface="EC Square Sans Pro" panose="020B0506040000020004" pitchFamily="34" charset="0"/>
            </a:rPr>
            <a:t>(on-farm mixing in feed or water by the animal keeper)</a:t>
          </a:r>
          <a:endParaRPr lang="en-GB" sz="2400" dirty="0">
            <a:latin typeface="EC Square Sans Pro" panose="020B0506040000020004" pitchFamily="34" charset="0"/>
          </a:endParaRP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en-US">
              <a:solidFill>
                <a:schemeClr val="bg1"/>
              </a:solidFill>
              <a:latin typeface="EC Square Sans Pro" panose="020B0506040000020004" pitchFamily="34" charset="0"/>
            </a:rPr>
            <a:t>Via Feed</a:t>
          </a:r>
          <a:endParaRPr lang="en-GB">
            <a:solidFill>
              <a:schemeClr val="bg1"/>
            </a:solidFill>
            <a:latin typeface="EC Square Sans Pro" panose="020B0506040000020004" pitchFamily="34" charset="0"/>
          </a:endParaRP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en-US">
              <a:latin typeface="EC Square Sans Pro" panose="020B0506040000020004" pitchFamily="34" charset="0"/>
            </a:rPr>
            <a:t>Via Water</a:t>
          </a:r>
          <a:endParaRPr lang="en-GB">
            <a:latin typeface="EC Square Sans Pro" panose="020B0506040000020004" pitchFamily="34" charset="0"/>
          </a:endParaRP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en-US" sz="2800" dirty="0">
              <a:solidFill>
                <a:schemeClr val="tx1"/>
              </a:solidFill>
              <a:latin typeface="EC Square Sans Pro" panose="020B0506040000020004" pitchFamily="34" charset="0"/>
            </a:rPr>
            <a:t>Medicated Feed</a:t>
          </a:r>
        </a:p>
        <a:p>
          <a:r>
            <a:rPr lang="en-US" sz="20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dirty="0">
            <a:solidFill>
              <a:schemeClr val="tx1"/>
            </a:solidFill>
            <a:latin typeface="EC Square Sans Pro" panose="020B0506040000020004" pitchFamily="34" charset="0"/>
          </a:endParaRP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pt>
    <dgm:pt modelId="{C8FBC1DD-3B75-4A30-BDF0-72869C171122}" type="pres">
      <dgm:prSet presAssocID="{865A933C-C587-45D5-ADCB-A31B7DCA0276}" presName="connTx" presStyleLbl="parChTrans1D2" presStyleIdx="0" presStyleCnt="2"/>
      <dgm:spPr/>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pt>
    <dgm:pt modelId="{27551C29-51E4-4FD4-9B7D-8BDA8DC047E0}" type="pres">
      <dgm:prSet presAssocID="{EE132CA6-C8A5-488D-8638-EE246B8D858E}" presName="connTx" presStyleLbl="parChTrans1D2" presStyleIdx="1" presStyleCnt="2"/>
      <dgm:spPr/>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pt>
    <dgm:pt modelId="{E2C9B4E6-C99F-4AD2-B0A6-7F40A0A3A94B}" type="pres">
      <dgm:prSet presAssocID="{3D5A27C2-6AFF-4304-BCA4-D3E224288C62}" presName="connTx" presStyleLbl="parChTrans1D3" presStyleIdx="0" presStyleCnt="2"/>
      <dgm:spPr/>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pt>
    <dgm:pt modelId="{48E44880-5249-4A0A-A93C-4199097A5458}" type="pres">
      <dgm:prSet presAssocID="{4024C9D4-D69C-42D8-AD58-E4F4D1B799B8}" presName="connTx" presStyleLbl="parChTrans1D3" presStyleIdx="1" presStyleCnt="2"/>
      <dgm:spPr/>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3BE01E08-3C91-4526-A69A-30E916C1961C}" srcId="{49840940-B5E0-4C2F-A221-69B1A7F07BA3}" destId="{F52243D7-8410-4BE7-A94A-4C97B1EEE0FA}" srcOrd="0" destOrd="0" parTransId="{52DB4A73-99B0-46DE-BAE9-D04FCA0F7A67}" sibTransId="{F3D1F278-7628-498E-AB69-41339A6FF3F2}"/>
    <dgm:cxn modelId="{4298B50F-B5E8-42AE-A28F-3AB58913D9DF}" type="presOf" srcId="{4024C9D4-D69C-42D8-AD58-E4F4D1B799B8}" destId="{48E44880-5249-4A0A-A93C-4199097A5458}" srcOrd="1" destOrd="0" presId="urn:microsoft.com/office/officeart/2005/8/layout/hierarchy5"/>
    <dgm:cxn modelId="{6501F30F-1CDC-4E3A-B1A7-E374F64BB09A}" type="presOf" srcId="{49840940-B5E0-4C2F-A221-69B1A7F07BA3}" destId="{E290FBA2-CC32-43EB-A64A-BB03076940A3}" srcOrd="0" destOrd="0" presId="urn:microsoft.com/office/officeart/2005/8/layout/hierarchy5"/>
    <dgm:cxn modelId="{FE308F1B-17EC-4D29-9A25-928C0D32A8AB}" type="presOf" srcId="{865A933C-C587-45D5-ADCB-A31B7DCA0276}" destId="{C8FBC1DD-3B75-4A30-BDF0-72869C171122}" srcOrd="1"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36826AAA-C6AC-48A3-913F-385ACA1B1592}" type="presOf" srcId="{74F68A50-1B98-476E-BEA5-1D097A21F5CA}" destId="{648DB4D0-7FA0-4BCA-8F42-0ED7942B08C2}" srcOrd="0"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C5EEADD2-3355-4A43-AC18-8B575E5FEC77}" type="presOf" srcId="{6C6F50E1-24CC-4110-86E5-D49A5C367B16}" destId="{2D3E6146-CCB2-4079-B87F-FBE50FFB8125}"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8F1EA0E7-49F4-473B-A0D9-86BB23C98E61}" type="presOf" srcId="{3D5A27C2-6AFF-4304-BCA4-D3E224288C62}" destId="{EEA59F76-1A8C-4C30-BAA1-8734A5405816}"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808A2B-7FE9-4216-9D34-A6225F88C0DA}" type="doc">
      <dgm:prSet loTypeId="urn:microsoft.com/office/officeart/2005/8/layout/arrow2" loCatId="process" qsTypeId="urn:microsoft.com/office/officeart/2005/8/quickstyle/simple1" qsCatId="simple" csTypeId="urn:microsoft.com/office/officeart/2005/8/colors/colorful5" csCatId="colorful" phldr="1"/>
      <dgm:spPr/>
      <dgm:t>
        <a:bodyPr/>
        <a:lstStyle/>
        <a:p>
          <a:endParaRPr lang="ro-RO"/>
        </a:p>
      </dgm:t>
    </dgm:pt>
    <dgm:pt modelId="{D6C89811-1E3D-46DE-96DD-C5CCDA32D59B}">
      <dgm:prSet phldrT="[Text]" custT="1"/>
      <dgm:spPr/>
      <dgm:t>
        <a:bodyPr/>
        <a:lstStyle/>
        <a:p>
          <a:pPr>
            <a:lnSpc>
              <a:spcPct val="100000"/>
            </a:lnSpc>
            <a:spcAft>
              <a:spcPts val="0"/>
            </a:spcAft>
          </a:pPr>
          <a:r>
            <a:rPr lang="en-US" sz="2000" b="1" i="0" dirty="0">
              <a:solidFill>
                <a:srgbClr val="002060"/>
              </a:solidFill>
              <a:latin typeface="EC Square Sans Pro"/>
            </a:rPr>
            <a:t>Awareness campaigns</a:t>
          </a:r>
          <a:endParaRPr lang="ro-RO" sz="2000" b="1" i="0" dirty="0">
            <a:solidFill>
              <a:srgbClr val="002060"/>
            </a:solidFill>
            <a:latin typeface="EC Square Sans Pro"/>
          </a:endParaRPr>
        </a:p>
      </dgm:t>
    </dgm:pt>
    <dgm:pt modelId="{C7C1D8A9-9B50-43A3-AD0A-E67CB828B7B4}" type="parTrans" cxnId="{70C2F767-5216-49F4-8D64-A83FAD0C6B11}">
      <dgm:prSet/>
      <dgm:spPr/>
      <dgm:t>
        <a:bodyPr/>
        <a:lstStyle/>
        <a:p>
          <a:endParaRPr lang="ro-RO"/>
        </a:p>
      </dgm:t>
    </dgm:pt>
    <dgm:pt modelId="{94125B41-DE07-4695-AF2B-99A3B0713ADC}" type="sibTrans" cxnId="{70C2F767-5216-49F4-8D64-A83FAD0C6B11}">
      <dgm:prSet/>
      <dgm:spPr/>
      <dgm:t>
        <a:bodyPr/>
        <a:lstStyle/>
        <a:p>
          <a:endParaRPr lang="ro-RO"/>
        </a:p>
      </dgm:t>
    </dgm:pt>
    <dgm:pt modelId="{0AD12817-5074-4ACF-9240-FB1E61EBBAED}">
      <dgm:prSet phldrT="[Text]" custT="1"/>
      <dgm:spPr/>
      <dgm:t>
        <a:bodyPr/>
        <a:lstStyle/>
        <a:p>
          <a:pPr>
            <a:lnSpc>
              <a:spcPct val="100000"/>
            </a:lnSpc>
            <a:spcAft>
              <a:spcPts val="0"/>
            </a:spcAft>
          </a:pPr>
          <a:r>
            <a:rPr lang="en-US" sz="2000" b="1" i="0" dirty="0">
              <a:solidFill>
                <a:srgbClr val="002060"/>
              </a:solidFill>
              <a:latin typeface="EC Square Sans Pro"/>
            </a:rPr>
            <a:t>Setting sales reduction targets</a:t>
          </a:r>
          <a:endParaRPr lang="ro-RO" sz="2000" b="1" i="0" dirty="0">
            <a:solidFill>
              <a:srgbClr val="002060"/>
            </a:solidFill>
            <a:latin typeface="EC Square Sans Pro"/>
          </a:endParaRPr>
        </a:p>
      </dgm:t>
    </dgm:pt>
    <dgm:pt modelId="{1120F0DA-30DA-4A2E-A5AC-F305D82BEB6C}" type="parTrans" cxnId="{5777F12F-3C89-4A70-81EF-145F7B64867B}">
      <dgm:prSet/>
      <dgm:spPr/>
      <dgm:t>
        <a:bodyPr/>
        <a:lstStyle/>
        <a:p>
          <a:endParaRPr lang="ro-RO"/>
        </a:p>
      </dgm:t>
    </dgm:pt>
    <dgm:pt modelId="{1F923114-7C0B-4776-A827-7A4AF7B8B730}" type="sibTrans" cxnId="{5777F12F-3C89-4A70-81EF-145F7B64867B}">
      <dgm:prSet/>
      <dgm:spPr/>
      <dgm:t>
        <a:bodyPr/>
        <a:lstStyle/>
        <a:p>
          <a:endParaRPr lang="ro-RO"/>
        </a:p>
      </dgm:t>
    </dgm:pt>
    <dgm:pt modelId="{AB6636CD-6894-4D96-B924-FD0C661CFA94}">
      <dgm:prSet phldrT="[Text]" custT="1"/>
      <dgm:spPr/>
      <dgm:t>
        <a:bodyPr/>
        <a:lstStyle/>
        <a:p>
          <a:pPr>
            <a:spcAft>
              <a:spcPts val="0"/>
            </a:spcAft>
          </a:pPr>
          <a:r>
            <a:rPr lang="en-US" sz="2000" b="1" i="0" dirty="0">
              <a:solidFill>
                <a:srgbClr val="002060"/>
              </a:solidFill>
              <a:latin typeface="EC Square Sans Pro"/>
            </a:rPr>
            <a:t>Restriction of the use of antibiotics in farm animals</a:t>
          </a:r>
          <a:endParaRPr lang="ro-RO" sz="2000" b="1" i="0" dirty="0">
            <a:solidFill>
              <a:srgbClr val="002060"/>
            </a:solidFill>
            <a:latin typeface="EC Square Sans Pro"/>
          </a:endParaRPr>
        </a:p>
      </dgm:t>
    </dgm:pt>
    <dgm:pt modelId="{07AAF8E3-C20B-4479-ABF5-81CFCDE5D90A}" type="parTrans" cxnId="{FDD006E9-8A47-4C01-906A-F0A45BF3E881}">
      <dgm:prSet/>
      <dgm:spPr/>
      <dgm:t>
        <a:bodyPr/>
        <a:lstStyle/>
        <a:p>
          <a:endParaRPr lang="ro-RO"/>
        </a:p>
      </dgm:t>
    </dgm:pt>
    <dgm:pt modelId="{7ECF5C00-FC15-4DFC-945C-DF56EC6AB1C1}" type="sibTrans" cxnId="{FDD006E9-8A47-4C01-906A-F0A45BF3E881}">
      <dgm:prSet/>
      <dgm:spPr/>
      <dgm:t>
        <a:bodyPr/>
        <a:lstStyle/>
        <a:p>
          <a:endParaRPr lang="ro-RO"/>
        </a:p>
      </dgm:t>
    </dgm:pt>
    <dgm:pt modelId="{A506154F-4FB7-42C8-B4CD-C811C5AA3EA2}">
      <dgm:prSet phldrT="[Text]" custT="1"/>
      <dgm:spPr/>
      <dgm:t>
        <a:bodyPr/>
        <a:lstStyle/>
        <a:p>
          <a:pPr>
            <a:lnSpc>
              <a:spcPct val="100000"/>
            </a:lnSpc>
            <a:spcAft>
              <a:spcPts val="0"/>
            </a:spcAft>
          </a:pPr>
          <a:r>
            <a:rPr lang="en-US" sz="2000" b="1" i="0" dirty="0">
              <a:solidFill>
                <a:srgbClr val="002060"/>
              </a:solidFill>
              <a:latin typeface="EC Square Sans Pro"/>
            </a:rPr>
            <a:t>Prescription </a:t>
          </a:r>
        </a:p>
        <a:p>
          <a:pPr>
            <a:lnSpc>
              <a:spcPct val="100000"/>
            </a:lnSpc>
            <a:spcAft>
              <a:spcPts val="0"/>
            </a:spcAft>
          </a:pPr>
          <a:r>
            <a:rPr lang="en-US" sz="2000" b="1" i="0" dirty="0">
              <a:solidFill>
                <a:srgbClr val="002060"/>
              </a:solidFill>
              <a:latin typeface="EC Square Sans Pro"/>
            </a:rPr>
            <a:t>control measures</a:t>
          </a:r>
          <a:endParaRPr lang="ro-RO" sz="2000" b="1" i="0" dirty="0">
            <a:solidFill>
              <a:srgbClr val="002060"/>
            </a:solidFill>
            <a:latin typeface="EC Square Sans Pro"/>
          </a:endParaRPr>
        </a:p>
      </dgm:t>
    </dgm:pt>
    <dgm:pt modelId="{E7CF338B-16D4-4D49-921A-5D071338F22D}" type="parTrans" cxnId="{A6800959-A018-4799-AD42-338DE9A4058C}">
      <dgm:prSet/>
      <dgm:spPr/>
      <dgm:t>
        <a:bodyPr/>
        <a:lstStyle/>
        <a:p>
          <a:endParaRPr lang="ro-RO"/>
        </a:p>
      </dgm:t>
    </dgm:pt>
    <dgm:pt modelId="{2D5D33CF-AD74-4B23-B8C6-BA8181F8B46A}" type="sibTrans" cxnId="{A6800959-A018-4799-AD42-338DE9A4058C}">
      <dgm:prSet/>
      <dgm:spPr/>
      <dgm:t>
        <a:bodyPr/>
        <a:lstStyle/>
        <a:p>
          <a:endParaRPr lang="ro-RO"/>
        </a:p>
      </dgm:t>
    </dgm:pt>
    <dgm:pt modelId="{16F68D4F-9370-47CC-B48E-1D730A5F5779}" type="pres">
      <dgm:prSet presAssocID="{12808A2B-7FE9-4216-9D34-A6225F88C0DA}" presName="arrowDiagram" presStyleCnt="0">
        <dgm:presLayoutVars>
          <dgm:chMax val="5"/>
          <dgm:dir/>
          <dgm:resizeHandles val="exact"/>
        </dgm:presLayoutVars>
      </dgm:prSet>
      <dgm:spPr/>
    </dgm:pt>
    <dgm:pt modelId="{17EF7FE4-486C-4C48-B78D-02D414483F30}" type="pres">
      <dgm:prSet presAssocID="{12808A2B-7FE9-4216-9D34-A6225F88C0DA}" presName="arrow" presStyleLbl="bgShp" presStyleIdx="0" presStyleCnt="1" custLinFactNeighborX="-834" custLinFactNeighborY="-2063"/>
      <dgm:spPr/>
    </dgm:pt>
    <dgm:pt modelId="{E772F8A6-389D-4C10-93CB-12EDA47C969D}" type="pres">
      <dgm:prSet presAssocID="{12808A2B-7FE9-4216-9D34-A6225F88C0DA}" presName="arrowDiagram4" presStyleCnt="0"/>
      <dgm:spPr/>
    </dgm:pt>
    <dgm:pt modelId="{F5DD5378-8F83-4677-8EE9-4ED8E811B30E}" type="pres">
      <dgm:prSet presAssocID="{D6C89811-1E3D-46DE-96DD-C5CCDA32D59B}" presName="bullet4a" presStyleLbl="node1" presStyleIdx="0" presStyleCnt="4"/>
      <dgm:spPr/>
    </dgm:pt>
    <dgm:pt modelId="{D657619C-3AA3-40D0-BA1C-3C881346DAE1}" type="pres">
      <dgm:prSet presAssocID="{D6C89811-1E3D-46DE-96DD-C5CCDA32D59B}" presName="textBox4a" presStyleLbl="revTx" presStyleIdx="0" presStyleCnt="4" custScaleX="123551" custScaleY="50011" custLinFactNeighborX="10160" custLinFactNeighborY="-13547">
        <dgm:presLayoutVars>
          <dgm:bulletEnabled val="1"/>
        </dgm:presLayoutVars>
      </dgm:prSet>
      <dgm:spPr/>
    </dgm:pt>
    <dgm:pt modelId="{089894B5-7BEC-4BBD-9C5B-CEC79897DBCB}" type="pres">
      <dgm:prSet presAssocID="{0AD12817-5074-4ACF-9240-FB1E61EBBAED}" presName="bullet4b" presStyleLbl="node1" presStyleIdx="1" presStyleCnt="4"/>
      <dgm:spPr/>
    </dgm:pt>
    <dgm:pt modelId="{721DCE80-C8DB-4B1B-A64A-657EFE3C4782}" type="pres">
      <dgm:prSet presAssocID="{0AD12817-5074-4ACF-9240-FB1E61EBBAED}" presName="textBox4b" presStyleLbl="revTx" presStyleIdx="1" presStyleCnt="4" custScaleX="152581" custScaleY="21631" custLinFactNeighborX="20069" custLinFactNeighborY="-32186">
        <dgm:presLayoutVars>
          <dgm:bulletEnabled val="1"/>
        </dgm:presLayoutVars>
      </dgm:prSet>
      <dgm:spPr/>
    </dgm:pt>
    <dgm:pt modelId="{9EC8E8A6-1C16-490D-A65E-D384FE976321}" type="pres">
      <dgm:prSet presAssocID="{AB6636CD-6894-4D96-B924-FD0C661CFA94}" presName="bullet4c" presStyleLbl="node1" presStyleIdx="2" presStyleCnt="4"/>
      <dgm:spPr/>
    </dgm:pt>
    <dgm:pt modelId="{70C8B0A8-697B-421E-AE73-3726C15C2285}" type="pres">
      <dgm:prSet presAssocID="{AB6636CD-6894-4D96-B924-FD0C661CFA94}" presName="textBox4c" presStyleLbl="revTx" presStyleIdx="2" presStyleCnt="4" custScaleX="198636" custScaleY="17829" custLinFactNeighborX="30468" custLinFactNeighborY="-30661">
        <dgm:presLayoutVars>
          <dgm:bulletEnabled val="1"/>
        </dgm:presLayoutVars>
      </dgm:prSet>
      <dgm:spPr/>
    </dgm:pt>
    <dgm:pt modelId="{DE6A7F51-C4CA-43FD-AD2C-845B53569753}" type="pres">
      <dgm:prSet presAssocID="{A506154F-4FB7-42C8-B4CD-C811C5AA3EA2}" presName="bullet4d" presStyleLbl="node1" presStyleIdx="3" presStyleCnt="4"/>
      <dgm:spPr/>
    </dgm:pt>
    <dgm:pt modelId="{21FCF273-11E3-41F8-95BB-CEED2885B20B}" type="pres">
      <dgm:prSet presAssocID="{A506154F-4FB7-42C8-B4CD-C811C5AA3EA2}" presName="textBox4d" presStyleLbl="revTx" presStyleIdx="3" presStyleCnt="4" custScaleX="139826" custScaleY="18413" custLinFactNeighborX="43286" custLinFactNeighborY="-35931">
        <dgm:presLayoutVars>
          <dgm:bulletEnabled val="1"/>
        </dgm:presLayoutVars>
      </dgm:prSet>
      <dgm:spPr/>
    </dgm:pt>
  </dgm:ptLst>
  <dgm:cxnLst>
    <dgm:cxn modelId="{5777F12F-3C89-4A70-81EF-145F7B64867B}" srcId="{12808A2B-7FE9-4216-9D34-A6225F88C0DA}" destId="{0AD12817-5074-4ACF-9240-FB1E61EBBAED}" srcOrd="1" destOrd="0" parTransId="{1120F0DA-30DA-4A2E-A5AC-F305D82BEB6C}" sibTransId="{1F923114-7C0B-4776-A827-7A4AF7B8B730}"/>
    <dgm:cxn modelId="{82187745-89E5-4CBF-9AA6-459DB1DDC646}" type="presOf" srcId="{A506154F-4FB7-42C8-B4CD-C811C5AA3EA2}" destId="{21FCF273-11E3-41F8-95BB-CEED2885B20B}" srcOrd="0" destOrd="0" presId="urn:microsoft.com/office/officeart/2005/8/layout/arrow2"/>
    <dgm:cxn modelId="{70C2F767-5216-49F4-8D64-A83FAD0C6B11}" srcId="{12808A2B-7FE9-4216-9D34-A6225F88C0DA}" destId="{D6C89811-1E3D-46DE-96DD-C5CCDA32D59B}" srcOrd="0" destOrd="0" parTransId="{C7C1D8A9-9B50-43A3-AD0A-E67CB828B7B4}" sibTransId="{94125B41-DE07-4695-AF2B-99A3B0713ADC}"/>
    <dgm:cxn modelId="{A8353575-E2CF-43A6-B2AB-85BE6980E4AC}" type="presOf" srcId="{0AD12817-5074-4ACF-9240-FB1E61EBBAED}" destId="{721DCE80-C8DB-4B1B-A64A-657EFE3C4782}" srcOrd="0" destOrd="0" presId="urn:microsoft.com/office/officeart/2005/8/layout/arrow2"/>
    <dgm:cxn modelId="{A6800959-A018-4799-AD42-338DE9A4058C}" srcId="{12808A2B-7FE9-4216-9D34-A6225F88C0DA}" destId="{A506154F-4FB7-42C8-B4CD-C811C5AA3EA2}" srcOrd="3" destOrd="0" parTransId="{E7CF338B-16D4-4D49-921A-5D071338F22D}" sibTransId="{2D5D33CF-AD74-4B23-B8C6-BA8181F8B46A}"/>
    <dgm:cxn modelId="{51619185-FFCE-4235-AF5D-5E6F3057EBD1}" type="presOf" srcId="{D6C89811-1E3D-46DE-96DD-C5CCDA32D59B}" destId="{D657619C-3AA3-40D0-BA1C-3C881346DAE1}" srcOrd="0" destOrd="0" presId="urn:microsoft.com/office/officeart/2005/8/layout/arrow2"/>
    <dgm:cxn modelId="{219726B1-4DE0-4524-87B8-4C25EC2CD3B8}" type="presOf" srcId="{12808A2B-7FE9-4216-9D34-A6225F88C0DA}" destId="{16F68D4F-9370-47CC-B48E-1D730A5F5779}" srcOrd="0" destOrd="0" presId="urn:microsoft.com/office/officeart/2005/8/layout/arrow2"/>
    <dgm:cxn modelId="{B36135DA-437D-4D03-AFA2-65C2A72E9A76}" type="presOf" srcId="{AB6636CD-6894-4D96-B924-FD0C661CFA94}" destId="{70C8B0A8-697B-421E-AE73-3726C15C2285}" srcOrd="0" destOrd="0" presId="urn:microsoft.com/office/officeart/2005/8/layout/arrow2"/>
    <dgm:cxn modelId="{FDD006E9-8A47-4C01-906A-F0A45BF3E881}" srcId="{12808A2B-7FE9-4216-9D34-A6225F88C0DA}" destId="{AB6636CD-6894-4D96-B924-FD0C661CFA94}" srcOrd="2" destOrd="0" parTransId="{07AAF8E3-C20B-4479-ABF5-81CFCDE5D90A}" sibTransId="{7ECF5C00-FC15-4DFC-945C-DF56EC6AB1C1}"/>
    <dgm:cxn modelId="{5FD6D901-F65C-44E5-914A-BE70BFFA5530}" type="presParOf" srcId="{16F68D4F-9370-47CC-B48E-1D730A5F5779}" destId="{17EF7FE4-486C-4C48-B78D-02D414483F30}" srcOrd="0" destOrd="0" presId="urn:microsoft.com/office/officeart/2005/8/layout/arrow2"/>
    <dgm:cxn modelId="{8FCAB706-7F14-4589-A240-5AE33B5242AB}" type="presParOf" srcId="{16F68D4F-9370-47CC-B48E-1D730A5F5779}" destId="{E772F8A6-389D-4C10-93CB-12EDA47C969D}" srcOrd="1" destOrd="0" presId="urn:microsoft.com/office/officeart/2005/8/layout/arrow2"/>
    <dgm:cxn modelId="{ABC1D2DD-D982-407A-9B23-68BB8D301A92}" type="presParOf" srcId="{E772F8A6-389D-4C10-93CB-12EDA47C969D}" destId="{F5DD5378-8F83-4677-8EE9-4ED8E811B30E}" srcOrd="0" destOrd="0" presId="urn:microsoft.com/office/officeart/2005/8/layout/arrow2"/>
    <dgm:cxn modelId="{F1A9E880-D3AF-4431-A9ED-2ED939ADDD35}" type="presParOf" srcId="{E772F8A6-389D-4C10-93CB-12EDA47C969D}" destId="{D657619C-3AA3-40D0-BA1C-3C881346DAE1}" srcOrd="1" destOrd="0" presId="urn:microsoft.com/office/officeart/2005/8/layout/arrow2"/>
    <dgm:cxn modelId="{4BB2DF72-C938-47E3-892F-F57344CCF78F}" type="presParOf" srcId="{E772F8A6-389D-4C10-93CB-12EDA47C969D}" destId="{089894B5-7BEC-4BBD-9C5B-CEC79897DBCB}" srcOrd="2" destOrd="0" presId="urn:microsoft.com/office/officeart/2005/8/layout/arrow2"/>
    <dgm:cxn modelId="{19F11019-E05D-4677-9C98-92A9855F871D}" type="presParOf" srcId="{E772F8A6-389D-4C10-93CB-12EDA47C969D}" destId="{721DCE80-C8DB-4B1B-A64A-657EFE3C4782}" srcOrd="3" destOrd="0" presId="urn:microsoft.com/office/officeart/2005/8/layout/arrow2"/>
    <dgm:cxn modelId="{7B28ACE9-0DF0-47FB-B853-546ED026461E}" type="presParOf" srcId="{E772F8A6-389D-4C10-93CB-12EDA47C969D}" destId="{9EC8E8A6-1C16-490D-A65E-D384FE976321}" srcOrd="4" destOrd="0" presId="urn:microsoft.com/office/officeart/2005/8/layout/arrow2"/>
    <dgm:cxn modelId="{CE6B13F0-8AEF-4445-93EC-FC6B35049976}" type="presParOf" srcId="{E772F8A6-389D-4C10-93CB-12EDA47C969D}" destId="{70C8B0A8-697B-421E-AE73-3726C15C2285}" srcOrd="5" destOrd="0" presId="urn:microsoft.com/office/officeart/2005/8/layout/arrow2"/>
    <dgm:cxn modelId="{878249C4-7BFE-461E-89A9-7ED7907B2BBE}" type="presParOf" srcId="{E772F8A6-389D-4C10-93CB-12EDA47C969D}" destId="{DE6A7F51-C4CA-43FD-AD2C-845B53569753}" srcOrd="6" destOrd="0" presId="urn:microsoft.com/office/officeart/2005/8/layout/arrow2"/>
    <dgm:cxn modelId="{9873DDD7-38EE-4C5B-9B0D-EE6E0455D790}" type="presParOf" srcId="{E772F8A6-389D-4C10-93CB-12EDA47C969D}" destId="{21FCF273-11E3-41F8-95BB-CEED2885B20B}"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tx1"/>
              </a:solidFill>
              <a:latin typeface="EC Square Sans Pro" panose="020B0506040000020004" pitchFamily="34" charset="0"/>
            </a:rPr>
            <a:t>Different rules apply for </a:t>
          </a:r>
          <a:endParaRPr lang="en-GB" sz="2500" kern="1200">
            <a:solidFill>
              <a:schemeClr val="tx1"/>
            </a:solidFill>
            <a:latin typeface="EC Square Sans Pro" panose="020B0506040000020004" pitchFamily="34" charset="0"/>
          </a:endParaRPr>
        </a:p>
      </dsp:txBody>
      <dsp:txXfrm>
        <a:off x="34457" y="2029858"/>
        <a:ext cx="1919452" cy="930768"/>
      </dsp:txXfrm>
    </dsp:sp>
    <dsp:sp modelId="{FBF1D535-BA08-43A6-99DE-E066AFB0E81C}">
      <dsp:nvSpPr>
        <dsp:cNvPr id="0" name=""/>
        <dsp:cNvSpPr/>
      </dsp:nvSpPr>
      <dsp:spPr>
        <a:xfrm rot="17878935">
          <a:off x="1560446" y="1774838"/>
          <a:ext cx="1591636" cy="35244"/>
        </a:xfrm>
        <a:custGeom>
          <a:avLst/>
          <a:gdLst/>
          <a:ahLst/>
          <a:cxnLst/>
          <a:rect l="0" t="0" r="0" b="0"/>
          <a:pathLst>
            <a:path>
              <a:moveTo>
                <a:pt x="0" y="17622"/>
              </a:moveTo>
              <a:lnTo>
                <a:pt x="1591636"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16473" y="1752669"/>
        <a:ext cx="79581" cy="79581"/>
      </dsp:txXfrm>
    </dsp:sp>
    <dsp:sp modelId="{2D3E6146-CCB2-4079-B87F-FBE50FFB8125}">
      <dsp:nvSpPr>
        <dsp:cNvPr id="0" name=""/>
        <dsp:cNvSpPr/>
      </dsp:nvSpPr>
      <dsp:spPr>
        <a:xfrm>
          <a:off x="2729661" y="194420"/>
          <a:ext cx="3234955" cy="1790517"/>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EC Square Sans Pro" panose="020B0506040000020004" pitchFamily="34" charset="0"/>
            </a:rPr>
            <a:t>Medicated Feed</a:t>
          </a:r>
        </a:p>
        <a:p>
          <a:pPr marL="0" lvl="0" indent="0" algn="ctr" defTabSz="1244600">
            <a:lnSpc>
              <a:spcPct val="90000"/>
            </a:lnSpc>
            <a:spcBef>
              <a:spcPct val="0"/>
            </a:spcBef>
            <a:spcAft>
              <a:spcPct val="35000"/>
            </a:spcAft>
            <a:buNone/>
          </a:pPr>
          <a:r>
            <a:rPr lang="en-US" sz="2000" kern="12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kern="1200" dirty="0">
            <a:solidFill>
              <a:schemeClr val="tx1"/>
            </a:solidFill>
            <a:latin typeface="EC Square Sans Pro" panose="020B0506040000020004" pitchFamily="34" charset="0"/>
          </a:endParaRPr>
        </a:p>
      </dsp:txBody>
      <dsp:txXfrm>
        <a:off x="2782103" y="246862"/>
        <a:ext cx="3130071" cy="1685633"/>
      </dsp:txXfrm>
    </dsp:sp>
    <dsp:sp modelId="{61694B86-253D-4A40-931A-F8F2732E8B11}">
      <dsp:nvSpPr>
        <dsp:cNvPr id="0" name=""/>
        <dsp:cNvSpPr/>
      </dsp:nvSpPr>
      <dsp:spPr>
        <a:xfrm rot="3611618">
          <a:off x="1619085" y="3105259"/>
          <a:ext cx="1446655" cy="35244"/>
        </a:xfrm>
        <a:custGeom>
          <a:avLst/>
          <a:gdLst/>
          <a:ahLst/>
          <a:cxnLst/>
          <a:rect l="0" t="0" r="0" b="0"/>
          <a:pathLst>
            <a:path>
              <a:moveTo>
                <a:pt x="0" y="17622"/>
              </a:moveTo>
              <a:lnTo>
                <a:pt x="1446655"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06246" y="3086715"/>
        <a:ext cx="72332" cy="72332"/>
      </dsp:txXfrm>
    </dsp:sp>
    <dsp:sp modelId="{F95EF68C-ADEC-4363-9740-CB6CEB0E641C}">
      <dsp:nvSpPr>
        <dsp:cNvPr id="0" name=""/>
        <dsp:cNvSpPr/>
      </dsp:nvSpPr>
      <dsp:spPr>
        <a:xfrm>
          <a:off x="2701958" y="2746640"/>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EC Square Sans Pro" panose="020B0506040000020004" pitchFamily="34" charset="0"/>
            </a:rPr>
            <a:t>Oral Medication </a:t>
          </a:r>
        </a:p>
        <a:p>
          <a:pPr marL="0" lvl="0" indent="0" algn="ctr" defTabSz="1244600">
            <a:lnSpc>
              <a:spcPct val="90000"/>
            </a:lnSpc>
            <a:spcBef>
              <a:spcPct val="0"/>
            </a:spcBef>
            <a:spcAft>
              <a:spcPct val="35000"/>
            </a:spcAft>
            <a:buNone/>
          </a:pPr>
          <a:r>
            <a:rPr lang="en-US" sz="2000" kern="1200" dirty="0">
              <a:latin typeface="EC Square Sans Pro" panose="020B0506040000020004" pitchFamily="34" charset="0"/>
            </a:rPr>
            <a:t>(on-farm mixing in feed or water by the animal keeper)</a:t>
          </a:r>
          <a:endParaRPr lang="en-GB" sz="2400" kern="1200" dirty="0">
            <a:latin typeface="EC Square Sans Pro" panose="020B0506040000020004" pitchFamily="34" charset="0"/>
          </a:endParaRPr>
        </a:p>
      </dsp:txBody>
      <dsp:txXfrm>
        <a:off x="2760763" y="2805445"/>
        <a:ext cx="3200592" cy="1890150"/>
      </dsp:txXfrm>
    </dsp:sp>
    <dsp:sp modelId="{EEA59F76-1A8C-4C30-BAA1-8734A5405816}">
      <dsp:nvSpPr>
        <dsp:cNvPr id="0" name=""/>
        <dsp:cNvSpPr/>
      </dsp:nvSpPr>
      <dsp:spPr>
        <a:xfrm rot="19094687">
          <a:off x="5877524" y="3358933"/>
          <a:ext cx="1123102" cy="35244"/>
        </a:xfrm>
        <a:custGeom>
          <a:avLst/>
          <a:gdLst/>
          <a:ahLst/>
          <a:cxnLst/>
          <a:rect l="0" t="0" r="0" b="0"/>
          <a:pathLst>
            <a:path>
              <a:moveTo>
                <a:pt x="0" y="17622"/>
              </a:moveTo>
              <a:lnTo>
                <a:pt x="112310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10998" y="3348477"/>
        <a:ext cx="56155" cy="56155"/>
      </dsp:txXfrm>
    </dsp:sp>
    <dsp:sp modelId="{648DB4D0-7FA0-4BCA-8F42-0ED7942B08C2}">
      <dsp:nvSpPr>
        <dsp:cNvPr id="0" name=""/>
        <dsp:cNvSpPr/>
      </dsp:nvSpPr>
      <dsp:spPr>
        <a:xfrm>
          <a:off x="6857991" y="2508248"/>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bg1"/>
              </a:solidFill>
              <a:latin typeface="EC Square Sans Pro" panose="020B0506040000020004" pitchFamily="34" charset="0"/>
            </a:rPr>
            <a:t>Via Feed</a:t>
          </a:r>
          <a:endParaRPr lang="en-GB" sz="2500" kern="1200">
            <a:solidFill>
              <a:schemeClr val="bg1"/>
            </a:solidFill>
            <a:latin typeface="EC Square Sans Pro" panose="020B0506040000020004" pitchFamily="34" charset="0"/>
          </a:endParaRPr>
        </a:p>
      </dsp:txBody>
      <dsp:txXfrm>
        <a:off x="6886949" y="2537206"/>
        <a:ext cx="1919452" cy="930768"/>
      </dsp:txXfrm>
    </dsp:sp>
    <dsp:sp modelId="{39D65ED2-01CD-47FC-9F06-E4399AC37A9B}">
      <dsp:nvSpPr>
        <dsp:cNvPr id="0" name=""/>
        <dsp:cNvSpPr/>
      </dsp:nvSpPr>
      <dsp:spPr>
        <a:xfrm rot="1957223">
          <a:off x="5938852" y="4010768"/>
          <a:ext cx="1030921" cy="35244"/>
        </a:xfrm>
        <a:custGeom>
          <a:avLst/>
          <a:gdLst/>
          <a:ahLst/>
          <a:cxnLst/>
          <a:rect l="0" t="0" r="0" b="0"/>
          <a:pathLst>
            <a:path>
              <a:moveTo>
                <a:pt x="0" y="17622"/>
              </a:moveTo>
              <a:lnTo>
                <a:pt x="1030921"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28539" y="4002617"/>
        <a:ext cx="51546" cy="51546"/>
      </dsp:txXfrm>
    </dsp:sp>
    <dsp:sp modelId="{045A6619-E40C-4B52-8C20-4AB2F202DA54}">
      <dsp:nvSpPr>
        <dsp:cNvPr id="0" name=""/>
        <dsp:cNvSpPr/>
      </dsp:nvSpPr>
      <dsp:spPr>
        <a:xfrm>
          <a:off x="6888465" y="3811917"/>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latin typeface="EC Square Sans Pro" panose="020B0506040000020004" pitchFamily="34" charset="0"/>
            </a:rPr>
            <a:t>Via Water</a:t>
          </a:r>
          <a:endParaRPr lang="en-GB" sz="2500" kern="1200">
            <a:latin typeface="EC Square Sans Pro" panose="020B0506040000020004" pitchFamily="34" charset="0"/>
          </a:endParaRPr>
        </a:p>
      </dsp:txBody>
      <dsp:txXfrm>
        <a:off x="6917423" y="3840875"/>
        <a:ext cx="1919452" cy="930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F7FE4-486C-4C48-B78D-02D414483F30}">
      <dsp:nvSpPr>
        <dsp:cNvPr id="0" name=""/>
        <dsp:cNvSpPr/>
      </dsp:nvSpPr>
      <dsp:spPr>
        <a:xfrm>
          <a:off x="0" y="0"/>
          <a:ext cx="8535308" cy="5334567"/>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D5378-8F83-4677-8EE9-4ED8E811B30E}">
      <dsp:nvSpPr>
        <dsp:cNvPr id="0" name=""/>
        <dsp:cNvSpPr/>
      </dsp:nvSpPr>
      <dsp:spPr>
        <a:xfrm>
          <a:off x="840727" y="3995846"/>
          <a:ext cx="196312" cy="19631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7619C-3AA3-40D0-BA1C-3C881346DAE1}">
      <dsp:nvSpPr>
        <dsp:cNvPr id="0" name=""/>
        <dsp:cNvSpPr/>
      </dsp:nvSpPr>
      <dsp:spPr>
        <a:xfrm>
          <a:off x="915305" y="4239343"/>
          <a:ext cx="1803273" cy="63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022" tIns="0" rIns="0" bIns="0" numCol="1" spcCol="1270" anchor="t" anchorCtr="0">
          <a:noAutofit/>
        </a:bodyPr>
        <a:lstStyle/>
        <a:p>
          <a:pPr marL="0" lvl="0" indent="0" algn="l" defTabSz="889000">
            <a:lnSpc>
              <a:spcPct val="100000"/>
            </a:lnSpc>
            <a:spcBef>
              <a:spcPct val="0"/>
            </a:spcBef>
            <a:spcAft>
              <a:spcPts val="0"/>
            </a:spcAft>
            <a:buNone/>
          </a:pPr>
          <a:r>
            <a:rPr lang="en-US" sz="2000" b="1" i="0" kern="1200" dirty="0">
              <a:solidFill>
                <a:srgbClr val="002060"/>
              </a:solidFill>
              <a:latin typeface="EC Square Sans Pro"/>
            </a:rPr>
            <a:t>Awareness campaigns</a:t>
          </a:r>
          <a:endParaRPr lang="ro-RO" sz="2000" b="1" i="0" kern="1200" dirty="0">
            <a:solidFill>
              <a:srgbClr val="002060"/>
            </a:solidFill>
            <a:latin typeface="EC Square Sans Pro"/>
          </a:endParaRPr>
        </a:p>
      </dsp:txBody>
      <dsp:txXfrm>
        <a:off x="915305" y="4239343"/>
        <a:ext cx="1803273" cy="634953"/>
      </dsp:txXfrm>
    </dsp:sp>
    <dsp:sp modelId="{089894B5-7BEC-4BBD-9C5B-CEC79897DBCB}">
      <dsp:nvSpPr>
        <dsp:cNvPr id="0" name=""/>
        <dsp:cNvSpPr/>
      </dsp:nvSpPr>
      <dsp:spPr>
        <a:xfrm>
          <a:off x="2227715" y="2755026"/>
          <a:ext cx="341412" cy="341412"/>
        </a:xfrm>
        <a:prstGeom prst="ellipse">
          <a:avLst/>
        </a:prstGeom>
        <a:solidFill>
          <a:schemeClr val="accent5">
            <a:hueOff val="-4345446"/>
            <a:satOff val="-19131"/>
            <a:lumOff val="183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1DCE80-C8DB-4B1B-A64A-657EFE3C4782}">
      <dsp:nvSpPr>
        <dsp:cNvPr id="0" name=""/>
        <dsp:cNvSpPr/>
      </dsp:nvSpPr>
      <dsp:spPr>
        <a:xfrm>
          <a:off x="2286906" y="3096348"/>
          <a:ext cx="2734884" cy="527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907" tIns="0" rIns="0" bIns="0" numCol="1" spcCol="1270" anchor="t" anchorCtr="0">
          <a:noAutofit/>
        </a:bodyPr>
        <a:lstStyle/>
        <a:p>
          <a:pPr marL="0" lvl="0" indent="0" algn="l" defTabSz="889000">
            <a:lnSpc>
              <a:spcPct val="100000"/>
            </a:lnSpc>
            <a:spcBef>
              <a:spcPct val="0"/>
            </a:spcBef>
            <a:spcAft>
              <a:spcPts val="0"/>
            </a:spcAft>
            <a:buNone/>
          </a:pPr>
          <a:r>
            <a:rPr lang="en-US" sz="2000" b="1" i="0" kern="1200" dirty="0">
              <a:solidFill>
                <a:srgbClr val="002060"/>
              </a:solidFill>
              <a:latin typeface="EC Square Sans Pro"/>
            </a:rPr>
            <a:t>Setting sales reduction targets</a:t>
          </a:r>
          <a:endParaRPr lang="ro-RO" sz="2000" b="1" i="0" kern="1200" dirty="0">
            <a:solidFill>
              <a:srgbClr val="002060"/>
            </a:solidFill>
            <a:latin typeface="EC Square Sans Pro"/>
          </a:endParaRPr>
        </a:p>
      </dsp:txBody>
      <dsp:txXfrm>
        <a:off x="2286906" y="3096348"/>
        <a:ext cx="2734884" cy="527341"/>
      </dsp:txXfrm>
    </dsp:sp>
    <dsp:sp modelId="{9EC8E8A6-1C16-490D-A65E-D384FE976321}">
      <dsp:nvSpPr>
        <dsp:cNvPr id="0" name=""/>
        <dsp:cNvSpPr/>
      </dsp:nvSpPr>
      <dsp:spPr>
        <a:xfrm>
          <a:off x="3998791" y="1840681"/>
          <a:ext cx="452371" cy="452371"/>
        </a:xfrm>
        <a:prstGeom prst="ellipse">
          <a:avLst/>
        </a:prstGeom>
        <a:solidFill>
          <a:schemeClr val="accent5">
            <a:hueOff val="-8690892"/>
            <a:satOff val="-38262"/>
            <a:lumOff val="366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8B0A8-697B-421E-AE73-3726C15C2285}">
      <dsp:nvSpPr>
        <dsp:cNvPr id="0" name=""/>
        <dsp:cNvSpPr/>
      </dsp:nvSpPr>
      <dsp:spPr>
        <a:xfrm>
          <a:off x="3887107" y="2410538"/>
          <a:ext cx="3560380" cy="587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02" tIns="0" rIns="0" bIns="0" numCol="1" spcCol="1270" anchor="t" anchorCtr="0">
          <a:noAutofit/>
        </a:bodyPr>
        <a:lstStyle/>
        <a:p>
          <a:pPr marL="0" lvl="0" indent="0" algn="l" defTabSz="889000">
            <a:lnSpc>
              <a:spcPct val="90000"/>
            </a:lnSpc>
            <a:spcBef>
              <a:spcPct val="0"/>
            </a:spcBef>
            <a:spcAft>
              <a:spcPts val="0"/>
            </a:spcAft>
            <a:buNone/>
          </a:pPr>
          <a:r>
            <a:rPr lang="en-US" sz="2000" b="1" i="0" kern="1200" dirty="0">
              <a:solidFill>
                <a:srgbClr val="002060"/>
              </a:solidFill>
              <a:latin typeface="EC Square Sans Pro"/>
            </a:rPr>
            <a:t>Restriction of the use of antibiotics in farm animals</a:t>
          </a:r>
          <a:endParaRPr lang="ro-RO" sz="2000" b="1" i="0" kern="1200" dirty="0">
            <a:solidFill>
              <a:srgbClr val="002060"/>
            </a:solidFill>
            <a:latin typeface="EC Square Sans Pro"/>
          </a:endParaRPr>
        </a:p>
      </dsp:txBody>
      <dsp:txXfrm>
        <a:off x="3887107" y="2410538"/>
        <a:ext cx="3560380" cy="587779"/>
      </dsp:txXfrm>
    </dsp:sp>
    <dsp:sp modelId="{DE6A7F51-C4CA-43FD-AD2C-845B53569753}">
      <dsp:nvSpPr>
        <dsp:cNvPr id="0" name=""/>
        <dsp:cNvSpPr/>
      </dsp:nvSpPr>
      <dsp:spPr>
        <a:xfrm>
          <a:off x="5927771" y="1235741"/>
          <a:ext cx="606006" cy="606006"/>
        </a:xfrm>
        <a:prstGeom prst="ellipse">
          <a:avLst/>
        </a:prstGeom>
        <a:solidFill>
          <a:schemeClr val="accent5">
            <a:hueOff val="-13036338"/>
            <a:satOff val="-57393"/>
            <a:lumOff val="5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CF273-11E3-41F8-95BB-CEED2885B20B}">
      <dsp:nvSpPr>
        <dsp:cNvPr id="0" name=""/>
        <dsp:cNvSpPr/>
      </dsp:nvSpPr>
      <dsp:spPr>
        <a:xfrm>
          <a:off x="6029046" y="1724729"/>
          <a:ext cx="2506261" cy="704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110" tIns="0" rIns="0" bIns="0" numCol="1" spcCol="1270" anchor="t" anchorCtr="0">
          <a:noAutofit/>
        </a:bodyPr>
        <a:lstStyle/>
        <a:p>
          <a:pPr marL="0" lvl="0" indent="0" algn="l" defTabSz="889000">
            <a:lnSpc>
              <a:spcPct val="100000"/>
            </a:lnSpc>
            <a:spcBef>
              <a:spcPct val="0"/>
            </a:spcBef>
            <a:spcAft>
              <a:spcPts val="0"/>
            </a:spcAft>
            <a:buNone/>
          </a:pPr>
          <a:r>
            <a:rPr lang="en-US" sz="2000" b="1" i="0" kern="1200" dirty="0">
              <a:solidFill>
                <a:srgbClr val="002060"/>
              </a:solidFill>
              <a:latin typeface="EC Square Sans Pro"/>
            </a:rPr>
            <a:t>Prescription </a:t>
          </a:r>
        </a:p>
        <a:p>
          <a:pPr marL="0" lvl="0" indent="0" algn="l" defTabSz="889000">
            <a:lnSpc>
              <a:spcPct val="100000"/>
            </a:lnSpc>
            <a:spcBef>
              <a:spcPct val="0"/>
            </a:spcBef>
            <a:spcAft>
              <a:spcPts val="0"/>
            </a:spcAft>
            <a:buNone/>
          </a:pPr>
          <a:r>
            <a:rPr lang="en-US" sz="2000" b="1" i="0" kern="1200" dirty="0">
              <a:solidFill>
                <a:srgbClr val="002060"/>
              </a:solidFill>
              <a:latin typeface="EC Square Sans Pro"/>
            </a:rPr>
            <a:t>control measures</a:t>
          </a:r>
          <a:endParaRPr lang="ro-RO" sz="2000" b="1" i="0" kern="1200" dirty="0">
            <a:solidFill>
              <a:srgbClr val="002060"/>
            </a:solidFill>
            <a:latin typeface="EC Square Sans Pro"/>
          </a:endParaRPr>
        </a:p>
      </dsp:txBody>
      <dsp:txXfrm>
        <a:off x="6029046" y="1724729"/>
        <a:ext cx="2506261" cy="7042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067EAAE-CAA2-41BF-8580-36A1168835B8}" type="datetimeFigureOut">
              <a:rPr lang="es-ES" smtClean="0"/>
              <a:t>07/05/2024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4EFF6541-F716-4D33-934D-D3783B7243DD}" type="slidenum">
              <a:rPr lang="es-ES" smtClean="0"/>
              <a:t>‹#›</a:t>
            </a:fld>
            <a:endParaRPr lang="es-ES"/>
          </a:p>
        </p:txBody>
      </p:sp>
    </p:spTree>
    <p:extLst>
      <p:ext uri="{BB962C8B-B14F-4D97-AF65-F5344CB8AC3E}">
        <p14:creationId xmlns:p14="http://schemas.microsoft.com/office/powerpoint/2010/main" val="40243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Therefore, the delegated act on oral medication applies to veterinary medicinal products administered orally by means of mixing into or addition onto feed and to the mixing of veterinary medicinal products in drinking water or in liquid feed by the animal keeper. It should not apply to the mixing of a veterinary medicinal product into feed by feed business operators irrespectively of whether they operate in a feed mill, with a mobile mixer or an on-farm mixer, which is covered by Regulation (EU) 2019/4. </a:t>
            </a:r>
          </a:p>
          <a:p>
            <a:endParaRPr lang="en-US" dirty="0"/>
          </a:p>
          <a:p>
            <a:r>
              <a:rPr lang="en-US" dirty="0"/>
              <a:t>(f) ‘mobile mixer’ means a feed business operator with a feed establishment consisting of a specifically equipped vehicle for the manufacture of medicated feed; (g) ‘on-farm mixer’ means a feed business operator manufacturing medicated feed for the exclusive use on its farm;</a:t>
            </a: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99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1. The supply of medicated feed to animal keepers shall be subject to:</a:t>
            </a:r>
          </a:p>
          <a:p>
            <a:r>
              <a:rPr lang="en-US" dirty="0"/>
              <a:t>(a) the presentation and, in case of manufacturing by on-farm mixers, the possession of a veterinary prescription for medicated feed; and</a:t>
            </a:r>
          </a:p>
          <a:p>
            <a:r>
              <a:rPr lang="en-US" dirty="0"/>
              <a:t>(b) the conditions laid down in paragraphs 2 to 10.</a:t>
            </a:r>
          </a:p>
          <a:p>
            <a:endParaRPr lang="en-US" dirty="0"/>
          </a:p>
          <a:p>
            <a:r>
              <a:rPr lang="en-US" dirty="0"/>
              <a:t>2. A veterinary prescription for medicated feed shall be issued only after a clinical examination or any other proper assessment of the health status of the animal or group of animals by a veterinarian and only for a diagnosed disease.</a:t>
            </a:r>
          </a:p>
          <a:p>
            <a:endParaRPr lang="en-US" dirty="0"/>
          </a:p>
          <a:p>
            <a:r>
              <a:rPr lang="en-US" dirty="0"/>
              <a:t>3. By way of derogation from paragraph 2, a veterinary prescription for medicated feed containing immunological veterinary medicinal products may be issued also in the absence of a diagnosed disease.</a:t>
            </a:r>
          </a:p>
          <a:p>
            <a:endParaRPr lang="en-US" dirty="0"/>
          </a:p>
          <a:p>
            <a:r>
              <a:rPr lang="en-US" dirty="0"/>
              <a:t>4. By way of derogation from paragraph 2, if it is not possible to confirm the presence of a diagnosed disease, a veterinary prescription for medicated feed containing </a:t>
            </a:r>
            <a:r>
              <a:rPr lang="en-US" dirty="0" err="1"/>
              <a:t>antiparasitics</a:t>
            </a:r>
            <a:r>
              <a:rPr lang="en-US" dirty="0"/>
              <a:t> without antimicrobial effects may be issued based on</a:t>
            </a:r>
          </a:p>
          <a:p>
            <a:r>
              <a:rPr lang="en-US" dirty="0"/>
              <a:t>the knowledge of the parasite infestation status in the animal or group of animals.</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6. The veterinary prescription for medicated feed shall contain the information set out in Annex V. The original veterinary prescription for medicated feed shall be kept by the manufacturer or, where appropriate, the feed</a:t>
            </a:r>
          </a:p>
          <a:p>
            <a:r>
              <a:rPr lang="en-US" dirty="0"/>
              <a:t>business operator supplying the medicated feed to the animal keeper. The veterinarian, or the professional person referred to in paragraph 5, issuing the prescription and the keeper of food-producing or fur animal shall keep a copy of the veterinary prescription for medicated feed. The original and copies shall be kept for five years from the date of issuance.</a:t>
            </a:r>
          </a:p>
          <a:p>
            <a:endParaRPr lang="en-US" dirty="0"/>
          </a:p>
          <a:p>
            <a:r>
              <a:rPr lang="en-US" dirty="0"/>
              <a:t>7. With the exception of medicated feed for non-food-producing animals, other than fur animals, medicated feed shall not be used for more than one treatment under the same veterinary prescription for medicated feed.</a:t>
            </a:r>
          </a:p>
          <a:p>
            <a:r>
              <a:rPr lang="en-US" dirty="0"/>
              <a:t>The duration of a treatment shall comply with the summary of product characteristics of the veterinary medicinal product incorporated in the feed and, where not specified, shall not exceed one month, or two weeks in case of a medicated feed</a:t>
            </a:r>
          </a:p>
          <a:p>
            <a:r>
              <a:rPr lang="en-US" dirty="0"/>
              <a:t>containing antibiotic veterinary medicinal products.</a:t>
            </a:r>
          </a:p>
          <a:p>
            <a:endParaRPr lang="en-US" dirty="0"/>
          </a:p>
          <a:p>
            <a:r>
              <a:rPr lang="en-US" dirty="0"/>
              <a:t>8. The veterinary prescription for medicated feed shall be valid from the date of its issuance for a maximum period of six months for non-food-producing animals other than fur animals and three weeks for food-producing animals and fur</a:t>
            </a:r>
          </a:p>
          <a:p>
            <a:r>
              <a:rPr lang="en-US" dirty="0"/>
              <a:t>animals. In the case of medicated feed containing antimicrobial veterinary medicinal products, the prescription shall be valid from the date of its issuance for a maximum period of five days.</a:t>
            </a:r>
          </a:p>
          <a:p>
            <a:endParaRPr lang="en-US" dirty="0"/>
          </a:p>
          <a:p>
            <a:r>
              <a:rPr lang="en-US" dirty="0"/>
              <a:t>9. The veterinarian issuing the veterinary prescription for medicated feed shall verify that that medication is justified for the target animals on veterinary grounds. Furthermore that veterinarian shall ensure that the administration of the</a:t>
            </a:r>
          </a:p>
          <a:p>
            <a:r>
              <a:rPr lang="en-US" dirty="0"/>
              <a:t>veterinary medicinal product concerned is not incompatible with another treatment or use and that there is no contraindication or interaction where several medicinal products are used. In particular, the veterinarian shall not prescribe</a:t>
            </a:r>
          </a:p>
          <a:p>
            <a:r>
              <a:rPr lang="en-US" dirty="0"/>
              <a:t>medicated feed with more than one veterinary medicinal product containing antimicrobials.</a:t>
            </a:r>
          </a:p>
          <a:p>
            <a:endParaRPr lang="en-US" dirty="0"/>
          </a:p>
          <a:p>
            <a:r>
              <a:rPr lang="en-US" dirty="0"/>
              <a:t>10. The veterinary prescription for medicated feed shall:</a:t>
            </a:r>
          </a:p>
          <a:p>
            <a:r>
              <a:rPr lang="en-US" dirty="0"/>
              <a:t>(a) comply with the summary of the product characteristics of the veterinary medicinal product, except for veterinary</a:t>
            </a:r>
          </a:p>
          <a:p>
            <a:r>
              <a:rPr lang="en-US" dirty="0"/>
              <a:t>medicinal products intended to be used in accordance with Article 112, Article 113 or Article 114 of Regulation (EU)</a:t>
            </a:r>
          </a:p>
          <a:p>
            <a:r>
              <a:rPr lang="en-US" dirty="0"/>
              <a:t>2019/6;</a:t>
            </a:r>
          </a:p>
          <a:p>
            <a:r>
              <a:rPr lang="en-US" dirty="0"/>
              <a:t>(b) indicate the daily dose of the veterinary medicinal product which is to be incorporated in a quantity of medicated feed</a:t>
            </a:r>
          </a:p>
          <a:p>
            <a:r>
              <a:rPr lang="en-US" dirty="0"/>
              <a:t>that ensures the uptake of the dosage by the target animal considering that the feed uptake of diseased animals might</a:t>
            </a:r>
          </a:p>
          <a:p>
            <a:r>
              <a:rPr lang="en-US" dirty="0"/>
              <a:t>differ from a normal daily ration;</a:t>
            </a:r>
          </a:p>
          <a:p>
            <a:r>
              <a:rPr lang="en-US" dirty="0"/>
              <a:t>(c) ensure that the medicated feed containing the dosage of the veterinary medicinal product corresponds to at least 50 %</a:t>
            </a:r>
          </a:p>
          <a:p>
            <a:r>
              <a:rPr lang="en-US" dirty="0"/>
              <a:t>of the daily feed ration on a dry matter basis and that, for ruminants, the daily dose of the veterinary medicinal</a:t>
            </a:r>
          </a:p>
          <a:p>
            <a:r>
              <a:rPr lang="en-US" dirty="0"/>
              <a:t>product is contained in at least 50 % of the complementary feed except for mineral feed;</a:t>
            </a:r>
          </a:p>
          <a:p>
            <a:r>
              <a:rPr lang="en-US" dirty="0"/>
              <a:t>(d) indicate the inclusion rate of the active substances, calculated on the basis of the relevant parameters.</a:t>
            </a:r>
          </a:p>
          <a:p>
            <a:endParaRPr lang="en-US" dirty="0"/>
          </a:p>
          <a:p>
            <a:r>
              <a:rPr lang="en-US" dirty="0"/>
              <a:t>11. Veterinary prescriptions for medicated feed issued in accordance with paragraphs 2, 3 and 4 shall be recognized throughout the Union.</a:t>
            </a:r>
          </a:p>
          <a:p>
            <a:endParaRPr lang="en-US" dirty="0"/>
          </a:p>
          <a:p>
            <a:r>
              <a:rPr lang="en-US" dirty="0"/>
              <a:t>12. The Commission may, by means of implementing acts, set a model format for the information set out in</a:t>
            </a:r>
          </a:p>
          <a:p>
            <a:r>
              <a:rPr lang="en-US" dirty="0"/>
              <a:t>Annex V. That model format shall also be made available in electronic version. Those implementing acts shall be</a:t>
            </a:r>
          </a:p>
          <a:p>
            <a:r>
              <a:rPr lang="en-US" dirty="0"/>
              <a:t>adopted in accordance with the examination procedure referred to in Article 21(2).</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8</a:t>
            </a:fld>
            <a:endParaRPr lang="en-GB"/>
          </a:p>
        </p:txBody>
      </p:sp>
    </p:spTree>
    <p:extLst>
      <p:ext uri="{BB962C8B-B14F-4D97-AF65-F5344CB8AC3E}">
        <p14:creationId xmlns:p14="http://schemas.microsoft.com/office/powerpoint/2010/main" val="242361697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682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492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40138"/>
            <a:ext cx="11573197" cy="725588"/>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14477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334"/>
        <p:cNvGrpSpPr/>
        <p:nvPr/>
      </p:nvGrpSpPr>
      <p:grpSpPr>
        <a:xfrm>
          <a:off x="0" y="0"/>
          <a:ext cx="0" cy="0"/>
          <a:chOff x="0" y="0"/>
          <a:chExt cx="0" cy="0"/>
        </a:xfrm>
      </p:grpSpPr>
      <p:sp>
        <p:nvSpPr>
          <p:cNvPr id="3" name="Google Shape;335;p9"/>
          <p:cNvSpPr/>
          <p:nvPr/>
        </p:nvSpPr>
        <p:spPr>
          <a:xfrm>
            <a:off x="-38099" y="5940294"/>
            <a:ext cx="12255500" cy="951083"/>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4" name="Google Shape;336;p9"/>
          <p:cNvSpPr>
            <a:spLocks/>
          </p:cNvSpPr>
          <p:nvPr/>
        </p:nvSpPr>
        <p:spPr bwMode="auto">
          <a:xfrm>
            <a:off x="-38099" y="6115242"/>
            <a:ext cx="12255500" cy="780905"/>
          </a:xfrm>
          <a:custGeom>
            <a:avLst/>
            <a:gdLst>
              <a:gd name="T0" fmla="*/ 381 w 367665"/>
              <a:gd name="T1" fmla="*/ 8001 h 33910"/>
              <a:gd name="T2" fmla="*/ 16764 w 367665"/>
              <a:gd name="T3" fmla="*/ 16266 h 33910"/>
              <a:gd name="T4" fmla="*/ 47244 w 367665"/>
              <a:gd name="T5" fmla="*/ 16266 h 33910"/>
              <a:gd name="T6" fmla="*/ 62484 w 367665"/>
              <a:gd name="T7" fmla="*/ 9925 h 33910"/>
              <a:gd name="T8" fmla="*/ 77724 w 367665"/>
              <a:gd name="T9" fmla="*/ 23434 h 33910"/>
              <a:gd name="T10" fmla="*/ 92964 w 367665"/>
              <a:gd name="T11" fmla="*/ 23434 h 33910"/>
              <a:gd name="T12" fmla="*/ 107442 w 367665"/>
              <a:gd name="T13" fmla="*/ 16266 h 33910"/>
              <a:gd name="T14" fmla="*/ 122682 w 367665"/>
              <a:gd name="T15" fmla="*/ 11855 h 33910"/>
              <a:gd name="T16" fmla="*/ 138684 w 367665"/>
              <a:gd name="T17" fmla="*/ 11855 h 33910"/>
              <a:gd name="T18" fmla="*/ 153924 w 367665"/>
              <a:gd name="T19" fmla="*/ 15714 h 33910"/>
              <a:gd name="T20" fmla="*/ 168783 w 367665"/>
              <a:gd name="T21" fmla="*/ 11028 h 33910"/>
              <a:gd name="T22" fmla="*/ 184023 w 367665"/>
              <a:gd name="T23" fmla="*/ 18471 h 33910"/>
              <a:gd name="T24" fmla="*/ 199644 w 367665"/>
              <a:gd name="T25" fmla="*/ 29775 h 33910"/>
              <a:gd name="T26" fmla="*/ 214122 w 367665"/>
              <a:gd name="T27" fmla="*/ 22055 h 33910"/>
              <a:gd name="T28" fmla="*/ 229743 w 367665"/>
              <a:gd name="T29" fmla="*/ 22055 h 33910"/>
              <a:gd name="T30" fmla="*/ 245364 w 367665"/>
              <a:gd name="T31" fmla="*/ 8546 h 33910"/>
              <a:gd name="T32" fmla="*/ 260604 w 367665"/>
              <a:gd name="T33" fmla="*/ 16266 h 33910"/>
              <a:gd name="T34" fmla="*/ 275844 w 367665"/>
              <a:gd name="T35" fmla="*/ 16266 h 33910"/>
              <a:gd name="T36" fmla="*/ 291084 w 367665"/>
              <a:gd name="T37" fmla="*/ 9925 h 33910"/>
              <a:gd name="T38" fmla="*/ 321564 w 367665"/>
              <a:gd name="T39" fmla="*/ 9925 h 33910"/>
              <a:gd name="T40" fmla="*/ 336804 w 367665"/>
              <a:gd name="T41" fmla="*/ 23158 h 33910"/>
              <a:gd name="T42" fmla="*/ 351282 w 367665"/>
              <a:gd name="T43" fmla="*/ 18471 h 33910"/>
              <a:gd name="T44" fmla="*/ 367665 w 367665"/>
              <a:gd name="T45" fmla="*/ 0 h 33910"/>
              <a:gd name="T46" fmla="*/ 367665 w 367665"/>
              <a:gd name="T47" fmla="*/ 33910 h 33910"/>
              <a:gd name="T48" fmla="*/ 0 w 367665"/>
              <a:gd name="T49" fmla="*/ 33910 h 33910"/>
              <a:gd name="T50" fmla="*/ 381 w 367665"/>
              <a:gd name="T51" fmla="*/ 8001 h 339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lnTo>
                  <a:pt x="381" y="8001"/>
                </a:lnTo>
                <a:close/>
              </a:path>
            </a:pathLst>
          </a:custGeom>
          <a:solidFill>
            <a:srgbClr val="00CEF6">
              <a:alpha val="7333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Google Shape;337;p9"/>
          <p:cNvSpPr/>
          <p:nvPr/>
        </p:nvSpPr>
        <p:spPr>
          <a:xfrm rot="8100000">
            <a:off x="2463800" y="5681051"/>
            <a:ext cx="162984" cy="163816"/>
          </a:xfrm>
          <a:prstGeom prst="teardrop">
            <a:avLst>
              <a:gd name="adj" fmla="val 100000"/>
            </a:avLst>
          </a:prstGeom>
          <a:solidFill>
            <a:schemeClr val="accent5"/>
          </a:solidFill>
          <a:ln>
            <a:noFill/>
          </a:ln>
        </p:spPr>
        <p:txBody>
          <a:bodyPr spcFirstLastPara="1" lIns="91594" tIns="91594" rIns="91594" bIns="91594"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ndParaRPr>
          </a:p>
        </p:txBody>
      </p:sp>
      <p:sp>
        <p:nvSpPr>
          <p:cNvPr id="6" name="Google Shape;338;p9"/>
          <p:cNvSpPr/>
          <p:nvPr/>
        </p:nvSpPr>
        <p:spPr>
          <a:xfrm rot="8100000">
            <a:off x="8051800" y="6059576"/>
            <a:ext cx="162984" cy="163816"/>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lIns="91594" tIns="91594" rIns="91594" bIns="91594"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ndParaRPr>
          </a:p>
        </p:txBody>
      </p:sp>
      <p:sp>
        <p:nvSpPr>
          <p:cNvPr id="7" name="Google Shape;339;p9"/>
          <p:cNvSpPr/>
          <p:nvPr/>
        </p:nvSpPr>
        <p:spPr>
          <a:xfrm rot="8100000">
            <a:off x="9575800" y="6104108"/>
            <a:ext cx="162984" cy="163816"/>
          </a:xfrm>
          <a:prstGeom prst="teardrop">
            <a:avLst>
              <a:gd name="adj" fmla="val 100000"/>
            </a:avLst>
          </a:prstGeom>
          <a:solidFill>
            <a:schemeClr val="accent1"/>
          </a:solidFill>
          <a:ln>
            <a:noFill/>
          </a:ln>
        </p:spPr>
        <p:txBody>
          <a:bodyPr spcFirstLastPara="1" lIns="91594" tIns="91594" rIns="91594" bIns="91594"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ndParaRPr>
          </a:p>
        </p:txBody>
      </p:sp>
      <p:grpSp>
        <p:nvGrpSpPr>
          <p:cNvPr id="8" name="Google Shape;340;p9"/>
          <p:cNvGrpSpPr>
            <a:grpSpLocks/>
          </p:cNvGrpSpPr>
          <p:nvPr/>
        </p:nvGrpSpPr>
        <p:grpSpPr bwMode="auto">
          <a:xfrm>
            <a:off x="-12699" y="5960968"/>
            <a:ext cx="12223751" cy="795220"/>
            <a:chOff x="-9525" y="4462475"/>
            <a:chExt cx="9167825" cy="595300"/>
          </a:xfrm>
        </p:grpSpPr>
        <p:sp>
          <p:nvSpPr>
            <p:cNvPr id="9" name="Google Shape;341;p9"/>
            <p:cNvSpPr>
              <a:spLocks/>
            </p:cNvSpPr>
            <p:nvPr/>
          </p:nvSpPr>
          <p:spPr bwMode="auto">
            <a:xfrm>
              <a:off x="-9525" y="4581535"/>
              <a:ext cx="4205294" cy="476240"/>
            </a:xfrm>
            <a:custGeom>
              <a:avLst/>
              <a:gdLst>
                <a:gd name="T0" fmla="*/ 0 w 168212"/>
                <a:gd name="T1" fmla="*/ 1715 h 19050"/>
                <a:gd name="T2" fmla="*/ 15812 w 168212"/>
                <a:gd name="T3" fmla="*/ 16574 h 19050"/>
                <a:gd name="T4" fmla="*/ 31052 w 168212"/>
                <a:gd name="T5" fmla="*/ 16574 h 19050"/>
                <a:gd name="T6" fmla="*/ 46292 w 168212"/>
                <a:gd name="T7" fmla="*/ 14097 h 19050"/>
                <a:gd name="T8" fmla="*/ 61532 w 168212"/>
                <a:gd name="T9" fmla="*/ 19050 h 19050"/>
                <a:gd name="T10" fmla="*/ 76581 w 168212"/>
                <a:gd name="T11" fmla="*/ 11240 h 19050"/>
                <a:gd name="T12" fmla="*/ 92012 w 168212"/>
                <a:gd name="T13" fmla="*/ 11240 h 19050"/>
                <a:gd name="T14" fmla="*/ 106871 w 168212"/>
                <a:gd name="T15" fmla="*/ 0 h 19050"/>
                <a:gd name="T16" fmla="*/ 122111 w 168212"/>
                <a:gd name="T17" fmla="*/ 2667 h 19050"/>
                <a:gd name="T18" fmla="*/ 137541 w 168212"/>
                <a:gd name="T19" fmla="*/ 2667 h 19050"/>
                <a:gd name="T20" fmla="*/ 152972 w 168212"/>
                <a:gd name="T21" fmla="*/ 16002 h 19050"/>
                <a:gd name="T22" fmla="*/ 168212 w 168212"/>
                <a:gd name="T23" fmla="*/ 16002 h 190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Google Shape;342;p9"/>
            <p:cNvSpPr>
              <a:spLocks/>
            </p:cNvSpPr>
            <p:nvPr/>
          </p:nvSpPr>
          <p:spPr bwMode="auto">
            <a:xfrm>
              <a:off x="4195769" y="4462475"/>
              <a:ext cx="3424241" cy="590538"/>
            </a:xfrm>
            <a:custGeom>
              <a:avLst/>
              <a:gdLst>
                <a:gd name="T0" fmla="*/ 0 w 136969"/>
                <a:gd name="T1" fmla="*/ 20955 h 23622"/>
                <a:gd name="T2" fmla="*/ 15049 w 136969"/>
                <a:gd name="T3" fmla="*/ 9144 h 23622"/>
                <a:gd name="T4" fmla="*/ 30480 w 136969"/>
                <a:gd name="T5" fmla="*/ 4381 h 23622"/>
                <a:gd name="T6" fmla="*/ 45720 w 136969"/>
                <a:gd name="T7" fmla="*/ 13716 h 23622"/>
                <a:gd name="T8" fmla="*/ 60769 w 136969"/>
                <a:gd name="T9" fmla="*/ 13716 h 23622"/>
                <a:gd name="T10" fmla="*/ 76009 w 136969"/>
                <a:gd name="T11" fmla="*/ 16573 h 23622"/>
                <a:gd name="T12" fmla="*/ 91249 w 136969"/>
                <a:gd name="T13" fmla="*/ 11811 h 23622"/>
                <a:gd name="T14" fmla="*/ 106680 w 136969"/>
                <a:gd name="T15" fmla="*/ 23622 h 23622"/>
                <a:gd name="T16" fmla="*/ 122110 w 136969"/>
                <a:gd name="T17" fmla="*/ 23622 h 23622"/>
                <a:gd name="T18" fmla="*/ 136969 w 136969"/>
                <a:gd name="T19" fmla="*/ 0 h 23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 name="Google Shape;343;p9"/>
            <p:cNvSpPr>
              <a:spLocks/>
            </p:cNvSpPr>
            <p:nvPr/>
          </p:nvSpPr>
          <p:spPr bwMode="auto">
            <a:xfrm>
              <a:off x="7624773" y="4472000"/>
              <a:ext cx="1533527" cy="414329"/>
            </a:xfrm>
            <a:custGeom>
              <a:avLst/>
              <a:gdLst>
                <a:gd name="T0" fmla="*/ 0 w 61341"/>
                <a:gd name="T1" fmla="*/ 0 h 16573"/>
                <a:gd name="T2" fmla="*/ 15049 w 61341"/>
                <a:gd name="T3" fmla="*/ 4762 h 16573"/>
                <a:gd name="T4" fmla="*/ 30670 w 61341"/>
                <a:gd name="T5" fmla="*/ 4762 h 16573"/>
                <a:gd name="T6" fmla="*/ 45910 w 61341"/>
                <a:gd name="T7" fmla="*/ 4762 h 16573"/>
                <a:gd name="T8" fmla="*/ 61341 w 61341"/>
                <a:gd name="T9" fmla="*/ 16573 h 165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2" name="Google Shape;344;p9"/>
          <p:cNvGrpSpPr>
            <a:grpSpLocks/>
          </p:cNvGrpSpPr>
          <p:nvPr/>
        </p:nvGrpSpPr>
        <p:grpSpPr bwMode="auto">
          <a:xfrm>
            <a:off x="-57151" y="5935521"/>
            <a:ext cx="12306301" cy="858838"/>
            <a:chOff x="-42837" y="4443488"/>
            <a:chExt cx="9229575" cy="642788"/>
          </a:xfrm>
        </p:grpSpPr>
        <p:sp>
          <p:nvSpPr>
            <p:cNvPr id="13" name="Google Shape;345;p9"/>
            <p:cNvSpPr>
              <a:spLocks noChangeArrowheads="1"/>
            </p:cNvSpPr>
            <p:nvPr/>
          </p:nvSpPr>
          <p:spPr bwMode="auto">
            <a:xfrm>
              <a:off x="1114432" y="4900582"/>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4" name="Google Shape;346;p9"/>
            <p:cNvSpPr>
              <a:spLocks noChangeArrowheads="1"/>
            </p:cNvSpPr>
            <p:nvPr/>
          </p:nvSpPr>
          <p:spPr bwMode="auto">
            <a:xfrm>
              <a:off x="1495426" y="5029139"/>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5" name="Google Shape;347;p9"/>
            <p:cNvSpPr>
              <a:spLocks noChangeArrowheads="1"/>
            </p:cNvSpPr>
            <p:nvPr/>
          </p:nvSpPr>
          <p:spPr bwMode="auto">
            <a:xfrm>
              <a:off x="733438" y="4972003"/>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6" name="Google Shape;348;p9"/>
            <p:cNvSpPr>
              <a:spLocks noChangeArrowheads="1"/>
            </p:cNvSpPr>
            <p:nvPr/>
          </p:nvSpPr>
          <p:spPr bwMode="auto">
            <a:xfrm>
              <a:off x="352445" y="4962480"/>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7" name="Google Shape;349;p9"/>
            <p:cNvSpPr>
              <a:spLocks noChangeArrowheads="1"/>
            </p:cNvSpPr>
            <p:nvPr/>
          </p:nvSpPr>
          <p:spPr bwMode="auto">
            <a:xfrm>
              <a:off x="-42837" y="4605375"/>
              <a:ext cx="57150"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8" name="Google Shape;350;p9"/>
            <p:cNvSpPr>
              <a:spLocks noChangeArrowheads="1"/>
            </p:cNvSpPr>
            <p:nvPr/>
          </p:nvSpPr>
          <p:spPr bwMode="auto">
            <a:xfrm>
              <a:off x="1876420" y="4833922"/>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9" name="Google Shape;351;p9"/>
            <p:cNvSpPr>
              <a:spLocks noChangeArrowheads="1"/>
            </p:cNvSpPr>
            <p:nvPr/>
          </p:nvSpPr>
          <p:spPr bwMode="auto">
            <a:xfrm>
              <a:off x="2257413" y="4829161"/>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0" name="Google Shape;352;p9"/>
            <p:cNvSpPr>
              <a:spLocks noChangeArrowheads="1"/>
            </p:cNvSpPr>
            <p:nvPr/>
          </p:nvSpPr>
          <p:spPr bwMode="auto">
            <a:xfrm>
              <a:off x="2638407" y="4548239"/>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1" name="Google Shape;353;p9"/>
            <p:cNvSpPr>
              <a:spLocks noChangeArrowheads="1"/>
            </p:cNvSpPr>
            <p:nvPr/>
          </p:nvSpPr>
          <p:spPr bwMode="auto">
            <a:xfrm>
              <a:off x="3019401" y="4614898"/>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2" name="Google Shape;354;p9"/>
            <p:cNvSpPr>
              <a:spLocks noChangeArrowheads="1"/>
            </p:cNvSpPr>
            <p:nvPr/>
          </p:nvSpPr>
          <p:spPr bwMode="auto">
            <a:xfrm>
              <a:off x="3400395" y="4614898"/>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3" name="Google Shape;355;p9"/>
            <p:cNvSpPr>
              <a:spLocks noChangeArrowheads="1"/>
            </p:cNvSpPr>
            <p:nvPr/>
          </p:nvSpPr>
          <p:spPr bwMode="auto">
            <a:xfrm>
              <a:off x="3781388" y="4948196"/>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4" name="Google Shape;356;p9"/>
            <p:cNvSpPr>
              <a:spLocks noChangeArrowheads="1"/>
            </p:cNvSpPr>
            <p:nvPr/>
          </p:nvSpPr>
          <p:spPr bwMode="auto">
            <a:xfrm>
              <a:off x="4162382" y="4948196"/>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5" name="Google Shape;357;p9"/>
            <p:cNvSpPr>
              <a:spLocks noChangeArrowheads="1"/>
            </p:cNvSpPr>
            <p:nvPr/>
          </p:nvSpPr>
          <p:spPr bwMode="auto">
            <a:xfrm>
              <a:off x="4543376" y="4667273"/>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6" name="Google Shape;358;p9"/>
            <p:cNvSpPr>
              <a:spLocks noChangeArrowheads="1"/>
            </p:cNvSpPr>
            <p:nvPr/>
          </p:nvSpPr>
          <p:spPr bwMode="auto">
            <a:xfrm>
              <a:off x="4924370" y="4543477"/>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7" name="Google Shape;359;p9"/>
            <p:cNvSpPr>
              <a:spLocks noChangeArrowheads="1"/>
            </p:cNvSpPr>
            <p:nvPr/>
          </p:nvSpPr>
          <p:spPr bwMode="auto">
            <a:xfrm>
              <a:off x="5305364" y="4772024"/>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8" name="Google Shape;360;p9"/>
            <p:cNvSpPr>
              <a:spLocks noChangeArrowheads="1"/>
            </p:cNvSpPr>
            <p:nvPr/>
          </p:nvSpPr>
          <p:spPr bwMode="auto">
            <a:xfrm>
              <a:off x="5686357" y="4772024"/>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9" name="Google Shape;361;p9"/>
            <p:cNvSpPr>
              <a:spLocks noChangeArrowheads="1"/>
            </p:cNvSpPr>
            <p:nvPr/>
          </p:nvSpPr>
          <p:spPr bwMode="auto">
            <a:xfrm>
              <a:off x="6067351" y="4848206"/>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0" name="Google Shape;362;p9"/>
            <p:cNvSpPr>
              <a:spLocks noChangeArrowheads="1"/>
            </p:cNvSpPr>
            <p:nvPr/>
          </p:nvSpPr>
          <p:spPr bwMode="auto">
            <a:xfrm>
              <a:off x="6448345" y="4729172"/>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1" name="Google Shape;363;p9"/>
            <p:cNvSpPr>
              <a:spLocks noChangeArrowheads="1"/>
            </p:cNvSpPr>
            <p:nvPr/>
          </p:nvSpPr>
          <p:spPr bwMode="auto">
            <a:xfrm>
              <a:off x="6829339" y="5024378"/>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2" name="Google Shape;364;p9"/>
            <p:cNvSpPr>
              <a:spLocks noChangeArrowheads="1"/>
            </p:cNvSpPr>
            <p:nvPr/>
          </p:nvSpPr>
          <p:spPr bwMode="auto">
            <a:xfrm>
              <a:off x="7210332" y="5024378"/>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3" name="Google Shape;365;p9"/>
            <p:cNvSpPr>
              <a:spLocks noChangeArrowheads="1"/>
            </p:cNvSpPr>
            <p:nvPr/>
          </p:nvSpPr>
          <p:spPr bwMode="auto">
            <a:xfrm>
              <a:off x="7591326" y="4443488"/>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4" name="Google Shape;366;p9"/>
            <p:cNvSpPr>
              <a:spLocks noChangeArrowheads="1"/>
            </p:cNvSpPr>
            <p:nvPr/>
          </p:nvSpPr>
          <p:spPr bwMode="auto">
            <a:xfrm>
              <a:off x="7972320" y="4557761"/>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5" name="Google Shape;367;p9"/>
            <p:cNvSpPr>
              <a:spLocks noChangeArrowheads="1"/>
            </p:cNvSpPr>
            <p:nvPr/>
          </p:nvSpPr>
          <p:spPr bwMode="auto">
            <a:xfrm>
              <a:off x="8353314" y="4557761"/>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6" name="Google Shape;368;p9"/>
            <p:cNvSpPr>
              <a:spLocks noChangeArrowheads="1"/>
            </p:cNvSpPr>
            <p:nvPr/>
          </p:nvSpPr>
          <p:spPr bwMode="auto">
            <a:xfrm>
              <a:off x="8734307" y="4557761"/>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7" name="Google Shape;369;p9"/>
            <p:cNvSpPr>
              <a:spLocks noChangeArrowheads="1"/>
            </p:cNvSpPr>
            <p:nvPr/>
          </p:nvSpPr>
          <p:spPr bwMode="auto">
            <a:xfrm>
              <a:off x="9129589" y="4867252"/>
              <a:ext cx="57149" cy="571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38" name="Google Shape;370;p9"/>
          <p:cNvSpPr>
            <a:spLocks noChangeArrowheads="1"/>
          </p:cNvSpPr>
          <p:nvPr/>
        </p:nvSpPr>
        <p:spPr bwMode="auto">
          <a:xfrm>
            <a:off x="3987800" y="6126374"/>
            <a:ext cx="152400" cy="152682"/>
          </a:xfrm>
          <a:prstGeom prst="ellipse">
            <a:avLst/>
          </a:prstGeom>
          <a:noFill/>
          <a:ln w="9525">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594" tIns="91594" rIns="91594" bIns="91594"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9" name="Google Shape;371;p9"/>
          <p:cNvSpPr>
            <a:spLocks noChangeArrowheads="1"/>
          </p:cNvSpPr>
          <p:nvPr/>
        </p:nvSpPr>
        <p:spPr bwMode="auto">
          <a:xfrm>
            <a:off x="1447800" y="6508080"/>
            <a:ext cx="152400" cy="152682"/>
          </a:xfrm>
          <a:prstGeom prst="ellipse">
            <a:avLst/>
          </a:prstGeom>
          <a:noFill/>
          <a:ln w="9525">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594" tIns="91594" rIns="91594" bIns="91594"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0" name="Google Shape;372;p9"/>
          <p:cNvSpPr>
            <a:spLocks noChangeArrowheads="1"/>
          </p:cNvSpPr>
          <p:nvPr/>
        </p:nvSpPr>
        <p:spPr bwMode="auto">
          <a:xfrm>
            <a:off x="6527800" y="6032539"/>
            <a:ext cx="152400" cy="152682"/>
          </a:xfrm>
          <a:prstGeom prst="ellipse">
            <a:avLst/>
          </a:prstGeom>
          <a:noFill/>
          <a:ln w="9525">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594" tIns="91594" rIns="91594" bIns="91594"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1" name="Google Shape;373;p9"/>
          <p:cNvSpPr/>
          <p:nvPr/>
        </p:nvSpPr>
        <p:spPr>
          <a:xfrm rot="8100000">
            <a:off x="11599334" y="5782840"/>
            <a:ext cx="165100" cy="163816"/>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lIns="91594" tIns="91594" rIns="91594" bIns="91594"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ndParaRPr>
          </a:p>
        </p:txBody>
      </p:sp>
      <p:sp>
        <p:nvSpPr>
          <p:cNvPr id="374" name="Google Shape;374;p9"/>
          <p:cNvSpPr txBox="1">
            <a:spLocks noGrp="1"/>
          </p:cNvSpPr>
          <p:nvPr>
            <p:ph type="body" idx="1"/>
          </p:nvPr>
        </p:nvSpPr>
        <p:spPr>
          <a:xfrm>
            <a:off x="609600" y="5146617"/>
            <a:ext cx="10972800" cy="694083"/>
          </a:xfrm>
          <a:prstGeom prst="rect">
            <a:avLst/>
          </a:prstGeom>
        </p:spPr>
        <p:txBody>
          <a:bodyPr spcFirstLastPara="1">
            <a:noAutofit/>
          </a:bodyPr>
          <a:lstStyle>
            <a:lvl1pPr marL="458069" lvl="0" indent="-229034" algn="ctr">
              <a:spcBef>
                <a:spcPts val="361"/>
              </a:spcBef>
              <a:spcAft>
                <a:spcPts val="0"/>
              </a:spcAft>
              <a:buClr>
                <a:schemeClr val="accent1"/>
              </a:buClr>
              <a:buSzPts val="1400"/>
              <a:buNone/>
              <a:defRPr sz="1403">
                <a:solidFill>
                  <a:schemeClr val="accent1"/>
                </a:solidFill>
              </a:defRPr>
            </a:lvl1pPr>
          </a:lstStyle>
          <a:p>
            <a:pPr lvl="0"/>
            <a:r>
              <a:rPr lang="en-US"/>
              <a:t>Click to edit Master text styles</a:t>
            </a:r>
          </a:p>
        </p:txBody>
      </p:sp>
      <p:sp>
        <p:nvSpPr>
          <p:cNvPr id="42" name="Google Shape;375;p9"/>
          <p:cNvSpPr txBox="1">
            <a:spLocks noGrp="1"/>
          </p:cNvSpPr>
          <p:nvPr>
            <p:ph type="sldNum" idx="10"/>
          </p:nvPr>
        </p:nvSpPr>
        <p:spPr>
          <a:xfrm>
            <a:off x="11408834" y="6447644"/>
            <a:ext cx="732367" cy="423057"/>
          </a:xfrm>
          <a:prstGeom prst="rect">
            <a:avLst/>
          </a:prstGeom>
        </p:spPr>
        <p:txBody>
          <a:bodyPr vert="horz" wrap="square" lIns="91440" tIns="45720" rIns="91440" bIns="45720" numCol="1" anchor="t" anchorCtr="0" compatLnSpc="1">
            <a:prstTxWarp prst="textNoShape">
              <a:avLst/>
            </a:prstTxWarp>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B5C5995-A58B-4443-A39A-68B3809790D8}" type="slidenum">
              <a:rPr kumimoji="0" lang="ro-RO"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ro-RO"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86113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442"/>
            <a:ext cx="9144000" cy="2392021"/>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8709"/>
            <a:ext cx="9144000" cy="165882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68122"/>
            <a:ext cx="2743200" cy="365801"/>
          </a:xfrm>
          <a:prstGeom prst="rect">
            <a:avLst/>
          </a:prstGeom>
        </p:spPr>
        <p:txBody>
          <a:bodyPr/>
          <a:lstStyle/>
          <a:p>
            <a:fld id="{8E706E86-AAD8-484A-BDBB-6AA92EB016D9}" type="datetimeFigureOut">
              <a:rPr lang="en-US" smtClean="0"/>
              <a:t>5/7/2024</a:t>
            </a:fld>
            <a:endParaRPr lang="en-US"/>
          </a:p>
        </p:txBody>
      </p:sp>
      <p:sp>
        <p:nvSpPr>
          <p:cNvPr id="5" name="Footer Placeholder 4"/>
          <p:cNvSpPr>
            <a:spLocks noGrp="1"/>
          </p:cNvSpPr>
          <p:nvPr>
            <p:ph type="ftr" sz="quarter" idx="11"/>
          </p:nvPr>
        </p:nvSpPr>
        <p:spPr>
          <a:xfrm>
            <a:off x="4038600" y="6368122"/>
            <a:ext cx="4114800" cy="36580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68122"/>
            <a:ext cx="2743200" cy="365801"/>
          </a:xfrm>
          <a:prstGeom prst="rect">
            <a:avLst/>
          </a:prstGeom>
        </p:spPr>
        <p:txBody>
          <a:bodyPr/>
          <a:lstStyle/>
          <a:p>
            <a:fld id="{2740CC61-B9C7-488C-BBB0-3743076C37F8}" type="slidenum">
              <a:rPr lang="en-US" smtClean="0"/>
              <a:t>‹#›</a:t>
            </a:fld>
            <a:endParaRPr lang="en-US"/>
          </a:p>
        </p:txBody>
      </p:sp>
    </p:spTree>
    <p:extLst>
      <p:ext uri="{BB962C8B-B14F-4D97-AF65-F5344CB8AC3E}">
        <p14:creationId xmlns:p14="http://schemas.microsoft.com/office/powerpoint/2010/main" val="3292712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46"/>
            <a:ext cx="10972800" cy="11451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3164"/>
            <a:ext cx="10972800" cy="45343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C0E7-6C21-1E17-D8F9-FDF62CA68D48}"/>
              </a:ext>
            </a:extLst>
          </p:cNvPr>
          <p:cNvSpPr>
            <a:spLocks noGrp="1"/>
          </p:cNvSpPr>
          <p:nvPr>
            <p:ph type="dt" sz="half" idx="10"/>
          </p:nvPr>
        </p:nvSpPr>
        <p:spPr>
          <a:xfrm>
            <a:off x="609600" y="6368122"/>
            <a:ext cx="2844800" cy="365801"/>
          </a:xfrm>
          <a:prstGeom prst="rect">
            <a:avLst/>
          </a:prstGeom>
        </p:spPr>
        <p:txBody>
          <a:bodyPr/>
          <a:lstStyle>
            <a:lvl1pPr>
              <a:defRPr/>
            </a:lvl1pPr>
          </a:lstStyle>
          <a:p>
            <a:pPr>
              <a:defRPr/>
            </a:pPr>
            <a:fld id="{EF6E381F-5024-4D40-9A88-354FEF516BC6}" type="datetimeFigureOut">
              <a:rPr lang="en-US"/>
              <a:pPr>
                <a:defRPr/>
              </a:pPr>
              <a:t>5/7/2024</a:t>
            </a:fld>
            <a:endParaRPr lang="en-US"/>
          </a:p>
        </p:txBody>
      </p:sp>
      <p:sp>
        <p:nvSpPr>
          <p:cNvPr id="5" name="Footer Placeholder 4">
            <a:extLst>
              <a:ext uri="{FF2B5EF4-FFF2-40B4-BE49-F238E27FC236}">
                <a16:creationId xmlns:a16="http://schemas.microsoft.com/office/drawing/2014/main" id="{C48A79F6-2E0D-BC01-7E68-9761C8E4BAF3}"/>
              </a:ext>
            </a:extLst>
          </p:cNvPr>
          <p:cNvSpPr>
            <a:spLocks noGrp="1"/>
          </p:cNvSpPr>
          <p:nvPr>
            <p:ph type="ftr" sz="quarter" idx="11"/>
          </p:nvPr>
        </p:nvSpPr>
        <p:spPr>
          <a:xfrm>
            <a:off x="4165600" y="6368122"/>
            <a:ext cx="3860800" cy="365801"/>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6281D-528F-E4E3-EEF5-255968F5F0A3}"/>
              </a:ext>
            </a:extLst>
          </p:cNvPr>
          <p:cNvSpPr>
            <a:spLocks noGrp="1"/>
          </p:cNvSpPr>
          <p:nvPr>
            <p:ph type="sldNum" sz="quarter" idx="12"/>
          </p:nvPr>
        </p:nvSpPr>
        <p:spPr>
          <a:xfrm>
            <a:off x="8737600" y="6368122"/>
            <a:ext cx="2844800" cy="365801"/>
          </a:xfrm>
          <a:prstGeom prst="rect">
            <a:avLst/>
          </a:prstGeom>
        </p:spPr>
        <p:txBody>
          <a:bodyPr/>
          <a:lstStyle>
            <a:lvl1pPr>
              <a:defRPr/>
            </a:lvl1pPr>
          </a:lstStyle>
          <a:p>
            <a:fld id="{5B1F3CFB-D167-4895-A85E-621A568308D8}" type="slidenum">
              <a:rPr lang="en-US" altLang="en-US"/>
              <a:pPr/>
              <a:t>‹#›</a:t>
            </a:fld>
            <a:endParaRPr lang="en-US" altLang="en-US"/>
          </a:p>
        </p:txBody>
      </p:sp>
    </p:spTree>
    <p:extLst>
      <p:ext uri="{BB962C8B-B14F-4D97-AF65-F5344CB8AC3E}">
        <p14:creationId xmlns:p14="http://schemas.microsoft.com/office/powerpoint/2010/main" val="380665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 id="2147483675" r:id="rId14"/>
    <p:sldLayoutId id="2147483676" r:id="rId15"/>
    <p:sldLayoutId id="2147483677" r:id="rId16"/>
    <p:sldLayoutId id="2147483678" r:id="rId17"/>
    <p:sldLayoutId id="2147483679" r:id="rId18"/>
    <p:sldLayoutId id="2147483680" r:id="rId1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4.png"/><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6.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ROMANIA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09 &amp; 10 MAY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4AE5AE-EFCC-5779-8C4F-8748559373DB}"/>
              </a:ext>
            </a:extLst>
          </p:cNvPr>
          <p:cNvGrpSpPr/>
          <p:nvPr/>
        </p:nvGrpSpPr>
        <p:grpSpPr>
          <a:xfrm>
            <a:off x="3584403" y="2215581"/>
            <a:ext cx="2973848" cy="2867083"/>
            <a:chOff x="1115618" y="1926356"/>
            <a:chExt cx="3181045" cy="3151102"/>
          </a:xfrm>
        </p:grpSpPr>
        <p:sp>
          <p:nvSpPr>
            <p:cNvPr id="3" name="Oval 2">
              <a:extLst>
                <a:ext uri="{FF2B5EF4-FFF2-40B4-BE49-F238E27FC236}">
                  <a16:creationId xmlns:a16="http://schemas.microsoft.com/office/drawing/2014/main" id="{A864AEA5-8E22-AE02-1F1C-1173CA94EED5}"/>
                </a:ext>
              </a:extLst>
            </p:cNvPr>
            <p:cNvSpPr/>
            <p:nvPr/>
          </p:nvSpPr>
          <p:spPr>
            <a:xfrm>
              <a:off x="1403648" y="2214389"/>
              <a:ext cx="2592288" cy="2592288"/>
            </a:xfrm>
            <a:prstGeom prst="ellipse">
              <a:avLst/>
            </a:prstGeom>
            <a:solidFill>
              <a:srgbClr val="002060"/>
            </a:solidFill>
            <a:ln w="254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4" name="Arc 31">
              <a:extLst>
                <a:ext uri="{FF2B5EF4-FFF2-40B4-BE49-F238E27FC236}">
                  <a16:creationId xmlns:a16="http://schemas.microsoft.com/office/drawing/2014/main" id="{E2705E4B-1DC9-6335-AC10-16674ABA494B}"/>
                </a:ext>
              </a:extLst>
            </p:cNvPr>
            <p:cNvSpPr>
              <a:spLocks/>
            </p:cNvSpPr>
            <p:nvPr/>
          </p:nvSpPr>
          <p:spPr bwMode="auto">
            <a:xfrm rot="16200000">
              <a:off x="1114241" y="1927733"/>
              <a:ext cx="1413385" cy="1410632"/>
            </a:xfrm>
            <a:custGeom>
              <a:avLst/>
              <a:gdLst>
                <a:gd name="T0" fmla="*/ 693238 w 19905"/>
                <a:gd name="T1" fmla="*/ 0 h 19873"/>
                <a:gd name="T2" fmla="*/ 1630691 w 19905"/>
                <a:gd name="T3" fmla="*/ 940395 h 19873"/>
                <a:gd name="T4" fmla="*/ 0 w 19905"/>
                <a:gd name="T5" fmla="*/ 1627065 h 19873"/>
                <a:gd name="T6" fmla="*/ 0 60000 65536"/>
                <a:gd name="T7" fmla="*/ 0 60000 65536"/>
                <a:gd name="T8" fmla="*/ 0 60000 65536"/>
                <a:gd name="T9" fmla="*/ 0 w 19905"/>
                <a:gd name="T10" fmla="*/ 0 h 19873"/>
                <a:gd name="T11" fmla="*/ 19905 w 19905"/>
                <a:gd name="T12" fmla="*/ 19873 h 19873"/>
              </a:gdLst>
              <a:ahLst/>
              <a:cxnLst>
                <a:cxn ang="T6">
                  <a:pos x="T0" y="T1"/>
                </a:cxn>
                <a:cxn ang="T7">
                  <a:pos x="T2" y="T3"/>
                </a:cxn>
                <a:cxn ang="T8">
                  <a:pos x="T4" y="T5"/>
                </a:cxn>
              </a:cxnLst>
              <a:rect l="T9" t="T10" r="T11" b="T12"/>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63500" cap="sq">
              <a:solidFill>
                <a:srgbClr val="002060"/>
              </a:solidFill>
              <a:prstDash val="solid"/>
              <a:round/>
              <a:headEnd/>
              <a:tailEnd type="triangle" w="med" len="sm"/>
            </a:ln>
          </p:spPr>
          <p:txBody>
            <a:bodyPr wrap="none" anchor="ctr"/>
            <a:lstStyle/>
            <a:p>
              <a:endParaRPr lang="ko-KR" altLang="en-US" sz="1600"/>
            </a:p>
          </p:txBody>
        </p:sp>
        <p:sp>
          <p:nvSpPr>
            <p:cNvPr id="5" name="Arc 31">
              <a:extLst>
                <a:ext uri="{FF2B5EF4-FFF2-40B4-BE49-F238E27FC236}">
                  <a16:creationId xmlns:a16="http://schemas.microsoft.com/office/drawing/2014/main" id="{0F456002-E53D-B9B1-7010-23E03501220E}"/>
                </a:ext>
              </a:extLst>
            </p:cNvPr>
            <p:cNvSpPr>
              <a:spLocks/>
            </p:cNvSpPr>
            <p:nvPr/>
          </p:nvSpPr>
          <p:spPr bwMode="auto">
            <a:xfrm rot="5400000">
              <a:off x="2851957" y="3665450"/>
              <a:ext cx="1413384" cy="1410632"/>
            </a:xfrm>
            <a:custGeom>
              <a:avLst/>
              <a:gdLst>
                <a:gd name="T0" fmla="*/ 693238 w 19905"/>
                <a:gd name="T1" fmla="*/ 0 h 19873"/>
                <a:gd name="T2" fmla="*/ 1630691 w 19905"/>
                <a:gd name="T3" fmla="*/ 940395 h 19873"/>
                <a:gd name="T4" fmla="*/ 0 w 19905"/>
                <a:gd name="T5" fmla="*/ 1627065 h 19873"/>
                <a:gd name="T6" fmla="*/ 0 60000 65536"/>
                <a:gd name="T7" fmla="*/ 0 60000 65536"/>
                <a:gd name="T8" fmla="*/ 0 60000 65536"/>
                <a:gd name="T9" fmla="*/ 0 w 19905"/>
                <a:gd name="T10" fmla="*/ 0 h 19873"/>
                <a:gd name="T11" fmla="*/ 19905 w 19905"/>
                <a:gd name="T12" fmla="*/ 19873 h 19873"/>
              </a:gdLst>
              <a:ahLst/>
              <a:cxnLst>
                <a:cxn ang="T6">
                  <a:pos x="T0" y="T1"/>
                </a:cxn>
                <a:cxn ang="T7">
                  <a:pos x="T2" y="T3"/>
                </a:cxn>
                <a:cxn ang="T8">
                  <a:pos x="T4" y="T5"/>
                </a:cxn>
              </a:cxnLst>
              <a:rect l="T9" t="T10" r="T11" b="T12"/>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63500" cap="sq">
              <a:solidFill>
                <a:srgbClr val="002060"/>
              </a:solidFill>
              <a:prstDash val="solid"/>
              <a:round/>
              <a:headEnd/>
              <a:tailEnd type="triangle" w="med" len="sm"/>
            </a:ln>
          </p:spPr>
          <p:txBody>
            <a:bodyPr wrap="none" anchor="ctr"/>
            <a:lstStyle/>
            <a:p>
              <a:endParaRPr lang="ko-KR" altLang="en-US" sz="1600"/>
            </a:p>
          </p:txBody>
        </p:sp>
        <p:sp>
          <p:nvSpPr>
            <p:cNvPr id="6" name="Arc 31">
              <a:extLst>
                <a:ext uri="{FF2B5EF4-FFF2-40B4-BE49-F238E27FC236}">
                  <a16:creationId xmlns:a16="http://schemas.microsoft.com/office/drawing/2014/main" id="{6E77C84E-A479-765D-2644-CC0E4DDF03A0}"/>
                </a:ext>
              </a:extLst>
            </p:cNvPr>
            <p:cNvSpPr>
              <a:spLocks/>
            </p:cNvSpPr>
            <p:nvPr/>
          </p:nvSpPr>
          <p:spPr bwMode="auto">
            <a:xfrm>
              <a:off x="2883279" y="1965909"/>
              <a:ext cx="1413384" cy="1410632"/>
            </a:xfrm>
            <a:custGeom>
              <a:avLst/>
              <a:gdLst>
                <a:gd name="T0" fmla="*/ 693238 w 19905"/>
                <a:gd name="T1" fmla="*/ 0 h 19873"/>
                <a:gd name="T2" fmla="*/ 1630691 w 19905"/>
                <a:gd name="T3" fmla="*/ 940395 h 19873"/>
                <a:gd name="T4" fmla="*/ 0 w 19905"/>
                <a:gd name="T5" fmla="*/ 1627065 h 19873"/>
                <a:gd name="T6" fmla="*/ 0 60000 65536"/>
                <a:gd name="T7" fmla="*/ 0 60000 65536"/>
                <a:gd name="T8" fmla="*/ 0 60000 65536"/>
                <a:gd name="T9" fmla="*/ 0 w 19905"/>
                <a:gd name="T10" fmla="*/ 0 h 19873"/>
                <a:gd name="T11" fmla="*/ 19905 w 19905"/>
                <a:gd name="T12" fmla="*/ 19873 h 19873"/>
              </a:gdLst>
              <a:ahLst/>
              <a:cxnLst>
                <a:cxn ang="T6">
                  <a:pos x="T0" y="T1"/>
                </a:cxn>
                <a:cxn ang="T7">
                  <a:pos x="T2" y="T3"/>
                </a:cxn>
                <a:cxn ang="T8">
                  <a:pos x="T4" y="T5"/>
                </a:cxn>
              </a:cxnLst>
              <a:rect l="T9" t="T10" r="T11" b="T12"/>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63500" cap="sq">
              <a:solidFill>
                <a:srgbClr val="002060"/>
              </a:solidFill>
              <a:prstDash val="solid"/>
              <a:round/>
              <a:headEnd/>
              <a:tailEnd type="triangle" w="med" len="sm"/>
            </a:ln>
          </p:spPr>
          <p:txBody>
            <a:bodyPr wrap="none" anchor="ctr"/>
            <a:lstStyle/>
            <a:p>
              <a:endParaRPr lang="ko-KR" altLang="en-US" sz="1600" dirty="0"/>
            </a:p>
          </p:txBody>
        </p:sp>
        <p:sp>
          <p:nvSpPr>
            <p:cNvPr id="7" name="Arc 31">
              <a:extLst>
                <a:ext uri="{FF2B5EF4-FFF2-40B4-BE49-F238E27FC236}">
                  <a16:creationId xmlns:a16="http://schemas.microsoft.com/office/drawing/2014/main" id="{75214A5C-81BE-8C29-776A-DB5312318005}"/>
                </a:ext>
              </a:extLst>
            </p:cNvPr>
            <p:cNvSpPr>
              <a:spLocks/>
            </p:cNvSpPr>
            <p:nvPr/>
          </p:nvSpPr>
          <p:spPr bwMode="auto">
            <a:xfrm rot="10800000">
              <a:off x="1146040" y="3653735"/>
              <a:ext cx="1413383" cy="1410632"/>
            </a:xfrm>
            <a:custGeom>
              <a:avLst/>
              <a:gdLst>
                <a:gd name="T0" fmla="*/ 693238 w 19905"/>
                <a:gd name="T1" fmla="*/ 0 h 19873"/>
                <a:gd name="T2" fmla="*/ 1630691 w 19905"/>
                <a:gd name="T3" fmla="*/ 940395 h 19873"/>
                <a:gd name="T4" fmla="*/ 0 w 19905"/>
                <a:gd name="T5" fmla="*/ 1627065 h 19873"/>
                <a:gd name="T6" fmla="*/ 0 60000 65536"/>
                <a:gd name="T7" fmla="*/ 0 60000 65536"/>
                <a:gd name="T8" fmla="*/ 0 60000 65536"/>
                <a:gd name="T9" fmla="*/ 0 w 19905"/>
                <a:gd name="T10" fmla="*/ 0 h 19873"/>
                <a:gd name="T11" fmla="*/ 19905 w 19905"/>
                <a:gd name="T12" fmla="*/ 19873 h 19873"/>
              </a:gdLst>
              <a:ahLst/>
              <a:cxnLst>
                <a:cxn ang="T6">
                  <a:pos x="T0" y="T1"/>
                </a:cxn>
                <a:cxn ang="T7">
                  <a:pos x="T2" y="T3"/>
                </a:cxn>
                <a:cxn ang="T8">
                  <a:pos x="T4" y="T5"/>
                </a:cxn>
              </a:cxnLst>
              <a:rect l="T9" t="T10" r="T11" b="T12"/>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63500" cap="sq">
              <a:solidFill>
                <a:srgbClr val="002060"/>
              </a:solidFill>
              <a:prstDash val="solid"/>
              <a:round/>
              <a:headEnd/>
              <a:tailEnd type="triangle" w="med" len="sm"/>
            </a:ln>
          </p:spPr>
          <p:txBody>
            <a:bodyPr wrap="none" anchor="ctr"/>
            <a:lstStyle/>
            <a:p>
              <a:endParaRPr lang="ko-KR" altLang="en-US" sz="1600"/>
            </a:p>
          </p:txBody>
        </p:sp>
      </p:grpSp>
      <p:sp>
        <p:nvSpPr>
          <p:cNvPr id="8" name="TextBox 7">
            <a:extLst>
              <a:ext uri="{FF2B5EF4-FFF2-40B4-BE49-F238E27FC236}">
                <a16:creationId xmlns:a16="http://schemas.microsoft.com/office/drawing/2014/main" id="{91769F14-84F6-88DE-F839-4A7D8AE02AC1}"/>
              </a:ext>
            </a:extLst>
          </p:cNvPr>
          <p:cNvSpPr txBox="1"/>
          <p:nvPr/>
        </p:nvSpPr>
        <p:spPr>
          <a:xfrm>
            <a:off x="3804800" y="2864443"/>
            <a:ext cx="2530482" cy="1754326"/>
          </a:xfrm>
          <a:prstGeom prst="rect">
            <a:avLst/>
          </a:prstGeom>
          <a:noFill/>
        </p:spPr>
        <p:txBody>
          <a:bodyPr wrap="square" rtlCol="0" anchor="ctr">
            <a:spAutoFit/>
          </a:bodyPr>
          <a:lstStyle/>
          <a:p>
            <a:pPr algn="ctr"/>
            <a:r>
              <a:rPr lang="en-US" altLang="ko-KR" sz="3600" b="1" dirty="0">
                <a:solidFill>
                  <a:schemeClr val="bg1"/>
                </a:solidFill>
                <a:latin typeface="EC Square Sans Pro" panose="020B0506040000020004"/>
              </a:rPr>
              <a:t>The evolution of the field legislation</a:t>
            </a:r>
            <a:endParaRPr lang="ko-KR" altLang="en-US" sz="3600" b="1" dirty="0">
              <a:solidFill>
                <a:schemeClr val="bg1"/>
              </a:solidFill>
              <a:latin typeface="EC Square Sans Pro" panose="020B0506040000020004"/>
            </a:endParaRPr>
          </a:p>
        </p:txBody>
      </p:sp>
      <p:sp>
        <p:nvSpPr>
          <p:cNvPr id="9" name="Oval 8">
            <a:extLst>
              <a:ext uri="{FF2B5EF4-FFF2-40B4-BE49-F238E27FC236}">
                <a16:creationId xmlns:a16="http://schemas.microsoft.com/office/drawing/2014/main" id="{F12E0B59-14F8-6921-E8C1-50AE6A07BEAB}"/>
              </a:ext>
            </a:extLst>
          </p:cNvPr>
          <p:cNvSpPr/>
          <p:nvPr/>
        </p:nvSpPr>
        <p:spPr>
          <a:xfrm>
            <a:off x="4594167" y="1453292"/>
            <a:ext cx="942449" cy="9424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b="1" dirty="0">
                <a:solidFill>
                  <a:srgbClr val="002060"/>
                </a:solidFill>
                <a:latin typeface="EC Square Sans Pro" panose="020B0506040000020004"/>
              </a:rPr>
              <a:t>1.</a:t>
            </a:r>
            <a:endParaRPr lang="ko-KR" altLang="en-US" sz="3200" b="1" dirty="0">
              <a:solidFill>
                <a:srgbClr val="002060"/>
              </a:solidFill>
              <a:latin typeface="EC Square Sans Pro" panose="020B0506040000020004"/>
            </a:endParaRPr>
          </a:p>
        </p:txBody>
      </p:sp>
      <p:sp>
        <p:nvSpPr>
          <p:cNvPr id="10" name="Rectangle 9">
            <a:extLst>
              <a:ext uri="{FF2B5EF4-FFF2-40B4-BE49-F238E27FC236}">
                <a16:creationId xmlns:a16="http://schemas.microsoft.com/office/drawing/2014/main" id="{53FC0650-7BF9-5CC3-F35E-352D7EE3E23C}"/>
              </a:ext>
            </a:extLst>
          </p:cNvPr>
          <p:cNvSpPr/>
          <p:nvPr/>
        </p:nvSpPr>
        <p:spPr>
          <a:xfrm>
            <a:off x="5490841" y="1259817"/>
            <a:ext cx="4491359" cy="10003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TextBox 10">
            <a:extLst>
              <a:ext uri="{FF2B5EF4-FFF2-40B4-BE49-F238E27FC236}">
                <a16:creationId xmlns:a16="http://schemas.microsoft.com/office/drawing/2014/main" id="{ACE107C2-651F-964E-AC23-C411119DF115}"/>
              </a:ext>
            </a:extLst>
          </p:cNvPr>
          <p:cNvSpPr txBox="1"/>
          <p:nvPr/>
        </p:nvSpPr>
        <p:spPr>
          <a:xfrm>
            <a:off x="5470270" y="1188888"/>
            <a:ext cx="4676326" cy="523220"/>
          </a:xfrm>
          <a:prstGeom prst="rect">
            <a:avLst/>
          </a:prstGeom>
          <a:noFill/>
        </p:spPr>
        <p:txBody>
          <a:bodyPr wrap="square" rtlCol="0" anchor="ctr">
            <a:spAutoFit/>
          </a:bodyPr>
          <a:lstStyle/>
          <a:p>
            <a:pPr algn="ctr"/>
            <a:r>
              <a:rPr lang="en-US" sz="2800" b="1" dirty="0">
                <a:solidFill>
                  <a:srgbClr val="002060"/>
                </a:solidFill>
                <a:latin typeface="EC Square Sans Pro" panose="020B0506040000020004"/>
                <a:ea typeface="Calibri" panose="020F0502020204030204" pitchFamily="34" charset="0"/>
                <a:cs typeface="Times New Roman" panose="02020603050405020304" pitchFamily="18" charset="0"/>
              </a:rPr>
              <a:t>Regulation (EU) 726/2004</a:t>
            </a:r>
            <a:endParaRPr lang="ko-KR" altLang="en-US" b="1" dirty="0">
              <a:solidFill>
                <a:srgbClr val="002060"/>
              </a:solidFill>
              <a:latin typeface="EC Square Sans Pro" panose="020B0506040000020004"/>
            </a:endParaRPr>
          </a:p>
        </p:txBody>
      </p:sp>
      <p:sp>
        <p:nvSpPr>
          <p:cNvPr id="12" name="TextBox 11">
            <a:extLst>
              <a:ext uri="{FF2B5EF4-FFF2-40B4-BE49-F238E27FC236}">
                <a16:creationId xmlns:a16="http://schemas.microsoft.com/office/drawing/2014/main" id="{D645C671-EEDF-D1CB-7359-A4E93E0F3854}"/>
              </a:ext>
            </a:extLst>
          </p:cNvPr>
          <p:cNvSpPr txBox="1"/>
          <p:nvPr/>
        </p:nvSpPr>
        <p:spPr>
          <a:xfrm>
            <a:off x="5557187" y="1557728"/>
            <a:ext cx="4463094" cy="707886"/>
          </a:xfrm>
          <a:prstGeom prst="rect">
            <a:avLst/>
          </a:prstGeom>
          <a:noFill/>
        </p:spPr>
        <p:txBody>
          <a:bodyPr wrap="square">
            <a:spAutoFit/>
          </a:bodyPr>
          <a:lstStyle/>
          <a:p>
            <a:pPr algn="ctr"/>
            <a:r>
              <a:rPr lang="en-US" sz="2000" b="1" dirty="0">
                <a:solidFill>
                  <a:srgbClr val="002060"/>
                </a:solidFill>
                <a:latin typeface="EC Square Sans Pro" panose="020B0506040000020004"/>
                <a:ea typeface="Calibri" panose="020F0502020204030204" pitchFamily="34" charset="0"/>
                <a:cs typeface="Times New Roman" panose="02020603050405020304" pitchFamily="18" charset="0"/>
              </a:rPr>
              <a:t>EU legal framework in the pharmaceutical field</a:t>
            </a:r>
            <a:endParaRPr lang="en-US" sz="2000" dirty="0">
              <a:solidFill>
                <a:srgbClr val="002060"/>
              </a:solidFill>
              <a:latin typeface="EC Square Sans Pro" panose="020B0506040000020004"/>
            </a:endParaRPr>
          </a:p>
        </p:txBody>
      </p:sp>
      <p:sp>
        <p:nvSpPr>
          <p:cNvPr id="13" name="Rectangle 12">
            <a:extLst>
              <a:ext uri="{FF2B5EF4-FFF2-40B4-BE49-F238E27FC236}">
                <a16:creationId xmlns:a16="http://schemas.microsoft.com/office/drawing/2014/main" id="{2169778D-CA7B-3617-B0C9-D8131CF6A48A}"/>
              </a:ext>
            </a:extLst>
          </p:cNvPr>
          <p:cNvSpPr/>
          <p:nvPr/>
        </p:nvSpPr>
        <p:spPr>
          <a:xfrm>
            <a:off x="7214917" y="2973205"/>
            <a:ext cx="4533537" cy="1147945"/>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TextBox 13">
            <a:extLst>
              <a:ext uri="{FF2B5EF4-FFF2-40B4-BE49-F238E27FC236}">
                <a16:creationId xmlns:a16="http://schemas.microsoft.com/office/drawing/2014/main" id="{C319C70B-873C-1555-D46C-576A30875FC1}"/>
              </a:ext>
            </a:extLst>
          </p:cNvPr>
          <p:cNvSpPr txBox="1"/>
          <p:nvPr/>
        </p:nvSpPr>
        <p:spPr>
          <a:xfrm>
            <a:off x="7160773" y="2958804"/>
            <a:ext cx="4552807" cy="523220"/>
          </a:xfrm>
          <a:prstGeom prst="rect">
            <a:avLst/>
          </a:prstGeom>
          <a:noFill/>
        </p:spPr>
        <p:txBody>
          <a:bodyPr wrap="square" rtlCol="0" anchor="ctr">
            <a:spAutoFit/>
          </a:bodyPr>
          <a:lstStyle/>
          <a:p>
            <a:pPr algn="ctr"/>
            <a:r>
              <a:rPr lang="en-US" sz="2800" b="1" dirty="0">
                <a:solidFill>
                  <a:schemeClr val="bg1"/>
                </a:solidFill>
                <a:latin typeface="EC Square Sans Pro" panose="020B0506040000020004"/>
                <a:ea typeface="Calibri" panose="020F0502020204030204" pitchFamily="34" charset="0"/>
                <a:cs typeface="Times New Roman" panose="02020603050405020304" pitchFamily="18" charset="0"/>
              </a:rPr>
              <a:t>Regulation (EU) 2019/5 </a:t>
            </a:r>
            <a:endParaRPr lang="ko-KR" altLang="en-US" sz="2800" b="1" dirty="0">
              <a:solidFill>
                <a:schemeClr val="bg1"/>
              </a:solidFill>
              <a:latin typeface="EC Square Sans Pro" panose="020B0506040000020004"/>
              <a:cs typeface="Times New Roman" panose="02020603050405020304" pitchFamily="18" charset="0"/>
            </a:endParaRPr>
          </a:p>
        </p:txBody>
      </p:sp>
      <p:sp>
        <p:nvSpPr>
          <p:cNvPr id="15" name="Oval 14">
            <a:extLst>
              <a:ext uri="{FF2B5EF4-FFF2-40B4-BE49-F238E27FC236}">
                <a16:creationId xmlns:a16="http://schemas.microsoft.com/office/drawing/2014/main" id="{67B20731-179A-A239-071F-97AE9CDDA80A}"/>
              </a:ext>
            </a:extLst>
          </p:cNvPr>
          <p:cNvSpPr/>
          <p:nvPr/>
        </p:nvSpPr>
        <p:spPr>
          <a:xfrm>
            <a:off x="6297556" y="3056761"/>
            <a:ext cx="942449" cy="942449"/>
          </a:xfrm>
          <a:prstGeom prst="ellipse">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b="1" dirty="0">
                <a:latin typeface="EC Square Sans Pro" panose="020B0506040000020004"/>
              </a:rPr>
              <a:t>2.</a:t>
            </a:r>
            <a:endParaRPr lang="ko-KR" altLang="en-US" sz="3200" b="1" dirty="0">
              <a:latin typeface="EC Square Sans Pro" panose="020B0506040000020004"/>
            </a:endParaRPr>
          </a:p>
        </p:txBody>
      </p:sp>
      <p:sp>
        <p:nvSpPr>
          <p:cNvPr id="16" name="TextBox 15">
            <a:extLst>
              <a:ext uri="{FF2B5EF4-FFF2-40B4-BE49-F238E27FC236}">
                <a16:creationId xmlns:a16="http://schemas.microsoft.com/office/drawing/2014/main" id="{06E7BE5A-4249-7EEB-D97F-9540860B2ED7}"/>
              </a:ext>
            </a:extLst>
          </p:cNvPr>
          <p:cNvSpPr txBox="1"/>
          <p:nvPr/>
        </p:nvSpPr>
        <p:spPr>
          <a:xfrm>
            <a:off x="7250975" y="3386601"/>
            <a:ext cx="4526223" cy="707886"/>
          </a:xfrm>
          <a:prstGeom prst="rect">
            <a:avLst/>
          </a:prstGeom>
          <a:noFill/>
        </p:spPr>
        <p:txBody>
          <a:bodyPr wrap="square">
            <a:spAutoFit/>
          </a:bodyPr>
          <a:lstStyle/>
          <a:p>
            <a:pPr algn="ctr"/>
            <a:r>
              <a:rPr lang="en-US" sz="2000" b="1" dirty="0">
                <a:solidFill>
                  <a:schemeClr val="bg1"/>
                </a:solidFill>
                <a:latin typeface="EC Square Sans Pro" panose="020B0506040000020004"/>
                <a:ea typeface="Calibri" panose="020F0502020204030204" pitchFamily="34" charset="0"/>
                <a:cs typeface="Times New Roman" panose="02020603050405020304" pitchFamily="18" charset="0"/>
              </a:rPr>
              <a:t>the first new specific legal framework for  the </a:t>
            </a:r>
            <a:r>
              <a:rPr lang="en-US" sz="2000" b="1" dirty="0" err="1">
                <a:solidFill>
                  <a:schemeClr val="bg1"/>
                </a:solidFill>
                <a:latin typeface="EC Square Sans Pro" panose="020B0506040000020004"/>
                <a:ea typeface="Calibri" panose="020F0502020204030204" pitchFamily="34" charset="0"/>
                <a:cs typeface="Times New Roman" panose="02020603050405020304" pitchFamily="18" charset="0"/>
              </a:rPr>
              <a:t>a.u.v</a:t>
            </a:r>
            <a:r>
              <a:rPr lang="en-US" sz="2000" b="1" dirty="0">
                <a:solidFill>
                  <a:schemeClr val="bg1"/>
                </a:solidFill>
                <a:latin typeface="EC Square Sans Pro" panose="020B0506040000020004"/>
                <a:ea typeface="Calibri" panose="020F0502020204030204" pitchFamily="34" charset="0"/>
                <a:cs typeface="Times New Roman" panose="02020603050405020304" pitchFamily="18" charset="0"/>
              </a:rPr>
              <a:t>. products</a:t>
            </a:r>
            <a:endParaRPr lang="ko-KR" altLang="en-US" sz="2000" b="1" dirty="0">
              <a:solidFill>
                <a:schemeClr val="bg1"/>
              </a:solidFill>
              <a:latin typeface="EC Square Sans Pro" panose="020B0506040000020004"/>
              <a:cs typeface="Times New Roman" panose="02020603050405020304" pitchFamily="18" charset="0"/>
            </a:endParaRPr>
          </a:p>
        </p:txBody>
      </p:sp>
      <p:sp>
        <p:nvSpPr>
          <p:cNvPr id="17" name="Oval 16">
            <a:extLst>
              <a:ext uri="{FF2B5EF4-FFF2-40B4-BE49-F238E27FC236}">
                <a16:creationId xmlns:a16="http://schemas.microsoft.com/office/drawing/2014/main" id="{F2CAD207-0695-B4A7-0C56-31F3733623F7}"/>
              </a:ext>
            </a:extLst>
          </p:cNvPr>
          <p:cNvSpPr/>
          <p:nvPr/>
        </p:nvSpPr>
        <p:spPr>
          <a:xfrm>
            <a:off x="4783323" y="4721575"/>
            <a:ext cx="942449" cy="9424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a:latin typeface="Palatino Linotype" panose="02040502050505030304" pitchFamily="18" charset="0"/>
              </a:rPr>
              <a:t> </a:t>
            </a:r>
            <a:r>
              <a:rPr lang="en-US" altLang="ko-KR" sz="3200" b="1" dirty="0">
                <a:latin typeface="EC Square Sans Pro" panose="020B0506040000020004"/>
              </a:rPr>
              <a:t>3.</a:t>
            </a:r>
            <a:endParaRPr lang="ko-KR" altLang="en-US" sz="2800" b="1" dirty="0">
              <a:latin typeface="EC Square Sans Pro" panose="020B0506040000020004"/>
            </a:endParaRPr>
          </a:p>
        </p:txBody>
      </p:sp>
      <p:sp>
        <p:nvSpPr>
          <p:cNvPr id="18" name="Rectangle 17">
            <a:extLst>
              <a:ext uri="{FF2B5EF4-FFF2-40B4-BE49-F238E27FC236}">
                <a16:creationId xmlns:a16="http://schemas.microsoft.com/office/drawing/2014/main" id="{25D7D44E-E870-D393-EF80-C8055B2B35BA}"/>
              </a:ext>
            </a:extLst>
          </p:cNvPr>
          <p:cNvSpPr/>
          <p:nvPr/>
        </p:nvSpPr>
        <p:spPr>
          <a:xfrm>
            <a:off x="5714242" y="5192799"/>
            <a:ext cx="4432354" cy="11056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1"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6D41864F-42FB-F575-5A39-7EAF194E853D}"/>
              </a:ext>
            </a:extLst>
          </p:cNvPr>
          <p:cNvSpPr txBox="1"/>
          <p:nvPr/>
        </p:nvSpPr>
        <p:spPr>
          <a:xfrm>
            <a:off x="5794002" y="5139106"/>
            <a:ext cx="4384350" cy="1138773"/>
          </a:xfrm>
          <a:prstGeom prst="rect">
            <a:avLst/>
          </a:prstGeom>
          <a:noFill/>
        </p:spPr>
        <p:txBody>
          <a:bodyPr wrap="square" rtlCol="0" anchor="ctr">
            <a:spAutoFit/>
          </a:bodyPr>
          <a:lstStyle/>
          <a:p>
            <a:r>
              <a:rPr lang="en-US" sz="2800" b="1" dirty="0">
                <a:solidFill>
                  <a:schemeClr val="bg1"/>
                </a:solidFill>
                <a:latin typeface="EC Square Sans Pro" panose="020B0506040000020004"/>
                <a:ea typeface="Calibri" panose="020F0502020204030204" pitchFamily="34" charset="0"/>
                <a:cs typeface="Times New Roman" panose="02020603050405020304" pitchFamily="18" charset="0"/>
              </a:rPr>
              <a:t>   Regulation (EU) 2019/6</a:t>
            </a:r>
          </a:p>
          <a:p>
            <a:pPr algn="ctr"/>
            <a:r>
              <a:rPr lang="en-US" sz="2000" b="1" dirty="0">
                <a:solidFill>
                  <a:schemeClr val="bg1"/>
                </a:solidFill>
                <a:latin typeface="EC Square Sans Pro" panose="020B0506040000020004"/>
                <a:ea typeface="Calibri" panose="020F0502020204030204" pitchFamily="34" charset="0"/>
                <a:cs typeface="Times New Roman" panose="02020603050405020304" pitchFamily="18" charset="0"/>
              </a:rPr>
              <a:t>consolidated version applicable from</a:t>
            </a:r>
          </a:p>
          <a:p>
            <a:pPr algn="ctr"/>
            <a:r>
              <a:rPr lang="en-US" sz="2000" b="1" dirty="0">
                <a:solidFill>
                  <a:schemeClr val="bg1"/>
                </a:solidFill>
                <a:latin typeface="EC Square Sans Pro" panose="020B0506040000020004"/>
                <a:ea typeface="Calibri" panose="020F0502020204030204" pitchFamily="34" charset="0"/>
                <a:cs typeface="Times New Roman" panose="02020603050405020304" pitchFamily="18" charset="0"/>
              </a:rPr>
              <a:t>January 28, 2022</a:t>
            </a:r>
          </a:p>
        </p:txBody>
      </p:sp>
      <p:sp>
        <p:nvSpPr>
          <p:cNvPr id="22" name="Oval 21">
            <a:extLst>
              <a:ext uri="{FF2B5EF4-FFF2-40B4-BE49-F238E27FC236}">
                <a16:creationId xmlns:a16="http://schemas.microsoft.com/office/drawing/2014/main" id="{A1BB1484-C7CF-AB79-A492-B61D6832B55C}"/>
              </a:ext>
            </a:extLst>
          </p:cNvPr>
          <p:cNvSpPr/>
          <p:nvPr/>
        </p:nvSpPr>
        <p:spPr>
          <a:xfrm>
            <a:off x="3008889" y="3131605"/>
            <a:ext cx="942449" cy="9424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200" b="1" dirty="0">
                <a:latin typeface="EC Square Sans Pro" panose="020B0506040000020004"/>
              </a:rPr>
              <a:t>4.</a:t>
            </a:r>
            <a:endParaRPr lang="ko-KR" altLang="en-US" sz="3200" b="1" dirty="0">
              <a:latin typeface="EC Square Sans Pro" panose="020B0506040000020004"/>
            </a:endParaRPr>
          </a:p>
        </p:txBody>
      </p:sp>
      <p:sp>
        <p:nvSpPr>
          <p:cNvPr id="23" name="Rectangle 22">
            <a:extLst>
              <a:ext uri="{FF2B5EF4-FFF2-40B4-BE49-F238E27FC236}">
                <a16:creationId xmlns:a16="http://schemas.microsoft.com/office/drawing/2014/main" id="{2A1AE215-A6C8-7CF4-E235-43A4558BFF52}"/>
              </a:ext>
            </a:extLst>
          </p:cNvPr>
          <p:cNvSpPr/>
          <p:nvPr/>
        </p:nvSpPr>
        <p:spPr>
          <a:xfrm>
            <a:off x="628295" y="3161265"/>
            <a:ext cx="2391372" cy="883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trike="sngStrike" dirty="0">
                <a:latin typeface="EC Square Sans Pro" panose="020B0506040000020004"/>
                <a:ea typeface="Calibri" panose="020F0502020204030204" pitchFamily="34" charset="0"/>
                <a:cs typeface="Times New Roman" panose="02020603050405020304" pitchFamily="18" charset="0"/>
              </a:rPr>
              <a:t>Directive 2001/82/CE</a:t>
            </a:r>
            <a:endParaRPr lang="ko-KR" altLang="en-US" sz="3600" strike="sngStrike" dirty="0">
              <a:latin typeface="EC Square Sans Pro" panose="020B0506040000020004"/>
            </a:endParaRPr>
          </a:p>
        </p:txBody>
      </p:sp>
      <p:sp>
        <p:nvSpPr>
          <p:cNvPr id="20" name="Rectangle 19">
            <a:extLst>
              <a:ext uri="{FF2B5EF4-FFF2-40B4-BE49-F238E27FC236}">
                <a16:creationId xmlns:a16="http://schemas.microsoft.com/office/drawing/2014/main" id="{9869B084-0103-2374-9989-2966DB404264}"/>
              </a:ext>
            </a:extLst>
          </p:cNvPr>
          <p:cNvSpPr/>
          <p:nvPr/>
        </p:nvSpPr>
        <p:spPr>
          <a:xfrm>
            <a:off x="0" y="465616"/>
            <a:ext cx="12192000" cy="6423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540776" algn="l"/>
              </a:tabLst>
              <a:defRPr/>
            </a:pPr>
            <a:r>
              <a:rPr lang="en-US" sz="3600" b="1" i="1" dirty="0">
                <a:latin typeface="Palatino Linotype" panose="02040502050505030304" pitchFamily="18" charset="0"/>
              </a:rPr>
              <a:t> </a:t>
            </a:r>
            <a:r>
              <a:rPr lang="en-US" sz="3600" b="1" dirty="0" err="1">
                <a:latin typeface="EC Square Sans Pro" panose="020B0506040000020004"/>
              </a:rPr>
              <a:t>Domanin’s</a:t>
            </a:r>
            <a:r>
              <a:rPr lang="en-US" sz="3600" b="1" dirty="0">
                <a:latin typeface="EC Square Sans Pro" panose="020B0506040000020004"/>
              </a:rPr>
              <a:t> Legislative Evolution in E.U.</a:t>
            </a:r>
            <a:endParaRPr lang="en-US" sz="3600" b="1" dirty="0">
              <a:solidFill>
                <a:schemeClr val="bg1"/>
              </a:solidFill>
              <a:latin typeface="EC Square Sans Pro" panose="020B0506040000020004"/>
              <a:ea typeface="Yu Gothic UI Semibold" pitchFamily="34" charset="-128"/>
              <a:cs typeface="Times New Roman" panose="02020603050405020304" pitchFamily="18" charset="0"/>
            </a:endParaRPr>
          </a:p>
        </p:txBody>
      </p:sp>
    </p:spTree>
    <p:extLst>
      <p:ext uri="{BB962C8B-B14F-4D97-AF65-F5344CB8AC3E}">
        <p14:creationId xmlns:p14="http://schemas.microsoft.com/office/powerpoint/2010/main" val="2372668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AF8CC29D-A056-15A4-E7EC-BAFD68C36DC9}"/>
              </a:ext>
            </a:extLst>
          </p:cNvPr>
          <p:cNvSpPr txBox="1"/>
          <p:nvPr/>
        </p:nvSpPr>
        <p:spPr>
          <a:xfrm>
            <a:off x="0" y="1931709"/>
            <a:ext cx="12192000" cy="1754326"/>
          </a:xfrm>
          <a:prstGeom prst="rect">
            <a:avLst/>
          </a:prstGeom>
          <a:solidFill>
            <a:srgbClr val="002060"/>
          </a:solidFill>
        </p:spPr>
        <p:txBody>
          <a:bodyPr wrap="square" rtlCol="0" anchor="ctr">
            <a:spAutoFit/>
          </a:bodyPr>
          <a:lstStyle/>
          <a:p>
            <a:pPr algn="ctr"/>
            <a:r>
              <a:rPr lang="en-US" altLang="ko-KR" sz="3600" b="1" dirty="0">
                <a:solidFill>
                  <a:schemeClr val="bg1"/>
                </a:solidFill>
              </a:rPr>
              <a:t>                            </a:t>
            </a:r>
            <a:r>
              <a:rPr lang="en-US" altLang="ko-KR" sz="3600" b="1" kern="1200" dirty="0">
                <a:solidFill>
                  <a:schemeClr val="bg1"/>
                </a:solidFill>
                <a:latin typeface="EC Square Sans Pro" panose="020B0506040000020004"/>
                <a:ea typeface="Yu Gothic UI Semibold" pitchFamily="34" charset="-128"/>
                <a:cs typeface="Arial" pitchFamily="34" charset="0"/>
              </a:rPr>
              <a:t>Related </a:t>
            </a:r>
          </a:p>
          <a:p>
            <a:pPr algn="ctr"/>
            <a:r>
              <a:rPr lang="en-US" altLang="ko-KR" sz="3600" b="1" kern="1200" dirty="0">
                <a:solidFill>
                  <a:schemeClr val="bg1"/>
                </a:solidFill>
                <a:latin typeface="EC Square Sans Pro" panose="020B0506040000020004"/>
                <a:ea typeface="Yu Gothic UI Semibold" pitchFamily="34" charset="-128"/>
                <a:cs typeface="Arial" pitchFamily="34" charset="0"/>
              </a:rPr>
              <a:t>				National </a:t>
            </a:r>
          </a:p>
          <a:p>
            <a:pPr algn="ctr"/>
            <a:r>
              <a:rPr lang="en-US" altLang="ko-KR" sz="3600" b="1" kern="1200" dirty="0">
                <a:solidFill>
                  <a:schemeClr val="bg1"/>
                </a:solidFill>
                <a:latin typeface="EC Square Sans Pro" panose="020B0506040000020004"/>
                <a:ea typeface="Yu Gothic UI Semibold" pitchFamily="34" charset="-128"/>
                <a:cs typeface="Arial" pitchFamily="34" charset="0"/>
              </a:rPr>
              <a:t>				     Legislation</a:t>
            </a:r>
            <a:endParaRPr lang="ko-KR" altLang="en-US" sz="3600" b="1" kern="1200" dirty="0">
              <a:solidFill>
                <a:schemeClr val="bg1"/>
              </a:solidFill>
              <a:latin typeface="EC Square Sans Pro" panose="020B0506040000020004"/>
              <a:ea typeface="Yu Gothic UI Semibold" pitchFamily="34" charset="-128"/>
              <a:cs typeface="Arial" pitchFamily="34" charset="0"/>
            </a:endParaRPr>
          </a:p>
        </p:txBody>
      </p:sp>
      <p:grpSp>
        <p:nvGrpSpPr>
          <p:cNvPr id="2" name="Group 1">
            <a:extLst>
              <a:ext uri="{FF2B5EF4-FFF2-40B4-BE49-F238E27FC236}">
                <a16:creationId xmlns:a16="http://schemas.microsoft.com/office/drawing/2014/main" id="{3C1D64A0-F0BA-6371-61F9-B44428718E32}"/>
              </a:ext>
            </a:extLst>
          </p:cNvPr>
          <p:cNvGrpSpPr/>
          <p:nvPr/>
        </p:nvGrpSpPr>
        <p:grpSpPr>
          <a:xfrm>
            <a:off x="1827696" y="743065"/>
            <a:ext cx="6097104" cy="4131614"/>
            <a:chOff x="742696" y="1727095"/>
            <a:chExt cx="7081676" cy="3963585"/>
          </a:xfrm>
        </p:grpSpPr>
        <p:grpSp>
          <p:nvGrpSpPr>
            <p:cNvPr id="3" name="Group 2">
              <a:extLst>
                <a:ext uri="{FF2B5EF4-FFF2-40B4-BE49-F238E27FC236}">
                  <a16:creationId xmlns:a16="http://schemas.microsoft.com/office/drawing/2014/main" id="{563E918A-3F2D-1681-3E9F-8A2DA38FD71E}"/>
                </a:ext>
              </a:extLst>
            </p:cNvPr>
            <p:cNvGrpSpPr/>
            <p:nvPr/>
          </p:nvGrpSpPr>
          <p:grpSpPr>
            <a:xfrm>
              <a:off x="742701" y="1727095"/>
              <a:ext cx="5791696" cy="958448"/>
              <a:chOff x="942976" y="2214056"/>
              <a:chExt cx="5791696" cy="958448"/>
            </a:xfrm>
          </p:grpSpPr>
          <p:grpSp>
            <p:nvGrpSpPr>
              <p:cNvPr id="22" name="Group 21">
                <a:extLst>
                  <a:ext uri="{FF2B5EF4-FFF2-40B4-BE49-F238E27FC236}">
                    <a16:creationId xmlns:a16="http://schemas.microsoft.com/office/drawing/2014/main" id="{C7837701-A026-DE59-6297-B1E0D7E4DFE7}"/>
                  </a:ext>
                </a:extLst>
              </p:cNvPr>
              <p:cNvGrpSpPr/>
              <p:nvPr/>
            </p:nvGrpSpPr>
            <p:grpSpPr>
              <a:xfrm>
                <a:off x="942976" y="2214056"/>
                <a:ext cx="5791696" cy="958448"/>
                <a:chOff x="942976" y="2286040"/>
                <a:chExt cx="6504002" cy="1076325"/>
              </a:xfrm>
            </p:grpSpPr>
            <p:sp>
              <p:nvSpPr>
                <p:cNvPr id="24" name="Rectangle: Rounded Corners 23">
                  <a:extLst>
                    <a:ext uri="{FF2B5EF4-FFF2-40B4-BE49-F238E27FC236}">
                      <a16:creationId xmlns:a16="http://schemas.microsoft.com/office/drawing/2014/main" id="{0FA55572-B6AC-8B6A-42BA-7253D841B80F}"/>
                    </a:ext>
                  </a:extLst>
                </p:cNvPr>
                <p:cNvSpPr/>
                <p:nvPr/>
              </p:nvSpPr>
              <p:spPr>
                <a:xfrm>
                  <a:off x="942976" y="2286040"/>
                  <a:ext cx="6504002" cy="1076325"/>
                </a:xfrm>
                <a:prstGeom prst="roundRect">
                  <a:avLst>
                    <a:gd name="adj" fmla="val 50000"/>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Palatino Linotype" panose="02040502050505030304" pitchFamily="18" charset="0"/>
                  </a:endParaRPr>
                </a:p>
              </p:txBody>
            </p:sp>
            <p:sp>
              <p:nvSpPr>
                <p:cNvPr id="26" name="Oval 25">
                  <a:extLst>
                    <a:ext uri="{FF2B5EF4-FFF2-40B4-BE49-F238E27FC236}">
                      <a16:creationId xmlns:a16="http://schemas.microsoft.com/office/drawing/2014/main" id="{33E7E2D9-B4CC-782F-5DEB-E1F3B53A923D}"/>
                    </a:ext>
                  </a:extLst>
                </p:cNvPr>
                <p:cNvSpPr/>
                <p:nvPr/>
              </p:nvSpPr>
              <p:spPr>
                <a:xfrm>
                  <a:off x="1026316" y="2353361"/>
                  <a:ext cx="1137917" cy="9429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Palatino Linotype" panose="02040502050505030304" pitchFamily="18" charset="0"/>
                  </a:endParaRPr>
                </a:p>
              </p:txBody>
            </p:sp>
          </p:grpSp>
          <p:sp>
            <p:nvSpPr>
              <p:cNvPr id="23" name="TextBox 22">
                <a:extLst>
                  <a:ext uri="{FF2B5EF4-FFF2-40B4-BE49-F238E27FC236}">
                    <a16:creationId xmlns:a16="http://schemas.microsoft.com/office/drawing/2014/main" id="{12B67999-44F4-A29D-F755-6073AEA727B3}"/>
                  </a:ext>
                </a:extLst>
              </p:cNvPr>
              <p:cNvSpPr txBox="1"/>
              <p:nvPr/>
            </p:nvSpPr>
            <p:spPr>
              <a:xfrm>
                <a:off x="1140815" y="2448576"/>
                <a:ext cx="708780" cy="501941"/>
              </a:xfrm>
              <a:prstGeom prst="rect">
                <a:avLst/>
              </a:prstGeom>
              <a:noFill/>
            </p:spPr>
            <p:txBody>
              <a:bodyPr wrap="square" rtlCol="0">
                <a:spAutoFit/>
              </a:bodyPr>
              <a:lstStyle/>
              <a:p>
                <a:pPr algn="ctr"/>
                <a:r>
                  <a:rPr lang="en-US" altLang="ko-KR" sz="2800" b="1" dirty="0">
                    <a:solidFill>
                      <a:schemeClr val="bg1"/>
                    </a:solidFill>
                    <a:latin typeface="EC Square Sans Pro"/>
                  </a:rPr>
                  <a:t>01</a:t>
                </a:r>
                <a:endParaRPr lang="ko-KR" altLang="en-US" sz="2800" b="1" dirty="0">
                  <a:solidFill>
                    <a:schemeClr val="bg1"/>
                  </a:solidFill>
                  <a:latin typeface="EC Square Sans Pro"/>
                </a:endParaRPr>
              </a:p>
            </p:txBody>
          </p:sp>
        </p:grpSp>
        <p:grpSp>
          <p:nvGrpSpPr>
            <p:cNvPr id="4" name="Group 3">
              <a:extLst>
                <a:ext uri="{FF2B5EF4-FFF2-40B4-BE49-F238E27FC236}">
                  <a16:creationId xmlns:a16="http://schemas.microsoft.com/office/drawing/2014/main" id="{E226FAFB-5017-3C38-14AC-6E95E637F504}"/>
                </a:ext>
              </a:extLst>
            </p:cNvPr>
            <p:cNvGrpSpPr/>
            <p:nvPr/>
          </p:nvGrpSpPr>
          <p:grpSpPr>
            <a:xfrm>
              <a:off x="742698" y="2712381"/>
              <a:ext cx="5791698" cy="958448"/>
              <a:chOff x="3962398" y="3027483"/>
              <a:chExt cx="5791698" cy="958448"/>
            </a:xfrm>
          </p:grpSpPr>
          <p:grpSp>
            <p:nvGrpSpPr>
              <p:cNvPr id="17" name="Group 16">
                <a:extLst>
                  <a:ext uri="{FF2B5EF4-FFF2-40B4-BE49-F238E27FC236}">
                    <a16:creationId xmlns:a16="http://schemas.microsoft.com/office/drawing/2014/main" id="{7915751D-E20D-4360-AE8E-29559AA5A6C2}"/>
                  </a:ext>
                </a:extLst>
              </p:cNvPr>
              <p:cNvGrpSpPr/>
              <p:nvPr/>
            </p:nvGrpSpPr>
            <p:grpSpPr>
              <a:xfrm>
                <a:off x="3962398" y="3027483"/>
                <a:ext cx="5791698" cy="958448"/>
                <a:chOff x="942973" y="1892047"/>
                <a:chExt cx="6504001" cy="1076325"/>
              </a:xfrm>
            </p:grpSpPr>
            <p:sp>
              <p:nvSpPr>
                <p:cNvPr id="19" name="Rectangle: Rounded Corners 18">
                  <a:extLst>
                    <a:ext uri="{FF2B5EF4-FFF2-40B4-BE49-F238E27FC236}">
                      <a16:creationId xmlns:a16="http://schemas.microsoft.com/office/drawing/2014/main" id="{DFC78E24-298F-5A27-333F-7185BBBB78E5}"/>
                    </a:ext>
                  </a:extLst>
                </p:cNvPr>
                <p:cNvSpPr/>
                <p:nvPr/>
              </p:nvSpPr>
              <p:spPr>
                <a:xfrm>
                  <a:off x="942973" y="1892047"/>
                  <a:ext cx="6504001" cy="1076325"/>
                </a:xfrm>
                <a:prstGeom prst="roundRect">
                  <a:avLst>
                    <a:gd name="adj" fmla="val 50000"/>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Palatino Linotype" panose="02040502050505030304" pitchFamily="18" charset="0"/>
                  </a:endParaRPr>
                </a:p>
              </p:txBody>
            </p:sp>
            <p:sp>
              <p:nvSpPr>
                <p:cNvPr id="21" name="Oval 20">
                  <a:extLst>
                    <a:ext uri="{FF2B5EF4-FFF2-40B4-BE49-F238E27FC236}">
                      <a16:creationId xmlns:a16="http://schemas.microsoft.com/office/drawing/2014/main" id="{B0D3AFF4-38B8-488C-B87C-8699EEEB93FB}"/>
                    </a:ext>
                  </a:extLst>
                </p:cNvPr>
                <p:cNvSpPr/>
                <p:nvPr/>
              </p:nvSpPr>
              <p:spPr>
                <a:xfrm>
                  <a:off x="1014607" y="1953724"/>
                  <a:ext cx="1161331" cy="94297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Palatino Linotype" panose="02040502050505030304" pitchFamily="18" charset="0"/>
                  </a:endParaRPr>
                </a:p>
              </p:txBody>
            </p:sp>
          </p:grpSp>
          <p:sp>
            <p:nvSpPr>
              <p:cNvPr id="18" name="TextBox 17">
                <a:extLst>
                  <a:ext uri="{FF2B5EF4-FFF2-40B4-BE49-F238E27FC236}">
                    <a16:creationId xmlns:a16="http://schemas.microsoft.com/office/drawing/2014/main" id="{5F529682-C2FB-25A2-8858-1DB81D4A3676}"/>
                  </a:ext>
                </a:extLst>
              </p:cNvPr>
              <p:cNvSpPr txBox="1"/>
              <p:nvPr/>
            </p:nvSpPr>
            <p:spPr>
              <a:xfrm>
                <a:off x="4160239" y="3255737"/>
                <a:ext cx="708780" cy="501941"/>
              </a:xfrm>
              <a:prstGeom prst="rect">
                <a:avLst/>
              </a:prstGeom>
              <a:noFill/>
            </p:spPr>
            <p:txBody>
              <a:bodyPr wrap="square" rtlCol="0">
                <a:spAutoFit/>
              </a:bodyPr>
              <a:lstStyle/>
              <a:p>
                <a:pPr algn="ctr"/>
                <a:r>
                  <a:rPr lang="en-US" altLang="ko-KR" sz="2800" b="1" dirty="0">
                    <a:solidFill>
                      <a:schemeClr val="bg1"/>
                    </a:solidFill>
                    <a:latin typeface="EC Square Sans Pro"/>
                  </a:rPr>
                  <a:t>02</a:t>
                </a:r>
                <a:endParaRPr lang="ko-KR" altLang="en-US" sz="2800" b="1" dirty="0">
                  <a:solidFill>
                    <a:schemeClr val="bg1"/>
                  </a:solidFill>
                  <a:latin typeface="EC Square Sans Pro"/>
                </a:endParaRPr>
              </a:p>
            </p:txBody>
          </p:sp>
        </p:grpSp>
        <p:grpSp>
          <p:nvGrpSpPr>
            <p:cNvPr id="5" name="Group 4">
              <a:extLst>
                <a:ext uri="{FF2B5EF4-FFF2-40B4-BE49-F238E27FC236}">
                  <a16:creationId xmlns:a16="http://schemas.microsoft.com/office/drawing/2014/main" id="{952DF852-4797-78C2-542B-645D7D3BE77C}"/>
                </a:ext>
              </a:extLst>
            </p:cNvPr>
            <p:cNvGrpSpPr/>
            <p:nvPr/>
          </p:nvGrpSpPr>
          <p:grpSpPr>
            <a:xfrm>
              <a:off x="742696" y="3730936"/>
              <a:ext cx="5791701" cy="958448"/>
              <a:chOff x="2971796" y="3874179"/>
              <a:chExt cx="5791701" cy="958448"/>
            </a:xfrm>
          </p:grpSpPr>
          <p:grpSp>
            <p:nvGrpSpPr>
              <p:cNvPr id="12" name="Group 11">
                <a:extLst>
                  <a:ext uri="{FF2B5EF4-FFF2-40B4-BE49-F238E27FC236}">
                    <a16:creationId xmlns:a16="http://schemas.microsoft.com/office/drawing/2014/main" id="{0B9FCEE2-B08D-C348-3856-B29EF8158888}"/>
                  </a:ext>
                </a:extLst>
              </p:cNvPr>
              <p:cNvGrpSpPr/>
              <p:nvPr/>
            </p:nvGrpSpPr>
            <p:grpSpPr>
              <a:xfrm>
                <a:off x="2971796" y="3874179"/>
                <a:ext cx="5791701" cy="958448"/>
                <a:chOff x="942970" y="1535419"/>
                <a:chExt cx="6504004" cy="1076325"/>
              </a:xfrm>
            </p:grpSpPr>
            <p:sp>
              <p:nvSpPr>
                <p:cNvPr id="14" name="Rectangle: Rounded Corners 13">
                  <a:extLst>
                    <a:ext uri="{FF2B5EF4-FFF2-40B4-BE49-F238E27FC236}">
                      <a16:creationId xmlns:a16="http://schemas.microsoft.com/office/drawing/2014/main" id="{53687E90-A550-D36B-9A80-18BCBD7C31A5}"/>
                    </a:ext>
                  </a:extLst>
                </p:cNvPr>
                <p:cNvSpPr/>
                <p:nvPr/>
              </p:nvSpPr>
              <p:spPr>
                <a:xfrm>
                  <a:off x="942970" y="1535419"/>
                  <a:ext cx="6504004" cy="1076325"/>
                </a:xfrm>
                <a:prstGeom prst="roundRect">
                  <a:avLst>
                    <a:gd name="adj" fmla="val 50000"/>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Palatino Linotype" panose="02040502050505030304" pitchFamily="18" charset="0"/>
                  </a:endParaRPr>
                </a:p>
              </p:txBody>
            </p:sp>
            <p:sp>
              <p:nvSpPr>
                <p:cNvPr id="16" name="Oval 15">
                  <a:extLst>
                    <a:ext uri="{FF2B5EF4-FFF2-40B4-BE49-F238E27FC236}">
                      <a16:creationId xmlns:a16="http://schemas.microsoft.com/office/drawing/2014/main" id="{19609D65-2762-6D89-A168-662E7F129FB0}"/>
                    </a:ext>
                  </a:extLst>
                </p:cNvPr>
                <p:cNvSpPr/>
                <p:nvPr/>
              </p:nvSpPr>
              <p:spPr>
                <a:xfrm>
                  <a:off x="1002900" y="1594625"/>
                  <a:ext cx="1161330" cy="94297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Palatino Linotype" panose="02040502050505030304" pitchFamily="18" charset="0"/>
                  </a:endParaRPr>
                </a:p>
              </p:txBody>
            </p:sp>
          </p:grpSp>
          <p:sp>
            <p:nvSpPr>
              <p:cNvPr id="13" name="TextBox 12">
                <a:extLst>
                  <a:ext uri="{FF2B5EF4-FFF2-40B4-BE49-F238E27FC236}">
                    <a16:creationId xmlns:a16="http://schemas.microsoft.com/office/drawing/2014/main" id="{CCCBBD9A-ADCA-CEEA-D50D-EC64E941B151}"/>
                  </a:ext>
                </a:extLst>
              </p:cNvPr>
              <p:cNvSpPr txBox="1"/>
              <p:nvPr/>
            </p:nvSpPr>
            <p:spPr>
              <a:xfrm>
                <a:off x="3169639" y="4107964"/>
                <a:ext cx="708780" cy="501941"/>
              </a:xfrm>
              <a:prstGeom prst="rect">
                <a:avLst/>
              </a:prstGeom>
              <a:noFill/>
            </p:spPr>
            <p:txBody>
              <a:bodyPr wrap="square" rtlCol="0">
                <a:spAutoFit/>
              </a:bodyPr>
              <a:lstStyle/>
              <a:p>
                <a:pPr algn="ctr"/>
                <a:r>
                  <a:rPr lang="en-US" altLang="ko-KR" sz="2800" b="1" dirty="0">
                    <a:solidFill>
                      <a:schemeClr val="bg1"/>
                    </a:solidFill>
                    <a:latin typeface="EC Square Sans Pro"/>
                  </a:rPr>
                  <a:t>03</a:t>
                </a:r>
                <a:endParaRPr lang="ko-KR" altLang="en-US" sz="2800" b="1" dirty="0">
                  <a:solidFill>
                    <a:schemeClr val="bg1"/>
                  </a:solidFill>
                  <a:latin typeface="EC Square Sans Pro"/>
                </a:endParaRPr>
              </a:p>
            </p:txBody>
          </p:sp>
        </p:grpSp>
        <p:grpSp>
          <p:nvGrpSpPr>
            <p:cNvPr id="6" name="Group 5">
              <a:extLst>
                <a:ext uri="{FF2B5EF4-FFF2-40B4-BE49-F238E27FC236}">
                  <a16:creationId xmlns:a16="http://schemas.microsoft.com/office/drawing/2014/main" id="{4B463B63-2846-7E40-D26A-8E764420D380}"/>
                </a:ext>
              </a:extLst>
            </p:cNvPr>
            <p:cNvGrpSpPr/>
            <p:nvPr/>
          </p:nvGrpSpPr>
          <p:grpSpPr>
            <a:xfrm>
              <a:off x="800735" y="4732232"/>
              <a:ext cx="7023637" cy="958448"/>
              <a:chOff x="5163435" y="4703616"/>
              <a:chExt cx="7023637" cy="958448"/>
            </a:xfrm>
          </p:grpSpPr>
          <p:grpSp>
            <p:nvGrpSpPr>
              <p:cNvPr id="7" name="Group 6">
                <a:extLst>
                  <a:ext uri="{FF2B5EF4-FFF2-40B4-BE49-F238E27FC236}">
                    <a16:creationId xmlns:a16="http://schemas.microsoft.com/office/drawing/2014/main" id="{DFACBBBA-EA12-D2CA-EEC1-4E1E0201FB40}"/>
                  </a:ext>
                </a:extLst>
              </p:cNvPr>
              <p:cNvGrpSpPr/>
              <p:nvPr/>
            </p:nvGrpSpPr>
            <p:grpSpPr>
              <a:xfrm>
                <a:off x="5163435" y="4703616"/>
                <a:ext cx="7023637" cy="958448"/>
                <a:chOff x="1008147" y="1159408"/>
                <a:chExt cx="7887451" cy="1076325"/>
              </a:xfrm>
            </p:grpSpPr>
            <p:sp>
              <p:nvSpPr>
                <p:cNvPr id="9" name="Rectangle: Rounded Corners 8">
                  <a:extLst>
                    <a:ext uri="{FF2B5EF4-FFF2-40B4-BE49-F238E27FC236}">
                      <a16:creationId xmlns:a16="http://schemas.microsoft.com/office/drawing/2014/main" id="{96A1FE0E-085E-117E-C408-4F645B11157E}"/>
                    </a:ext>
                  </a:extLst>
                </p:cNvPr>
                <p:cNvSpPr/>
                <p:nvPr/>
              </p:nvSpPr>
              <p:spPr>
                <a:xfrm>
                  <a:off x="1008147" y="1159408"/>
                  <a:ext cx="7887451" cy="1076325"/>
                </a:xfrm>
                <a:prstGeom prst="roundRect">
                  <a:avLst>
                    <a:gd name="adj" fmla="val 50000"/>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0188" defTabSz="741363"/>
                  <a:r>
                    <a:rPr lang="en-US" sz="2000" dirty="0">
                      <a:solidFill>
                        <a:srgbClr val="FF0000"/>
                      </a:solidFill>
                      <a:latin typeface="Palatino Linotype" panose="02040502050505030304" pitchFamily="18" charset="0"/>
                    </a:rPr>
                    <a:t>          </a:t>
                  </a:r>
                  <a:r>
                    <a:rPr lang="en-US" sz="2800" b="1" dirty="0">
                      <a:solidFill>
                        <a:srgbClr val="002060"/>
                      </a:solidFill>
                      <a:latin typeface="EC Square Sans Pro"/>
                    </a:rPr>
                    <a:t>Order 128 / 2021 </a:t>
                  </a:r>
                </a:p>
                <a:p>
                  <a:pPr marL="230188" defTabSz="741363"/>
                  <a:r>
                    <a:rPr lang="en-US" sz="2400" b="1" i="1" dirty="0">
                      <a:solidFill>
                        <a:srgbClr val="002060"/>
                      </a:solidFill>
                      <a:latin typeface="EC Square Sans Pro"/>
                    </a:rPr>
                    <a:t>       </a:t>
                  </a:r>
                  <a:r>
                    <a:rPr lang="en-US" sz="2400" b="1" dirty="0">
                      <a:solidFill>
                        <a:srgbClr val="002060"/>
                      </a:solidFill>
                      <a:latin typeface="EC Square Sans Pro"/>
                    </a:rPr>
                    <a:t>Prescription with special regime</a:t>
                  </a:r>
                  <a:endParaRPr lang="en-US" sz="2200" b="1" dirty="0">
                    <a:solidFill>
                      <a:srgbClr val="002060"/>
                    </a:solidFill>
                    <a:latin typeface="EC Square Sans Pro"/>
                  </a:endParaRPr>
                </a:p>
              </p:txBody>
            </p:sp>
            <p:sp>
              <p:nvSpPr>
                <p:cNvPr id="11" name="Oval 10">
                  <a:extLst>
                    <a:ext uri="{FF2B5EF4-FFF2-40B4-BE49-F238E27FC236}">
                      <a16:creationId xmlns:a16="http://schemas.microsoft.com/office/drawing/2014/main" id="{7F544875-995A-5679-E775-ED40B0E465A2}"/>
                    </a:ext>
                  </a:extLst>
                </p:cNvPr>
                <p:cNvSpPr/>
                <p:nvPr/>
              </p:nvSpPr>
              <p:spPr>
                <a:xfrm>
                  <a:off x="1073054" y="1226083"/>
                  <a:ext cx="1091175" cy="9429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Palatino Linotype" panose="02040502050505030304" pitchFamily="18" charset="0"/>
                  </a:endParaRPr>
                </a:p>
              </p:txBody>
            </p:sp>
          </p:grpSp>
          <p:sp>
            <p:nvSpPr>
              <p:cNvPr id="8" name="TextBox 7">
                <a:extLst>
                  <a:ext uri="{FF2B5EF4-FFF2-40B4-BE49-F238E27FC236}">
                    <a16:creationId xmlns:a16="http://schemas.microsoft.com/office/drawing/2014/main" id="{BC0354F9-B6CC-E014-C8F1-22BABB3A9722}"/>
                  </a:ext>
                </a:extLst>
              </p:cNvPr>
              <p:cNvSpPr txBox="1"/>
              <p:nvPr/>
            </p:nvSpPr>
            <p:spPr>
              <a:xfrm>
                <a:off x="5321443" y="4938839"/>
                <a:ext cx="708780" cy="501941"/>
              </a:xfrm>
              <a:prstGeom prst="rect">
                <a:avLst/>
              </a:prstGeom>
              <a:solidFill>
                <a:srgbClr val="FFC000"/>
              </a:solidFill>
            </p:spPr>
            <p:txBody>
              <a:bodyPr wrap="square" rtlCol="0">
                <a:spAutoFit/>
              </a:bodyPr>
              <a:lstStyle/>
              <a:p>
                <a:pPr algn="ctr"/>
                <a:r>
                  <a:rPr lang="en-US" altLang="ko-KR" sz="2800" b="1" dirty="0">
                    <a:solidFill>
                      <a:schemeClr val="bg1"/>
                    </a:solidFill>
                    <a:latin typeface="EC Square Sans Pro"/>
                  </a:rPr>
                  <a:t>04</a:t>
                </a:r>
                <a:endParaRPr lang="ko-KR" altLang="en-US" sz="2800" b="1" dirty="0">
                  <a:solidFill>
                    <a:schemeClr val="bg1"/>
                  </a:solidFill>
                  <a:latin typeface="EC Square Sans Pro"/>
                </a:endParaRPr>
              </a:p>
            </p:txBody>
          </p:sp>
        </p:grpSp>
      </p:grpSp>
      <p:sp>
        <p:nvSpPr>
          <p:cNvPr id="27" name="TextBox 26">
            <a:extLst>
              <a:ext uri="{FF2B5EF4-FFF2-40B4-BE49-F238E27FC236}">
                <a16:creationId xmlns:a16="http://schemas.microsoft.com/office/drawing/2014/main" id="{8532E1E6-073F-308A-E811-83DDA863BD90}"/>
              </a:ext>
            </a:extLst>
          </p:cNvPr>
          <p:cNvSpPr txBox="1"/>
          <p:nvPr/>
        </p:nvSpPr>
        <p:spPr>
          <a:xfrm>
            <a:off x="2739226" y="872482"/>
            <a:ext cx="3538033" cy="861774"/>
          </a:xfrm>
          <a:prstGeom prst="rect">
            <a:avLst/>
          </a:prstGeom>
          <a:noFill/>
        </p:spPr>
        <p:txBody>
          <a:bodyPr wrap="square">
            <a:spAutoFit/>
          </a:bodyPr>
          <a:lstStyle/>
          <a:p>
            <a:pPr algn="just">
              <a:defRPr/>
            </a:pPr>
            <a:r>
              <a:rPr lang="en-US" sz="2500" b="1" dirty="0">
                <a:solidFill>
                  <a:srgbClr val="002060"/>
                </a:solidFill>
                <a:latin typeface="EC Square Sans Pro"/>
              </a:rPr>
              <a:t>Directive</a:t>
            </a:r>
            <a:r>
              <a:rPr lang="ro-RO" sz="2500" b="1" dirty="0">
                <a:solidFill>
                  <a:srgbClr val="002060"/>
                </a:solidFill>
                <a:latin typeface="EC Square Sans Pro"/>
              </a:rPr>
              <a:t> 2001</a:t>
            </a:r>
            <a:r>
              <a:rPr lang="en-US" sz="2500" b="1" dirty="0">
                <a:solidFill>
                  <a:srgbClr val="002060"/>
                </a:solidFill>
                <a:latin typeface="EC Square Sans Pro"/>
              </a:rPr>
              <a:t> /82 /EC</a:t>
            </a:r>
          </a:p>
          <a:p>
            <a:pPr algn="just">
              <a:defRPr/>
            </a:pPr>
            <a:r>
              <a:rPr lang="en-US" sz="2500" b="1" dirty="0">
                <a:solidFill>
                  <a:srgbClr val="002060"/>
                </a:solidFill>
                <a:latin typeface="EC Square Sans Pro"/>
              </a:rPr>
              <a:t>Directive 2004 /28 /EC</a:t>
            </a:r>
            <a:endParaRPr lang="ro-RO" sz="2500" b="1" dirty="0">
              <a:solidFill>
                <a:srgbClr val="002060"/>
              </a:solidFill>
              <a:latin typeface="EC Square Sans Pro"/>
            </a:endParaRPr>
          </a:p>
        </p:txBody>
      </p:sp>
      <p:sp>
        <p:nvSpPr>
          <p:cNvPr id="28" name="TextBox 27">
            <a:extLst>
              <a:ext uri="{FF2B5EF4-FFF2-40B4-BE49-F238E27FC236}">
                <a16:creationId xmlns:a16="http://schemas.microsoft.com/office/drawing/2014/main" id="{512B169B-1139-F26C-C7E3-8642A84B38E3}"/>
              </a:ext>
            </a:extLst>
          </p:cNvPr>
          <p:cNvSpPr txBox="1"/>
          <p:nvPr/>
        </p:nvSpPr>
        <p:spPr>
          <a:xfrm>
            <a:off x="2739226" y="2118135"/>
            <a:ext cx="3356774" cy="609398"/>
          </a:xfrm>
          <a:prstGeom prst="rect">
            <a:avLst/>
          </a:prstGeom>
          <a:noFill/>
        </p:spPr>
        <p:txBody>
          <a:bodyPr wrap="square">
            <a:spAutoFit/>
          </a:bodyPr>
          <a:lstStyle/>
          <a:p>
            <a:pPr algn="just">
              <a:lnSpc>
                <a:spcPct val="120000"/>
              </a:lnSpc>
              <a:defRPr/>
            </a:pPr>
            <a:r>
              <a:rPr lang="it-IT" sz="2800" b="1" dirty="0">
                <a:solidFill>
                  <a:srgbClr val="002060"/>
                </a:solidFill>
                <a:latin typeface="EC Square Sans Pro"/>
              </a:rPr>
              <a:t>Order 184 / 2006</a:t>
            </a:r>
            <a:endParaRPr lang="en-US" sz="2800" b="1" dirty="0">
              <a:solidFill>
                <a:srgbClr val="002060"/>
              </a:solidFill>
              <a:latin typeface="EC Square Sans Pro"/>
            </a:endParaRPr>
          </a:p>
        </p:txBody>
      </p:sp>
      <p:sp>
        <p:nvSpPr>
          <p:cNvPr id="29" name="TextBox 28">
            <a:extLst>
              <a:ext uri="{FF2B5EF4-FFF2-40B4-BE49-F238E27FC236}">
                <a16:creationId xmlns:a16="http://schemas.microsoft.com/office/drawing/2014/main" id="{C760623D-9698-82A5-43F2-A7AA1D7F71B7}"/>
              </a:ext>
            </a:extLst>
          </p:cNvPr>
          <p:cNvSpPr txBox="1"/>
          <p:nvPr/>
        </p:nvSpPr>
        <p:spPr>
          <a:xfrm>
            <a:off x="2699574" y="3107230"/>
            <a:ext cx="3918232" cy="523220"/>
          </a:xfrm>
          <a:prstGeom prst="rect">
            <a:avLst/>
          </a:prstGeom>
          <a:noFill/>
        </p:spPr>
        <p:txBody>
          <a:bodyPr wrap="square">
            <a:spAutoFit/>
          </a:bodyPr>
          <a:lstStyle/>
          <a:p>
            <a:r>
              <a:rPr lang="it-IT" sz="2800" b="1" dirty="0">
                <a:solidFill>
                  <a:srgbClr val="002060"/>
                </a:solidFill>
                <a:latin typeface="EC Square Sans Pro"/>
              </a:rPr>
              <a:t>Order 58 / 2010</a:t>
            </a:r>
            <a:r>
              <a:rPr lang="it-IT" sz="2800" dirty="0">
                <a:solidFill>
                  <a:srgbClr val="002060"/>
                </a:solidFill>
                <a:latin typeface="EC Square Sans Pro"/>
              </a:rPr>
              <a:t> </a:t>
            </a:r>
            <a:endParaRPr lang="en-US" sz="2800" dirty="0">
              <a:solidFill>
                <a:srgbClr val="002060"/>
              </a:solidFill>
              <a:latin typeface="EC Square Sans Pro"/>
            </a:endParaRPr>
          </a:p>
        </p:txBody>
      </p:sp>
      <p:sp>
        <p:nvSpPr>
          <p:cNvPr id="30" name="Rectangle: Rounded Corners 29">
            <a:extLst>
              <a:ext uri="{FF2B5EF4-FFF2-40B4-BE49-F238E27FC236}">
                <a16:creationId xmlns:a16="http://schemas.microsoft.com/office/drawing/2014/main" id="{FFBB70EC-C255-4976-2D03-2598A1099259}"/>
              </a:ext>
            </a:extLst>
          </p:cNvPr>
          <p:cNvSpPr/>
          <p:nvPr/>
        </p:nvSpPr>
        <p:spPr>
          <a:xfrm>
            <a:off x="3427488" y="4986270"/>
            <a:ext cx="6707112" cy="1268480"/>
          </a:xfrm>
          <a:prstGeom prst="roundRect">
            <a:avLst>
              <a:gd name="adj" fmla="val 50000"/>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FF0000"/>
                </a:solidFill>
                <a:latin typeface="Palatino Linotype" panose="02040502050505030304" pitchFamily="18" charset="0"/>
              </a:rPr>
              <a:t>              </a:t>
            </a:r>
            <a:r>
              <a:rPr lang="en-US" sz="2800" b="1" dirty="0">
                <a:solidFill>
                  <a:srgbClr val="FF0000"/>
                </a:solidFill>
                <a:latin typeface="EC Square Sans Pro"/>
              </a:rPr>
              <a:t>Common order 1328 / 56 / 2022 </a:t>
            </a:r>
            <a:endParaRPr lang="en-US" sz="2400" b="1" dirty="0">
              <a:solidFill>
                <a:srgbClr val="FF0000"/>
              </a:solidFill>
              <a:latin typeface="EC Square Sans Pro"/>
            </a:endParaRPr>
          </a:p>
          <a:p>
            <a:r>
              <a:rPr lang="en-US" sz="2400" b="1" dirty="0">
                <a:solidFill>
                  <a:srgbClr val="FF0000"/>
                </a:solidFill>
                <a:latin typeface="EC Square Sans Pro"/>
              </a:rPr>
              <a:t>               The New Prescription Form</a:t>
            </a:r>
          </a:p>
        </p:txBody>
      </p:sp>
      <p:sp>
        <p:nvSpPr>
          <p:cNvPr id="31" name="Oval 30">
            <a:extLst>
              <a:ext uri="{FF2B5EF4-FFF2-40B4-BE49-F238E27FC236}">
                <a16:creationId xmlns:a16="http://schemas.microsoft.com/office/drawing/2014/main" id="{BAF1DB0D-F13D-E076-D0C5-ECC789EE8BD4}"/>
              </a:ext>
            </a:extLst>
          </p:cNvPr>
          <p:cNvSpPr/>
          <p:nvPr/>
        </p:nvSpPr>
        <p:spPr>
          <a:xfrm>
            <a:off x="3505200" y="5155287"/>
            <a:ext cx="990600" cy="9470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EC Square Sans Pro"/>
                <a:cs typeface="Arial" panose="020B0604020202020204" pitchFamily="34" charset="0"/>
              </a:rPr>
              <a:t>05</a:t>
            </a:r>
          </a:p>
        </p:txBody>
      </p:sp>
      <p:pic>
        <p:nvPicPr>
          <p:cNvPr id="33" name="Picture 32"/>
          <p:cNvPicPr>
            <a:picLocks noChangeAspect="1"/>
          </p:cNvPicPr>
          <p:nvPr/>
        </p:nvPicPr>
        <p:blipFill rotWithShape="1">
          <a:blip r:embed="rId2"/>
          <a:srcRect l="1135" r="72742" b="87159"/>
          <a:stretch/>
        </p:blipFill>
        <p:spPr>
          <a:xfrm>
            <a:off x="55771" y="2008050"/>
            <a:ext cx="1752601" cy="609600"/>
          </a:xfrm>
          <a:prstGeom prst="rect">
            <a:avLst/>
          </a:prstGeom>
        </p:spPr>
      </p:pic>
    </p:spTree>
    <p:extLst>
      <p:ext uri="{BB962C8B-B14F-4D97-AF65-F5344CB8AC3E}">
        <p14:creationId xmlns:p14="http://schemas.microsoft.com/office/powerpoint/2010/main" val="1848516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4205" y="-29354"/>
            <a:ext cx="12202953" cy="896798"/>
          </a:xfrm>
          <a:solidFill>
            <a:srgbClr val="002060"/>
          </a:solidFill>
        </p:spPr>
        <p:txBody>
          <a:bodyPr/>
          <a:lstStyle/>
          <a:p>
            <a:pPr algn="just">
              <a:lnSpc>
                <a:spcPct val="107000"/>
              </a:lnSpc>
              <a:spcAft>
                <a:spcPts val="800"/>
              </a:spcAft>
            </a:pPr>
            <a:r>
              <a:rPr lang="en-US" sz="3200" b="1" i="1" kern="1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  </a:t>
            </a:r>
            <a:r>
              <a:rPr lang="en-US" sz="3100" b="1" kern="100" dirty="0">
                <a:solidFill>
                  <a:schemeClr val="bg1"/>
                </a:solidFill>
                <a:effectLst>
                  <a:outerShdw blurRad="38100" dist="38100" dir="2700000" algn="tl">
                    <a:srgbClr val="000000">
                      <a:alpha val="43137"/>
                    </a:srgbClr>
                  </a:outerShdw>
                </a:effectLst>
                <a:latin typeface="EC Square Sans Pro"/>
                <a:ea typeface="Calibri" panose="020F0502020204030204" pitchFamily="34" charset="0"/>
                <a:cs typeface="Times New Roman" panose="02020603050405020304" pitchFamily="18" charset="0"/>
              </a:rPr>
              <a:t>What will change in veterinary practice with Reg. 2019/6 </a:t>
            </a:r>
            <a:r>
              <a:rPr lang="en-US" sz="4400" b="1" kern="100" dirty="0">
                <a:solidFill>
                  <a:srgbClr val="FFC000"/>
                </a:solidFill>
                <a:effectLst>
                  <a:outerShdw blurRad="38100" dist="38100" dir="2700000" algn="tl">
                    <a:srgbClr val="000000">
                      <a:alpha val="43137"/>
                    </a:srgbClr>
                  </a:outerShdw>
                </a:effectLst>
                <a:latin typeface="EC Square Sans Pro"/>
                <a:ea typeface="Calibri" panose="020F0502020204030204" pitchFamily="34" charset="0"/>
                <a:cs typeface="Times New Roman" panose="02020603050405020304" pitchFamily="18" charset="0"/>
              </a:rPr>
              <a:t>?</a:t>
            </a:r>
            <a:endParaRPr lang="en-US" sz="3100" kern="100" dirty="0">
              <a:solidFill>
                <a:srgbClr val="FFC000"/>
              </a:solidFill>
              <a:effectLst>
                <a:outerShdw blurRad="38100" dist="38100" dir="2700000" algn="tl">
                  <a:srgbClr val="000000">
                    <a:alpha val="43137"/>
                  </a:srgbClr>
                </a:outerShdw>
              </a:effectLst>
              <a:latin typeface="EC Square Sans Pro"/>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916A06C-BBD9-4249-8374-B746EE06E1ED}"/>
              </a:ext>
            </a:extLst>
          </p:cNvPr>
          <p:cNvSpPr/>
          <p:nvPr/>
        </p:nvSpPr>
        <p:spPr>
          <a:xfrm>
            <a:off x="-8499" y="868160"/>
            <a:ext cx="4396383" cy="78519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 name="Rectangle 3">
            <a:extLst>
              <a:ext uri="{FF2B5EF4-FFF2-40B4-BE49-F238E27FC236}">
                <a16:creationId xmlns:a16="http://schemas.microsoft.com/office/drawing/2014/main" id="{D7D84D17-811C-4DB3-B6CD-FA6F96D409EC}"/>
              </a:ext>
            </a:extLst>
          </p:cNvPr>
          <p:cNvSpPr/>
          <p:nvPr/>
        </p:nvSpPr>
        <p:spPr>
          <a:xfrm>
            <a:off x="10505" y="1643028"/>
            <a:ext cx="4396383" cy="9062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altLang="ko-KR" sz="2600" b="1" dirty="0">
                <a:solidFill>
                  <a:schemeClr val="bg1"/>
                </a:solidFill>
                <a:effectLst>
                  <a:outerShdw blurRad="38100" dist="38100" dir="2700000" algn="tl">
                    <a:srgbClr val="000000">
                      <a:alpha val="43137"/>
                    </a:srgbClr>
                  </a:outerShdw>
                </a:effectLst>
                <a:latin typeface="EC Square Sans Pro"/>
                <a:cs typeface="Arial" pitchFamily="34" charset="0"/>
              </a:rPr>
              <a:t>Importing medicines into and from the EU</a:t>
            </a:r>
            <a:endParaRPr lang="ko-KR" altLang="en-US" sz="2600" b="1" dirty="0">
              <a:solidFill>
                <a:schemeClr val="bg1"/>
              </a:solidFill>
              <a:effectLst>
                <a:outerShdw blurRad="38100" dist="38100" dir="2700000" algn="tl">
                  <a:srgbClr val="000000">
                    <a:alpha val="43137"/>
                  </a:srgbClr>
                </a:outerShdw>
              </a:effectLst>
              <a:latin typeface="EC Square Sans Pro"/>
              <a:cs typeface="Arial" pitchFamily="34" charset="0"/>
            </a:endParaRPr>
          </a:p>
        </p:txBody>
      </p:sp>
      <p:sp>
        <p:nvSpPr>
          <p:cNvPr id="5" name="Rectangle 4">
            <a:extLst>
              <a:ext uri="{FF2B5EF4-FFF2-40B4-BE49-F238E27FC236}">
                <a16:creationId xmlns:a16="http://schemas.microsoft.com/office/drawing/2014/main" id="{F45CA143-5154-4765-8E5E-58C649AD4072}"/>
              </a:ext>
            </a:extLst>
          </p:cNvPr>
          <p:cNvSpPr/>
          <p:nvPr/>
        </p:nvSpPr>
        <p:spPr>
          <a:xfrm>
            <a:off x="10505" y="2552890"/>
            <a:ext cx="4394535" cy="878676"/>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altLang="ko-KR" sz="2600" b="1" dirty="0">
                <a:solidFill>
                  <a:schemeClr val="bg1"/>
                </a:solidFill>
                <a:effectLst>
                  <a:outerShdw blurRad="38100" dist="38100" dir="2700000" algn="tl">
                    <a:srgbClr val="000000">
                      <a:alpha val="43137"/>
                    </a:srgbClr>
                  </a:outerShdw>
                </a:effectLst>
                <a:latin typeface="EC Square Sans Pro"/>
                <a:cs typeface="Arial" pitchFamily="34" charset="0"/>
              </a:rPr>
              <a:t>EU central database</a:t>
            </a:r>
            <a:endParaRPr lang="ko-KR" altLang="en-US" sz="2600" b="1" dirty="0">
              <a:solidFill>
                <a:schemeClr val="bg1"/>
              </a:solidFill>
              <a:effectLst>
                <a:outerShdw blurRad="38100" dist="38100" dir="2700000" algn="tl">
                  <a:srgbClr val="000000">
                    <a:alpha val="43137"/>
                  </a:srgbClr>
                </a:outerShdw>
              </a:effectLst>
              <a:latin typeface="EC Square Sans Pro"/>
              <a:cs typeface="Arial" pitchFamily="34" charset="0"/>
            </a:endParaRPr>
          </a:p>
        </p:txBody>
      </p:sp>
      <p:sp>
        <p:nvSpPr>
          <p:cNvPr id="6" name="Rectangle 5">
            <a:extLst>
              <a:ext uri="{FF2B5EF4-FFF2-40B4-BE49-F238E27FC236}">
                <a16:creationId xmlns:a16="http://schemas.microsoft.com/office/drawing/2014/main" id="{DF8E191E-F724-4E1B-B6D2-802EC4E3DC36}"/>
              </a:ext>
            </a:extLst>
          </p:cNvPr>
          <p:cNvSpPr/>
          <p:nvPr/>
        </p:nvSpPr>
        <p:spPr>
          <a:xfrm>
            <a:off x="-1" y="3404767"/>
            <a:ext cx="4405039" cy="966056"/>
          </a:xfrm>
          <a:prstGeom prst="rect">
            <a:avLst/>
          </a:prstGeom>
          <a:solidFill>
            <a:srgbClr val="FFC0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ectangle 6">
            <a:extLst>
              <a:ext uri="{FF2B5EF4-FFF2-40B4-BE49-F238E27FC236}">
                <a16:creationId xmlns:a16="http://schemas.microsoft.com/office/drawing/2014/main" id="{87AA4243-8467-4E3B-A5FB-6B276A4B6040}"/>
              </a:ext>
            </a:extLst>
          </p:cNvPr>
          <p:cNvSpPr/>
          <p:nvPr/>
        </p:nvSpPr>
        <p:spPr>
          <a:xfrm>
            <a:off x="1452" y="4342321"/>
            <a:ext cx="4396383" cy="646332"/>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TextBox 12">
            <a:extLst>
              <a:ext uri="{FF2B5EF4-FFF2-40B4-BE49-F238E27FC236}">
                <a16:creationId xmlns:a16="http://schemas.microsoft.com/office/drawing/2014/main" id="{36C88DD7-6FBC-4CA5-B905-62FD6914D7F1}"/>
              </a:ext>
            </a:extLst>
          </p:cNvPr>
          <p:cNvSpPr txBox="1"/>
          <p:nvPr/>
        </p:nvSpPr>
        <p:spPr>
          <a:xfrm>
            <a:off x="265442" y="1039618"/>
            <a:ext cx="4057176" cy="492443"/>
          </a:xfrm>
          <a:prstGeom prst="rect">
            <a:avLst/>
          </a:prstGeom>
          <a:noFill/>
        </p:spPr>
        <p:txBody>
          <a:bodyPr wrap="square" rtlCol="0">
            <a:spAutoFit/>
          </a:bodyPr>
          <a:lstStyle/>
          <a:p>
            <a:pPr algn="r"/>
            <a:r>
              <a:rPr lang="en-US" altLang="ko-KR" sz="2600" b="1" dirty="0">
                <a:solidFill>
                  <a:schemeClr val="bg1"/>
                </a:solidFill>
                <a:effectLst>
                  <a:outerShdw blurRad="38100" dist="38100" dir="2700000" algn="tl">
                    <a:srgbClr val="000000">
                      <a:alpha val="43137"/>
                    </a:srgbClr>
                  </a:outerShdw>
                </a:effectLst>
                <a:latin typeface="EC Square Sans Pro"/>
                <a:cs typeface="Arial" pitchFamily="34" charset="0"/>
              </a:rPr>
              <a:t>Veterinary prescriptions</a:t>
            </a:r>
            <a:endParaRPr lang="ko-KR" altLang="en-US" sz="2600" b="1" dirty="0">
              <a:solidFill>
                <a:schemeClr val="bg1"/>
              </a:solidFill>
              <a:effectLst>
                <a:outerShdw blurRad="38100" dist="38100" dir="2700000" algn="tl">
                  <a:srgbClr val="000000">
                    <a:alpha val="43137"/>
                  </a:srgbClr>
                </a:outerShdw>
              </a:effectLst>
              <a:latin typeface="EC Square Sans Pro"/>
              <a:cs typeface="Arial" pitchFamily="34" charset="0"/>
            </a:endParaRPr>
          </a:p>
        </p:txBody>
      </p:sp>
      <p:sp>
        <p:nvSpPr>
          <p:cNvPr id="16" name="TextBox 15">
            <a:extLst>
              <a:ext uri="{FF2B5EF4-FFF2-40B4-BE49-F238E27FC236}">
                <a16:creationId xmlns:a16="http://schemas.microsoft.com/office/drawing/2014/main" id="{7694276F-2566-46D6-999C-7726A9396D91}"/>
              </a:ext>
            </a:extLst>
          </p:cNvPr>
          <p:cNvSpPr txBox="1"/>
          <p:nvPr/>
        </p:nvSpPr>
        <p:spPr>
          <a:xfrm>
            <a:off x="1371600" y="3584252"/>
            <a:ext cx="2880000" cy="492443"/>
          </a:xfrm>
          <a:prstGeom prst="rect">
            <a:avLst/>
          </a:prstGeom>
          <a:noFill/>
        </p:spPr>
        <p:txBody>
          <a:bodyPr wrap="square" rtlCol="0">
            <a:spAutoFit/>
          </a:bodyPr>
          <a:lstStyle/>
          <a:p>
            <a:pPr algn="r"/>
            <a:r>
              <a:rPr lang="en-US" altLang="ko-KR" sz="2600" b="1" dirty="0">
                <a:solidFill>
                  <a:schemeClr val="bg1"/>
                </a:solidFill>
                <a:effectLst>
                  <a:outerShdw blurRad="38100" dist="38100" dir="2700000" algn="tl">
                    <a:srgbClr val="000000">
                      <a:alpha val="43137"/>
                    </a:srgbClr>
                  </a:outerShdw>
                </a:effectLst>
                <a:latin typeface="EC Square Sans Pro"/>
                <a:cs typeface="Arial" pitchFamily="34" charset="0"/>
              </a:rPr>
              <a:t>Online sales</a:t>
            </a:r>
            <a:endParaRPr lang="ko-KR" altLang="en-US" sz="2600" b="1" dirty="0">
              <a:solidFill>
                <a:schemeClr val="bg1"/>
              </a:solidFill>
              <a:effectLst>
                <a:outerShdw blurRad="38100" dist="38100" dir="2700000" algn="tl">
                  <a:srgbClr val="000000">
                    <a:alpha val="43137"/>
                  </a:srgbClr>
                </a:outerShdw>
              </a:effectLst>
              <a:latin typeface="EC Square Sans Pro"/>
              <a:cs typeface="Arial" pitchFamily="34" charset="0"/>
            </a:endParaRPr>
          </a:p>
        </p:txBody>
      </p:sp>
      <p:sp>
        <p:nvSpPr>
          <p:cNvPr id="17" name="TextBox 16">
            <a:extLst>
              <a:ext uri="{FF2B5EF4-FFF2-40B4-BE49-F238E27FC236}">
                <a16:creationId xmlns:a16="http://schemas.microsoft.com/office/drawing/2014/main" id="{5514F380-A943-4673-AB1B-DF6FCBF450A7}"/>
              </a:ext>
            </a:extLst>
          </p:cNvPr>
          <p:cNvSpPr txBox="1"/>
          <p:nvPr/>
        </p:nvSpPr>
        <p:spPr>
          <a:xfrm>
            <a:off x="-30023" y="4424835"/>
            <a:ext cx="4483173" cy="492443"/>
          </a:xfrm>
          <a:prstGeom prst="rect">
            <a:avLst/>
          </a:prstGeom>
          <a:noFill/>
        </p:spPr>
        <p:txBody>
          <a:bodyPr wrap="square" rtlCol="0">
            <a:spAutoFit/>
          </a:bodyPr>
          <a:lstStyle/>
          <a:p>
            <a:pPr algn="r"/>
            <a:r>
              <a:rPr lang="en-US" sz="2600" b="1" dirty="0">
                <a:solidFill>
                  <a:schemeClr val="bg1"/>
                </a:solidFill>
                <a:effectLst>
                  <a:outerShdw blurRad="38100" dist="38100" dir="2700000" algn="tl">
                    <a:srgbClr val="000000">
                      <a:alpha val="43137"/>
                    </a:srgbClr>
                  </a:outerShdw>
                </a:effectLst>
                <a:latin typeface="EC Square Sans Pro"/>
                <a:cs typeface="Arial" pitchFamily="34" charset="0"/>
              </a:rPr>
              <a:t>Antimicrobial resistance</a:t>
            </a:r>
            <a:endParaRPr lang="ko-KR" altLang="en-US" sz="2600" b="1" dirty="0">
              <a:solidFill>
                <a:schemeClr val="bg1"/>
              </a:solidFill>
              <a:effectLst>
                <a:outerShdw blurRad="38100" dist="38100" dir="2700000" algn="tl">
                  <a:srgbClr val="000000">
                    <a:alpha val="43137"/>
                  </a:srgbClr>
                </a:outerShdw>
              </a:effectLst>
              <a:latin typeface="EC Square Sans Pro"/>
              <a:cs typeface="Arial" pitchFamily="34" charset="0"/>
            </a:endParaRPr>
          </a:p>
        </p:txBody>
      </p:sp>
      <p:sp>
        <p:nvSpPr>
          <p:cNvPr id="19" name="TextBox 18">
            <a:extLst>
              <a:ext uri="{FF2B5EF4-FFF2-40B4-BE49-F238E27FC236}">
                <a16:creationId xmlns:a16="http://schemas.microsoft.com/office/drawing/2014/main" id="{76ACF0DD-DF83-4624-A12B-71BD22FA4044}"/>
              </a:ext>
            </a:extLst>
          </p:cNvPr>
          <p:cNvSpPr txBox="1"/>
          <p:nvPr/>
        </p:nvSpPr>
        <p:spPr>
          <a:xfrm>
            <a:off x="4387884" y="854869"/>
            <a:ext cx="7815068" cy="923330"/>
          </a:xfrm>
          <a:prstGeom prst="rect">
            <a:avLst/>
          </a:prstGeom>
          <a:solidFill>
            <a:schemeClr val="accent2">
              <a:lumMod val="20000"/>
              <a:lumOff val="80000"/>
            </a:schemeClr>
          </a:solidFill>
        </p:spPr>
        <p:txBody>
          <a:bodyPr wrap="square" rtlCol="0">
            <a:spAutoFit/>
          </a:bodyPr>
          <a:lstStyle/>
          <a:p>
            <a:pPr algn="just"/>
            <a:r>
              <a:rPr lang="en-US" altLang="ko-KR" dirty="0">
                <a:solidFill>
                  <a:srgbClr val="002060"/>
                </a:solidFill>
                <a:latin typeface="EC Square Sans Pro"/>
                <a:cs typeface="Arial" pitchFamily="34" charset="0"/>
              </a:rPr>
              <a:t>They can only be issued by veterinarians (exceptions apply). The recipe will </a:t>
            </a:r>
            <a:r>
              <a:rPr lang="en-US" altLang="ko-KR" b="1" dirty="0">
                <a:solidFill>
                  <a:srgbClr val="002060"/>
                </a:solidFill>
                <a:latin typeface="EC Square Sans Pro"/>
                <a:cs typeface="Arial" pitchFamily="34" charset="0"/>
              </a:rPr>
              <a:t>be valid in the EU</a:t>
            </a:r>
            <a:r>
              <a:rPr lang="en-US" altLang="ko-KR" dirty="0">
                <a:solidFill>
                  <a:srgbClr val="002060"/>
                </a:solidFill>
                <a:latin typeface="EC Square Sans Pro"/>
                <a:cs typeface="Arial" pitchFamily="34" charset="0"/>
              </a:rPr>
              <a:t>. The prescribed amount should </a:t>
            </a:r>
            <a:r>
              <a:rPr lang="en-US" altLang="ko-KR" b="1" dirty="0">
                <a:solidFill>
                  <a:srgbClr val="002060"/>
                </a:solidFill>
                <a:latin typeface="EC Square Sans Pro"/>
                <a:cs typeface="Arial" pitchFamily="34" charset="0"/>
              </a:rPr>
              <a:t>be limited </a:t>
            </a:r>
            <a:r>
              <a:rPr lang="en-US" altLang="ko-KR" dirty="0">
                <a:solidFill>
                  <a:srgbClr val="002060"/>
                </a:solidFill>
                <a:latin typeface="EC Square Sans Pro"/>
                <a:cs typeface="Arial" pitchFamily="34" charset="0"/>
              </a:rPr>
              <a:t>to the treatment. </a:t>
            </a:r>
            <a:r>
              <a:rPr lang="en-US" altLang="ko-KR" b="1" dirty="0">
                <a:solidFill>
                  <a:srgbClr val="002060"/>
                </a:solidFill>
                <a:latin typeface="EC Square Sans Pro"/>
                <a:cs typeface="Arial" pitchFamily="34" charset="0"/>
              </a:rPr>
              <a:t>Art. 105</a:t>
            </a:r>
            <a:endParaRPr lang="ko-KR" altLang="en-US" b="1" dirty="0">
              <a:solidFill>
                <a:srgbClr val="002060"/>
              </a:solidFill>
              <a:latin typeface="EC Square Sans Pro"/>
              <a:cs typeface="Arial" pitchFamily="34" charset="0"/>
            </a:endParaRPr>
          </a:p>
        </p:txBody>
      </p:sp>
      <p:sp>
        <p:nvSpPr>
          <p:cNvPr id="22" name="TextBox 21">
            <a:extLst>
              <a:ext uri="{FF2B5EF4-FFF2-40B4-BE49-F238E27FC236}">
                <a16:creationId xmlns:a16="http://schemas.microsoft.com/office/drawing/2014/main" id="{1C9AFA7B-C5CA-435B-9D3A-9DC034CE5015}"/>
              </a:ext>
            </a:extLst>
          </p:cNvPr>
          <p:cNvSpPr txBox="1"/>
          <p:nvPr/>
        </p:nvSpPr>
        <p:spPr>
          <a:xfrm>
            <a:off x="4387884" y="1670231"/>
            <a:ext cx="7731590" cy="923330"/>
          </a:xfrm>
          <a:prstGeom prst="rect">
            <a:avLst/>
          </a:prstGeom>
          <a:solidFill>
            <a:schemeClr val="accent2">
              <a:lumMod val="20000"/>
              <a:lumOff val="80000"/>
            </a:schemeClr>
          </a:solidFill>
        </p:spPr>
        <p:txBody>
          <a:bodyPr wrap="square" rtlCol="0">
            <a:spAutoFit/>
          </a:bodyPr>
          <a:lstStyle/>
          <a:p>
            <a:pPr algn="just"/>
            <a:r>
              <a:rPr lang="en-US" altLang="ko-KR" dirty="0">
                <a:solidFill>
                  <a:srgbClr val="002060"/>
                </a:solidFill>
                <a:latin typeface="EC Square Sans Pro"/>
                <a:cs typeface="Arial" pitchFamily="34" charset="0"/>
              </a:rPr>
              <a:t>Prescription cascade, more flexible. Import of </a:t>
            </a:r>
            <a:r>
              <a:rPr lang="en-US" altLang="ko-KR" dirty="0" err="1">
                <a:solidFill>
                  <a:srgbClr val="002060"/>
                </a:solidFill>
                <a:latin typeface="EC Square Sans Pro"/>
                <a:cs typeface="Arial" pitchFamily="34" charset="0"/>
              </a:rPr>
              <a:t>a.u.v</a:t>
            </a:r>
            <a:r>
              <a:rPr lang="en-US" altLang="ko-KR" dirty="0">
                <a:solidFill>
                  <a:srgbClr val="002060"/>
                </a:solidFill>
                <a:latin typeface="EC Square Sans Pro"/>
                <a:cs typeface="Arial" pitchFamily="34" charset="0"/>
              </a:rPr>
              <a:t>. medicines from EU will become </a:t>
            </a:r>
            <a:r>
              <a:rPr lang="en-US" altLang="ko-KR" b="1" dirty="0">
                <a:solidFill>
                  <a:srgbClr val="002060"/>
                </a:solidFill>
                <a:latin typeface="EC Square Sans Pro"/>
                <a:cs typeface="Arial" pitchFamily="34" charset="0"/>
              </a:rPr>
              <a:t>easier</a:t>
            </a:r>
            <a:r>
              <a:rPr lang="en-US" altLang="ko-KR" dirty="0">
                <a:solidFill>
                  <a:srgbClr val="002060"/>
                </a:solidFill>
                <a:latin typeface="EC Square Sans Pro"/>
                <a:cs typeface="Arial" pitchFamily="34" charset="0"/>
              </a:rPr>
              <a:t>. Medicines from third countries can be used under </a:t>
            </a:r>
            <a:r>
              <a:rPr lang="en-US" altLang="ko-KR" b="1" dirty="0">
                <a:solidFill>
                  <a:srgbClr val="002060"/>
                </a:solidFill>
                <a:latin typeface="EC Square Sans Pro"/>
                <a:cs typeface="Arial" pitchFamily="34" charset="0"/>
              </a:rPr>
              <a:t>certain</a:t>
            </a:r>
            <a:r>
              <a:rPr lang="en-US" altLang="ko-KR" dirty="0">
                <a:solidFill>
                  <a:srgbClr val="002060"/>
                </a:solidFill>
                <a:latin typeface="EC Square Sans Pro"/>
                <a:cs typeface="Arial" pitchFamily="34" charset="0"/>
              </a:rPr>
              <a:t> conditions. Restrictions may apply. </a:t>
            </a:r>
            <a:r>
              <a:rPr lang="en-US" altLang="ko-KR" b="1" dirty="0">
                <a:solidFill>
                  <a:srgbClr val="002060"/>
                </a:solidFill>
                <a:latin typeface="EC Square Sans Pro"/>
                <a:cs typeface="Arial" pitchFamily="34" charset="0"/>
              </a:rPr>
              <a:t>Art. 112-115</a:t>
            </a:r>
          </a:p>
        </p:txBody>
      </p:sp>
      <p:sp>
        <p:nvSpPr>
          <p:cNvPr id="25" name="TextBox 24">
            <a:extLst>
              <a:ext uri="{FF2B5EF4-FFF2-40B4-BE49-F238E27FC236}">
                <a16:creationId xmlns:a16="http://schemas.microsoft.com/office/drawing/2014/main" id="{B31FCD78-ADE2-48D0-84DF-A0252EB2B027}"/>
              </a:ext>
            </a:extLst>
          </p:cNvPr>
          <p:cNvSpPr txBox="1"/>
          <p:nvPr/>
        </p:nvSpPr>
        <p:spPr>
          <a:xfrm>
            <a:off x="4395931" y="2521996"/>
            <a:ext cx="7793769" cy="923330"/>
          </a:xfrm>
          <a:prstGeom prst="rect">
            <a:avLst/>
          </a:prstGeom>
          <a:solidFill>
            <a:schemeClr val="accent2">
              <a:lumMod val="20000"/>
              <a:lumOff val="80000"/>
            </a:schemeClr>
          </a:solidFill>
        </p:spPr>
        <p:txBody>
          <a:bodyPr wrap="square" rtlCol="0">
            <a:spAutoFit/>
          </a:bodyPr>
          <a:lstStyle/>
          <a:p>
            <a:pPr algn="just"/>
            <a:r>
              <a:rPr lang="en-US" altLang="ko-KR" dirty="0">
                <a:solidFill>
                  <a:srgbClr val="002060"/>
                </a:solidFill>
                <a:latin typeface="EC Square Sans Pro"/>
                <a:cs typeface="Arial" pitchFamily="34" charset="0"/>
              </a:rPr>
              <a:t>A </a:t>
            </a:r>
            <a:r>
              <a:rPr lang="en-US" altLang="ko-KR" b="1" dirty="0">
                <a:solidFill>
                  <a:srgbClr val="002060"/>
                </a:solidFill>
                <a:latin typeface="EC Square Sans Pro"/>
                <a:cs typeface="Arial" pitchFamily="34" charset="0"/>
              </a:rPr>
              <a:t>“Base” </a:t>
            </a:r>
            <a:r>
              <a:rPr lang="en-US" altLang="ko-KR" dirty="0">
                <a:solidFill>
                  <a:srgbClr val="002060"/>
                </a:solidFill>
                <a:latin typeface="EC Square Sans Pro"/>
                <a:cs typeface="Arial" pitchFamily="34" charset="0"/>
              </a:rPr>
              <a:t>with </a:t>
            </a:r>
            <a:r>
              <a:rPr lang="en-US" altLang="ko-KR" dirty="0" err="1">
                <a:solidFill>
                  <a:srgbClr val="002060"/>
                </a:solidFill>
                <a:latin typeface="EC Square Sans Pro"/>
                <a:cs typeface="Arial" pitchFamily="34" charset="0"/>
              </a:rPr>
              <a:t>a.u.v</a:t>
            </a:r>
            <a:r>
              <a:rPr lang="en-US" altLang="ko-KR" dirty="0">
                <a:solidFill>
                  <a:srgbClr val="002060"/>
                </a:solidFill>
                <a:latin typeface="EC Square Sans Pro"/>
                <a:cs typeface="Arial" pitchFamily="34" charset="0"/>
              </a:rPr>
              <a:t>. medicines authorized, easily accessible. Pharmacovigilance data, recording adverse events, will </a:t>
            </a:r>
            <a:r>
              <a:rPr lang="en-US" altLang="ko-KR" b="1" dirty="0">
                <a:solidFill>
                  <a:srgbClr val="002060"/>
                </a:solidFill>
                <a:latin typeface="EC Square Sans Pro"/>
                <a:cs typeface="Arial" pitchFamily="34" charset="0"/>
              </a:rPr>
              <a:t>become more accessible </a:t>
            </a:r>
            <a:r>
              <a:rPr lang="en-US" altLang="ko-KR" dirty="0">
                <a:solidFill>
                  <a:srgbClr val="002060"/>
                </a:solidFill>
                <a:latin typeface="EC Square Sans Pro"/>
                <a:cs typeface="Arial" pitchFamily="34" charset="0"/>
              </a:rPr>
              <a:t>to veterinarians. Easier reporting. </a:t>
            </a:r>
            <a:r>
              <a:rPr lang="en-US" altLang="ko-KR" b="1" dirty="0">
                <a:solidFill>
                  <a:srgbClr val="002060"/>
                </a:solidFill>
                <a:latin typeface="EC Square Sans Pro"/>
                <a:cs typeface="Arial" pitchFamily="34" charset="0"/>
              </a:rPr>
              <a:t>Art. 55, 56, 74.</a:t>
            </a:r>
          </a:p>
        </p:txBody>
      </p:sp>
      <p:sp>
        <p:nvSpPr>
          <p:cNvPr id="29" name="TextBox 28">
            <a:extLst>
              <a:ext uri="{FF2B5EF4-FFF2-40B4-BE49-F238E27FC236}">
                <a16:creationId xmlns:a16="http://schemas.microsoft.com/office/drawing/2014/main" id="{510CD3B6-B63E-4091-814A-DFD59CE4B8A0}"/>
              </a:ext>
            </a:extLst>
          </p:cNvPr>
          <p:cNvSpPr txBox="1"/>
          <p:nvPr/>
        </p:nvSpPr>
        <p:spPr>
          <a:xfrm>
            <a:off x="4395931" y="3358487"/>
            <a:ext cx="7747720" cy="923330"/>
          </a:xfrm>
          <a:prstGeom prst="rect">
            <a:avLst/>
          </a:prstGeom>
          <a:solidFill>
            <a:schemeClr val="accent2">
              <a:lumMod val="20000"/>
              <a:lumOff val="80000"/>
            </a:schemeClr>
          </a:solidFill>
        </p:spPr>
        <p:txBody>
          <a:bodyPr wrap="square" rtlCol="0">
            <a:spAutoFit/>
          </a:bodyPr>
          <a:lstStyle/>
          <a:p>
            <a:pPr algn="just"/>
            <a:r>
              <a:rPr lang="en-US" altLang="ko-KR" dirty="0">
                <a:solidFill>
                  <a:srgbClr val="002060"/>
                </a:solidFill>
                <a:latin typeface="EC Square Sans Pro"/>
                <a:cs typeface="Arial" pitchFamily="34" charset="0"/>
              </a:rPr>
              <a:t>They are </a:t>
            </a:r>
            <a:r>
              <a:rPr lang="en-US" altLang="ko-KR" b="1" dirty="0">
                <a:solidFill>
                  <a:srgbClr val="002060"/>
                </a:solidFill>
                <a:latin typeface="EC Square Sans Pro"/>
                <a:cs typeface="Arial" pitchFamily="34" charset="0"/>
              </a:rPr>
              <a:t>allowed</a:t>
            </a:r>
            <a:r>
              <a:rPr lang="en-US" altLang="ko-KR" dirty="0">
                <a:solidFill>
                  <a:srgbClr val="002060"/>
                </a:solidFill>
                <a:latin typeface="EC Square Sans Pro"/>
                <a:cs typeface="Arial" pitchFamily="34" charset="0"/>
              </a:rPr>
              <a:t> for drugs that do not require a veterinary prescription. Member States can cancel this on their own territory. Legal, monitored and </a:t>
            </a:r>
            <a:r>
              <a:rPr lang="en-US" altLang="ko-KR" b="1" dirty="0">
                <a:solidFill>
                  <a:srgbClr val="002060"/>
                </a:solidFill>
                <a:latin typeface="EC Square Sans Pro"/>
                <a:cs typeface="Arial" pitchFamily="34" charset="0"/>
              </a:rPr>
              <a:t>certified</a:t>
            </a:r>
            <a:r>
              <a:rPr lang="en-US" altLang="ko-KR" dirty="0">
                <a:solidFill>
                  <a:srgbClr val="002060"/>
                </a:solidFill>
                <a:latin typeface="EC Square Sans Pro"/>
                <a:cs typeface="Arial" pitchFamily="34" charset="0"/>
              </a:rPr>
              <a:t> online pharmacies with a common EU logo. </a:t>
            </a:r>
            <a:r>
              <a:rPr lang="en-US" altLang="ko-KR" b="1" dirty="0">
                <a:solidFill>
                  <a:srgbClr val="002060"/>
                </a:solidFill>
                <a:latin typeface="EC Square Sans Pro"/>
                <a:cs typeface="Arial" pitchFamily="34" charset="0"/>
              </a:rPr>
              <a:t>Art. 104</a:t>
            </a:r>
            <a:endParaRPr lang="ko-KR" altLang="en-US" b="1" dirty="0">
              <a:solidFill>
                <a:srgbClr val="002060"/>
              </a:solidFill>
              <a:latin typeface="EC Square Sans Pro"/>
              <a:cs typeface="Arial" pitchFamily="34" charset="0"/>
            </a:endParaRPr>
          </a:p>
        </p:txBody>
      </p:sp>
      <p:sp>
        <p:nvSpPr>
          <p:cNvPr id="50" name="TextBox 49">
            <a:extLst>
              <a:ext uri="{FF2B5EF4-FFF2-40B4-BE49-F238E27FC236}">
                <a16:creationId xmlns:a16="http://schemas.microsoft.com/office/drawing/2014/main" id="{3D850A1F-18EC-63B1-C378-9C38B76E1361}"/>
              </a:ext>
            </a:extLst>
          </p:cNvPr>
          <p:cNvSpPr txBox="1"/>
          <p:nvPr/>
        </p:nvSpPr>
        <p:spPr>
          <a:xfrm>
            <a:off x="4408941" y="4240740"/>
            <a:ext cx="7759182" cy="646331"/>
          </a:xfrm>
          <a:prstGeom prst="rect">
            <a:avLst/>
          </a:prstGeom>
          <a:solidFill>
            <a:schemeClr val="accent2">
              <a:lumMod val="20000"/>
              <a:lumOff val="80000"/>
            </a:schemeClr>
          </a:solidFill>
        </p:spPr>
        <p:txBody>
          <a:bodyPr wrap="square">
            <a:spAutoFit/>
          </a:bodyPr>
          <a:lstStyle/>
          <a:p>
            <a:pPr algn="just"/>
            <a:r>
              <a:rPr lang="en-US" dirty="0">
                <a:solidFill>
                  <a:srgbClr val="002060"/>
                </a:solidFill>
                <a:latin typeface="EC Square Sans Pro"/>
                <a:cs typeface="Arial" pitchFamily="34" charset="0"/>
              </a:rPr>
              <a:t>Use may be </a:t>
            </a:r>
            <a:r>
              <a:rPr lang="en-US" b="1" dirty="0">
                <a:solidFill>
                  <a:srgbClr val="002060"/>
                </a:solidFill>
                <a:latin typeface="EC Square Sans Pro"/>
                <a:cs typeface="Arial" pitchFamily="34" charset="0"/>
              </a:rPr>
              <a:t>restricted or prohibited </a:t>
            </a:r>
            <a:r>
              <a:rPr lang="en-US" dirty="0">
                <a:solidFill>
                  <a:srgbClr val="002060"/>
                </a:solidFill>
                <a:latin typeface="EC Square Sans Pro"/>
                <a:cs typeface="Arial" pitchFamily="34" charset="0"/>
              </a:rPr>
              <a:t>in animals</a:t>
            </a:r>
            <a:r>
              <a:rPr lang="en-US" b="1" dirty="0">
                <a:solidFill>
                  <a:srgbClr val="002060"/>
                </a:solidFill>
                <a:latin typeface="EC Square Sans Pro"/>
                <a:cs typeface="Arial" pitchFamily="34" charset="0"/>
              </a:rPr>
              <a:t>. </a:t>
            </a:r>
            <a:r>
              <a:rPr lang="en-US" dirty="0">
                <a:solidFill>
                  <a:srgbClr val="002060"/>
                </a:solidFill>
                <a:latin typeface="EC Square Sans Pro"/>
                <a:cs typeface="Arial" pitchFamily="34" charset="0"/>
              </a:rPr>
              <a:t>EC draws up the list. Preventive use allowed </a:t>
            </a:r>
            <a:r>
              <a:rPr lang="en-US" b="1" dirty="0">
                <a:solidFill>
                  <a:srgbClr val="002060"/>
                </a:solidFill>
                <a:latin typeface="EC Square Sans Pro"/>
                <a:cs typeface="Arial" pitchFamily="34" charset="0"/>
              </a:rPr>
              <a:t>exceptionally</a:t>
            </a:r>
            <a:r>
              <a:rPr lang="en-US" dirty="0">
                <a:solidFill>
                  <a:srgbClr val="002060"/>
                </a:solidFill>
                <a:latin typeface="EC Square Sans Pro"/>
                <a:cs typeface="Arial" pitchFamily="34" charset="0"/>
              </a:rPr>
              <a:t> &amp; </a:t>
            </a:r>
            <a:r>
              <a:rPr lang="en-US" b="1" dirty="0" err="1">
                <a:solidFill>
                  <a:srgbClr val="002060"/>
                </a:solidFill>
                <a:latin typeface="EC Square Sans Pro"/>
                <a:cs typeface="Arial" pitchFamily="34" charset="0"/>
              </a:rPr>
              <a:t>metaphylacti</a:t>
            </a:r>
            <a:r>
              <a:rPr lang="en-US" dirty="0" err="1">
                <a:solidFill>
                  <a:srgbClr val="002060"/>
                </a:solidFill>
                <a:latin typeface="EC Square Sans Pro"/>
                <a:cs typeface="Arial" pitchFamily="34" charset="0"/>
              </a:rPr>
              <a:t>c</a:t>
            </a:r>
            <a:r>
              <a:rPr lang="en-US" dirty="0">
                <a:solidFill>
                  <a:srgbClr val="002060"/>
                </a:solidFill>
                <a:latin typeface="EC Square Sans Pro"/>
                <a:cs typeface="Arial" pitchFamily="34" charset="0"/>
              </a:rPr>
              <a:t> uses. </a:t>
            </a:r>
            <a:r>
              <a:rPr lang="en-US" b="1" dirty="0">
                <a:solidFill>
                  <a:srgbClr val="002060"/>
                </a:solidFill>
                <a:latin typeface="EC Square Sans Pro"/>
                <a:cs typeface="Arial" pitchFamily="34" charset="0"/>
              </a:rPr>
              <a:t>Art. 36, 107</a:t>
            </a:r>
          </a:p>
        </p:txBody>
      </p:sp>
      <p:sp>
        <p:nvSpPr>
          <p:cNvPr id="51" name="Rectangle 50">
            <a:extLst>
              <a:ext uri="{FF2B5EF4-FFF2-40B4-BE49-F238E27FC236}">
                <a16:creationId xmlns:a16="http://schemas.microsoft.com/office/drawing/2014/main" id="{18A3E307-6678-9FBF-5301-2A8AB8658027}"/>
              </a:ext>
            </a:extLst>
          </p:cNvPr>
          <p:cNvSpPr/>
          <p:nvPr/>
        </p:nvSpPr>
        <p:spPr>
          <a:xfrm>
            <a:off x="7929" y="4996958"/>
            <a:ext cx="4396383" cy="83412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2600" b="1" dirty="0">
                <a:effectLst>
                  <a:outerShdw blurRad="38100" dist="38100" dir="2700000" algn="tl">
                    <a:srgbClr val="000000">
                      <a:alpha val="43137"/>
                    </a:srgbClr>
                  </a:outerShdw>
                </a:effectLst>
                <a:latin typeface="EC Square Sans Pro"/>
              </a:rPr>
              <a:t>Medicated feed</a:t>
            </a:r>
            <a:endParaRPr lang="ko-KR" altLang="en-US" sz="2600" b="1" dirty="0">
              <a:effectLst>
                <a:outerShdw blurRad="38100" dist="38100" dir="2700000" algn="tl">
                  <a:srgbClr val="000000">
                    <a:alpha val="43137"/>
                  </a:srgbClr>
                </a:outerShdw>
              </a:effectLst>
              <a:latin typeface="EC Square Sans Pro"/>
            </a:endParaRPr>
          </a:p>
        </p:txBody>
      </p:sp>
      <p:sp>
        <p:nvSpPr>
          <p:cNvPr id="56" name="TextBox 55">
            <a:extLst>
              <a:ext uri="{FF2B5EF4-FFF2-40B4-BE49-F238E27FC236}">
                <a16:creationId xmlns:a16="http://schemas.microsoft.com/office/drawing/2014/main" id="{13FD5998-B060-8B05-6A3D-FC6C2EAF9C41}"/>
              </a:ext>
            </a:extLst>
          </p:cNvPr>
          <p:cNvSpPr txBox="1"/>
          <p:nvPr/>
        </p:nvSpPr>
        <p:spPr>
          <a:xfrm>
            <a:off x="4413631" y="5030071"/>
            <a:ext cx="7749802" cy="923330"/>
          </a:xfrm>
          <a:prstGeom prst="rect">
            <a:avLst/>
          </a:prstGeom>
          <a:solidFill>
            <a:schemeClr val="accent2">
              <a:lumMod val="20000"/>
              <a:lumOff val="80000"/>
            </a:schemeClr>
          </a:solidFill>
        </p:spPr>
        <p:txBody>
          <a:bodyPr wrap="square">
            <a:spAutoFit/>
          </a:bodyPr>
          <a:lstStyle/>
          <a:p>
            <a:pPr algn="just"/>
            <a:r>
              <a:rPr lang="en-US" b="1" dirty="0">
                <a:solidFill>
                  <a:srgbClr val="002060"/>
                </a:solidFill>
                <a:latin typeface="EC Square Sans Pro"/>
                <a:cs typeface="Arial" pitchFamily="34" charset="0"/>
              </a:rPr>
              <a:t>It requires a prescription, </a:t>
            </a:r>
            <a:r>
              <a:rPr lang="en-US" dirty="0">
                <a:solidFill>
                  <a:srgbClr val="002060"/>
                </a:solidFill>
                <a:latin typeface="EC Square Sans Pro"/>
                <a:cs typeface="Arial" pitchFamily="34" charset="0"/>
              </a:rPr>
              <a:t>(prescribed for two weeks only) and cannot contain more than</a:t>
            </a:r>
            <a:r>
              <a:rPr lang="en-US" b="1" dirty="0">
                <a:solidFill>
                  <a:srgbClr val="002060"/>
                </a:solidFill>
                <a:latin typeface="EC Square Sans Pro"/>
                <a:cs typeface="Arial" pitchFamily="34" charset="0"/>
              </a:rPr>
              <a:t> one </a:t>
            </a:r>
            <a:r>
              <a:rPr lang="en-US" dirty="0">
                <a:solidFill>
                  <a:srgbClr val="002060"/>
                </a:solidFill>
                <a:latin typeface="EC Square Sans Pro"/>
                <a:cs typeface="Arial" pitchFamily="34" charset="0"/>
              </a:rPr>
              <a:t>antimicrobial substance. </a:t>
            </a:r>
            <a:r>
              <a:rPr lang="en-US" b="1" dirty="0">
                <a:solidFill>
                  <a:srgbClr val="002060"/>
                </a:solidFill>
                <a:latin typeface="EC Square Sans Pro"/>
                <a:cs typeface="Arial" pitchFamily="34" charset="0"/>
              </a:rPr>
              <a:t>Preventive use </a:t>
            </a:r>
            <a:r>
              <a:rPr lang="en-US" dirty="0">
                <a:solidFill>
                  <a:srgbClr val="002060"/>
                </a:solidFill>
                <a:latin typeface="EC Square Sans Pro"/>
                <a:cs typeface="Arial" pitchFamily="34" charset="0"/>
              </a:rPr>
              <a:t>is not allowed, </a:t>
            </a:r>
            <a:r>
              <a:rPr lang="en-US" dirty="0" err="1">
                <a:solidFill>
                  <a:srgbClr val="002060"/>
                </a:solidFill>
                <a:latin typeface="EC Square Sans Pro"/>
                <a:cs typeface="Arial" pitchFamily="34" charset="0"/>
              </a:rPr>
              <a:t>metaphylactic</a:t>
            </a:r>
            <a:r>
              <a:rPr lang="en-US" dirty="0">
                <a:solidFill>
                  <a:srgbClr val="002060"/>
                </a:solidFill>
                <a:latin typeface="EC Square Sans Pro"/>
                <a:cs typeface="Arial" pitchFamily="34" charset="0"/>
              </a:rPr>
              <a:t> use under certain conditions.</a:t>
            </a:r>
            <a:r>
              <a:rPr lang="en-US" b="1" dirty="0">
                <a:solidFill>
                  <a:srgbClr val="002060"/>
                </a:solidFill>
                <a:latin typeface="EC Square Sans Pro"/>
                <a:cs typeface="Arial" pitchFamily="34" charset="0"/>
              </a:rPr>
              <a:t> Art. 105, 109</a:t>
            </a:r>
          </a:p>
        </p:txBody>
      </p:sp>
      <p:sp>
        <p:nvSpPr>
          <p:cNvPr id="57" name="Rectangle 56">
            <a:extLst>
              <a:ext uri="{FF2B5EF4-FFF2-40B4-BE49-F238E27FC236}">
                <a16:creationId xmlns:a16="http://schemas.microsoft.com/office/drawing/2014/main" id="{58669A16-9141-B509-91AC-35D96D6AC90F}"/>
              </a:ext>
            </a:extLst>
          </p:cNvPr>
          <p:cNvSpPr/>
          <p:nvPr/>
        </p:nvSpPr>
        <p:spPr>
          <a:xfrm>
            <a:off x="3300" y="5816816"/>
            <a:ext cx="4394535" cy="96605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2600" b="1" dirty="0">
                <a:solidFill>
                  <a:schemeClr val="bg1"/>
                </a:solidFill>
                <a:effectLst>
                  <a:outerShdw blurRad="38100" dist="38100" dir="2700000" algn="tl">
                    <a:srgbClr val="000000">
                      <a:alpha val="43137"/>
                    </a:srgbClr>
                  </a:outerShdw>
                </a:effectLst>
                <a:latin typeface="EC Square Sans Pro"/>
                <a:cs typeface="Arial" pitchFamily="34" charset="0"/>
              </a:rPr>
              <a:t>Monitoring on the farm and importing animals</a:t>
            </a:r>
            <a:endParaRPr lang="ko-KR" altLang="en-US" sz="2600" b="1" dirty="0">
              <a:solidFill>
                <a:schemeClr val="bg1"/>
              </a:solidFill>
              <a:effectLst>
                <a:outerShdw blurRad="38100" dist="38100" dir="2700000" algn="tl">
                  <a:srgbClr val="000000">
                    <a:alpha val="43137"/>
                  </a:srgbClr>
                </a:outerShdw>
              </a:effectLst>
              <a:latin typeface="EC Square Sans Pro"/>
              <a:cs typeface="Arial" pitchFamily="34" charset="0"/>
            </a:endParaRPr>
          </a:p>
        </p:txBody>
      </p:sp>
      <p:sp>
        <p:nvSpPr>
          <p:cNvPr id="59" name="TextBox 58">
            <a:extLst>
              <a:ext uri="{FF2B5EF4-FFF2-40B4-BE49-F238E27FC236}">
                <a16:creationId xmlns:a16="http://schemas.microsoft.com/office/drawing/2014/main" id="{A253090F-564B-9573-8ABF-4352421E4281}"/>
              </a:ext>
            </a:extLst>
          </p:cNvPr>
          <p:cNvSpPr txBox="1"/>
          <p:nvPr/>
        </p:nvSpPr>
        <p:spPr>
          <a:xfrm>
            <a:off x="4443514" y="5891848"/>
            <a:ext cx="7724101" cy="923330"/>
          </a:xfrm>
          <a:prstGeom prst="rect">
            <a:avLst/>
          </a:prstGeom>
          <a:solidFill>
            <a:schemeClr val="accent2">
              <a:lumMod val="20000"/>
              <a:lumOff val="80000"/>
            </a:schemeClr>
          </a:solidFill>
        </p:spPr>
        <p:txBody>
          <a:bodyPr wrap="square">
            <a:spAutoFit/>
          </a:bodyPr>
          <a:lstStyle/>
          <a:p>
            <a:pPr algn="just"/>
            <a:r>
              <a:rPr lang="en-US" dirty="0">
                <a:solidFill>
                  <a:srgbClr val="002060"/>
                </a:solidFill>
                <a:latin typeface="EC Square Sans Pro"/>
                <a:cs typeface="Arial" pitchFamily="34" charset="0"/>
              </a:rPr>
              <a:t>Antibiotic use systems and national </a:t>
            </a:r>
            <a:r>
              <a:rPr lang="en-US" b="1" dirty="0">
                <a:solidFill>
                  <a:srgbClr val="002060"/>
                </a:solidFill>
                <a:latin typeface="EC Square Sans Pro"/>
                <a:cs typeface="Arial" pitchFamily="34" charset="0"/>
              </a:rPr>
              <a:t>surveillance</a:t>
            </a:r>
            <a:r>
              <a:rPr lang="en-US" dirty="0">
                <a:solidFill>
                  <a:srgbClr val="002060"/>
                </a:solidFill>
                <a:latin typeface="EC Square Sans Pro"/>
                <a:cs typeface="Arial" pitchFamily="34" charset="0"/>
              </a:rPr>
              <a:t> of their use become mandatory. </a:t>
            </a:r>
            <a:r>
              <a:rPr lang="en-US" b="1" dirty="0">
                <a:solidFill>
                  <a:srgbClr val="002060"/>
                </a:solidFill>
                <a:latin typeface="EC Square Sans Pro"/>
                <a:cs typeface="Arial" pitchFamily="34" charset="0"/>
              </a:rPr>
              <a:t>Advertising</a:t>
            </a:r>
            <a:r>
              <a:rPr lang="en-US" dirty="0">
                <a:solidFill>
                  <a:srgbClr val="002060"/>
                </a:solidFill>
                <a:latin typeface="EC Square Sans Pro"/>
                <a:cs typeface="Arial" pitchFamily="34" charset="0"/>
              </a:rPr>
              <a:t> of veterinary prescription drugs in the non-professional press will be </a:t>
            </a:r>
            <a:r>
              <a:rPr lang="en-US" b="1" dirty="0">
                <a:solidFill>
                  <a:srgbClr val="002060"/>
                </a:solidFill>
                <a:latin typeface="EC Square Sans Pro"/>
                <a:cs typeface="Arial" pitchFamily="34" charset="0"/>
              </a:rPr>
              <a:t>prohibited</a:t>
            </a:r>
            <a:r>
              <a:rPr lang="en-US" dirty="0">
                <a:solidFill>
                  <a:srgbClr val="002060"/>
                </a:solidFill>
                <a:latin typeface="EC Square Sans Pro"/>
                <a:cs typeface="Arial" pitchFamily="34" charset="0"/>
              </a:rPr>
              <a:t>. </a:t>
            </a:r>
            <a:r>
              <a:rPr lang="en-US" b="1" dirty="0">
                <a:solidFill>
                  <a:srgbClr val="002060"/>
                </a:solidFill>
                <a:latin typeface="EC Square Sans Pro"/>
                <a:cs typeface="Arial" pitchFamily="34" charset="0"/>
              </a:rPr>
              <a:t>Art. 57, 120</a:t>
            </a:r>
          </a:p>
        </p:txBody>
      </p:sp>
    </p:spTree>
    <p:extLst>
      <p:ext uri="{BB962C8B-B14F-4D97-AF65-F5344CB8AC3E}">
        <p14:creationId xmlns:p14="http://schemas.microsoft.com/office/powerpoint/2010/main" val="2763902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A0D7DB-1BC6-100F-EAAD-7B2D08F21681}"/>
              </a:ext>
            </a:extLst>
          </p:cNvPr>
          <p:cNvSpPr txBox="1"/>
          <p:nvPr/>
        </p:nvSpPr>
        <p:spPr>
          <a:xfrm>
            <a:off x="135835" y="1015415"/>
            <a:ext cx="4963450" cy="2092881"/>
          </a:xfrm>
          <a:prstGeom prst="rect">
            <a:avLst/>
          </a:prstGeom>
          <a:solidFill>
            <a:schemeClr val="accent4">
              <a:lumMod val="20000"/>
              <a:lumOff val="80000"/>
            </a:schemeClr>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rgbClr val="002060"/>
                </a:solidFill>
                <a:effectLst/>
                <a:uLnTx/>
                <a:uFillTx/>
                <a:latin typeface="EC Square Sans Pro"/>
                <a:cs typeface="Calibri" panose="020F0502020204030204" pitchFamily="34" charset="0"/>
              </a:rPr>
              <a:t>The vet may hold stocks of products and may, under certain conditions, directly supply those for the treatment of animals under his care.</a:t>
            </a:r>
            <a:endParaRPr kumimoji="0" lang="ro-RO" sz="2600" b="1" i="0" u="none" strike="noStrike" kern="0" cap="none" spc="0" normalizeH="0" baseline="0" noProof="0" dirty="0">
              <a:ln>
                <a:noFill/>
              </a:ln>
              <a:solidFill>
                <a:srgbClr val="002060"/>
              </a:solidFill>
              <a:effectLst/>
              <a:uLnTx/>
              <a:uFillTx/>
              <a:latin typeface="EC Square Sans Pro"/>
              <a:cs typeface="Calibri" panose="020F0502020204030204" pitchFamily="34" charset="0"/>
            </a:endParaRPr>
          </a:p>
        </p:txBody>
      </p:sp>
      <p:sp>
        <p:nvSpPr>
          <p:cNvPr id="3" name="Rectangle 2"/>
          <p:cNvSpPr/>
          <p:nvPr/>
        </p:nvSpPr>
        <p:spPr>
          <a:xfrm>
            <a:off x="5105400" y="964795"/>
            <a:ext cx="7086600" cy="892552"/>
          </a:xfrm>
          <a:prstGeom prst="rect">
            <a:avLst/>
          </a:prstGeom>
          <a:solidFill>
            <a:srgbClr val="CC6600"/>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rgbClr val="FFFFFF"/>
                </a:solidFill>
                <a:effectLst/>
                <a:uLnTx/>
                <a:uFillTx/>
                <a:latin typeface="EC Square Sans Pro"/>
                <a:cs typeface="Calibri" panose="020F0502020204030204" pitchFamily="34" charset="0"/>
              </a:rPr>
              <a:t>POM medicines can only be obtained from a pharmacy or from an authorized vet.</a:t>
            </a:r>
          </a:p>
        </p:txBody>
      </p:sp>
      <p:sp>
        <p:nvSpPr>
          <p:cNvPr id="4" name="Rectangle 3"/>
          <p:cNvSpPr/>
          <p:nvPr/>
        </p:nvSpPr>
        <p:spPr>
          <a:xfrm>
            <a:off x="139148" y="3108296"/>
            <a:ext cx="11999383" cy="492443"/>
          </a:xfrm>
          <a:prstGeom prst="rect">
            <a:avLst/>
          </a:prstGeom>
          <a:solidFill>
            <a:srgbClr val="FFCCFF"/>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en-US" sz="2600" b="1" i="0" u="none" strike="noStrike" kern="0" cap="none" spc="0" normalizeH="0" baseline="0" noProof="0" dirty="0">
                <a:ln>
                  <a:noFill/>
                </a:ln>
                <a:solidFill>
                  <a:srgbClr val="002060"/>
                </a:solidFill>
                <a:effectLst/>
                <a:uLnTx/>
                <a:uFillTx/>
                <a:latin typeface="EC Square Sans Pro"/>
                <a:cs typeface="Calibri" panose="020F0502020204030204" pitchFamily="34" charset="0"/>
              </a:rPr>
              <a:t>Only registered products must be used by </a:t>
            </a:r>
            <a:r>
              <a:rPr kumimoji="0" lang="en-US" altLang="en-US" sz="2600" b="1" i="0" u="none" strike="noStrike" kern="0" cap="none" spc="0" normalizeH="0" baseline="0" noProof="0" dirty="0">
                <a:ln>
                  <a:noFill/>
                </a:ln>
                <a:solidFill>
                  <a:srgbClr val="FF0000"/>
                </a:solidFill>
                <a:effectLst/>
                <a:uLnTx/>
                <a:uFillTx/>
                <a:latin typeface="EC Square Sans Pro"/>
                <a:cs typeface="Calibri" panose="020F0502020204030204" pitchFamily="34" charset="0"/>
              </a:rPr>
              <a:t>veterinarians</a:t>
            </a:r>
            <a:r>
              <a:rPr kumimoji="0" lang="en-US" altLang="en-US" sz="2600" b="1" i="0" u="none" strike="noStrike" kern="0" cap="none" spc="0" normalizeH="0" baseline="0" noProof="0" dirty="0">
                <a:ln>
                  <a:noFill/>
                </a:ln>
                <a:solidFill>
                  <a:srgbClr val="002060"/>
                </a:solidFill>
                <a:effectLst/>
                <a:uLnTx/>
                <a:uFillTx/>
                <a:latin typeface="EC Square Sans Pro"/>
                <a:cs typeface="Calibri" panose="020F0502020204030204" pitchFamily="34" charset="0"/>
              </a:rPr>
              <a:t> for each species.</a:t>
            </a:r>
            <a:endParaRPr kumimoji="0" lang="ro-RO" altLang="en-US" sz="2600" b="1" i="0" u="none" strike="noStrike" kern="0" cap="none" spc="0" normalizeH="0" baseline="0" noProof="0" dirty="0">
              <a:ln>
                <a:noFill/>
              </a:ln>
              <a:solidFill>
                <a:srgbClr val="002060"/>
              </a:solidFill>
              <a:effectLst/>
              <a:uLnTx/>
              <a:uFillTx/>
              <a:latin typeface="EC Square Sans Pro"/>
              <a:cs typeface="Times New Roman" panose="02020603050405020304" pitchFamily="18" charset="0"/>
            </a:endParaRPr>
          </a:p>
        </p:txBody>
      </p:sp>
      <p:sp>
        <p:nvSpPr>
          <p:cNvPr id="5" name="TextBox 4">
            <a:extLst>
              <a:ext uri="{FF2B5EF4-FFF2-40B4-BE49-F238E27FC236}">
                <a16:creationId xmlns:a16="http://schemas.microsoft.com/office/drawing/2014/main" id="{8AF73191-A46B-4CCE-8E38-2CCF0F7E5B8E}"/>
              </a:ext>
            </a:extLst>
          </p:cNvPr>
          <p:cNvSpPr txBox="1"/>
          <p:nvPr/>
        </p:nvSpPr>
        <p:spPr>
          <a:xfrm>
            <a:off x="5102598" y="1806727"/>
            <a:ext cx="7013202" cy="1292662"/>
          </a:xfrm>
          <a:prstGeom prst="rect">
            <a:avLst/>
          </a:prstGeom>
          <a:solidFill>
            <a:srgbClr val="FFFFCC"/>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en-US" sz="2600" b="1" i="0" u="none" strike="noStrike" kern="0" cap="none" spc="0" normalizeH="0" baseline="0" noProof="0" dirty="0">
                <a:ln>
                  <a:noFill/>
                </a:ln>
                <a:solidFill>
                  <a:srgbClr val="002060"/>
                </a:solidFill>
                <a:effectLst/>
                <a:uLnTx/>
                <a:uFillTx/>
                <a:latin typeface="EC Square Sans Pro"/>
                <a:cs typeface="Calibri" panose="020F0502020204030204" pitchFamily="34" charset="0"/>
              </a:rPr>
              <a:t>According to EU regulations, only medicines for which Maximum Residue Level (MRL) was established, can be used.</a:t>
            </a:r>
            <a:endParaRPr kumimoji="0" lang="en-US" altLang="en-US" sz="2600" b="1" i="0" u="none" strike="noStrike" kern="0" cap="none" spc="0" normalizeH="0" baseline="0" noProof="0" dirty="0">
              <a:ln>
                <a:noFill/>
              </a:ln>
              <a:solidFill>
                <a:srgbClr val="FF0000"/>
              </a:solidFill>
              <a:effectLst/>
              <a:uLnTx/>
              <a:uFillTx/>
              <a:latin typeface="EC Square Sans Pro"/>
              <a:cs typeface="Calibri" panose="020F0502020204030204" pitchFamily="34" charset="0"/>
            </a:endParaRPr>
          </a:p>
        </p:txBody>
      </p:sp>
      <p:sp>
        <p:nvSpPr>
          <p:cNvPr id="6" name="Rectangle 5"/>
          <p:cNvSpPr/>
          <p:nvPr/>
        </p:nvSpPr>
        <p:spPr>
          <a:xfrm>
            <a:off x="113926" y="4493291"/>
            <a:ext cx="12024605" cy="492443"/>
          </a:xfrm>
          <a:prstGeom prst="rect">
            <a:avLst/>
          </a:prstGeom>
          <a:solidFill>
            <a:schemeClr val="accent1">
              <a:lumMod val="20000"/>
              <a:lumOff val="80000"/>
            </a:schemeClr>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rgbClr val="002060"/>
                </a:solidFill>
                <a:effectLst/>
                <a:uLnTx/>
                <a:uFillTx/>
                <a:latin typeface="EC Square Sans Pro"/>
                <a:cs typeface="Calibri" panose="020F0502020204030204" pitchFamily="34" charset="0"/>
              </a:rPr>
              <a:t>Farmers can obtain medicated animal feed by prescription only.</a:t>
            </a:r>
            <a:endParaRPr kumimoji="0" lang="en-US" sz="2600" b="1" i="0" u="none" strike="noStrike" kern="0" cap="none" spc="0" normalizeH="0" baseline="0" noProof="0" dirty="0">
              <a:ln>
                <a:noFill/>
              </a:ln>
              <a:solidFill>
                <a:srgbClr val="FF0000"/>
              </a:solidFill>
              <a:effectLst/>
              <a:uLnTx/>
              <a:uFillTx/>
              <a:latin typeface="EC Square Sans Pro"/>
              <a:cs typeface="Calibri" panose="020F0502020204030204" pitchFamily="34" charset="0"/>
            </a:endParaRPr>
          </a:p>
        </p:txBody>
      </p:sp>
      <p:sp>
        <p:nvSpPr>
          <p:cNvPr id="7" name="Rectangle 6"/>
          <p:cNvSpPr/>
          <p:nvPr/>
        </p:nvSpPr>
        <p:spPr>
          <a:xfrm>
            <a:off x="137503" y="3600739"/>
            <a:ext cx="12001028" cy="892552"/>
          </a:xfrm>
          <a:prstGeom prst="rect">
            <a:avLst/>
          </a:prstGeom>
          <a:solidFill>
            <a:srgbClr val="FF0000"/>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rgbClr val="FFFFFF"/>
                </a:solidFill>
                <a:effectLst/>
                <a:uLnTx/>
                <a:uFillTx/>
                <a:latin typeface="EC Square Sans Pro"/>
                <a:cs typeface="Calibri" panose="020F0502020204030204" pitchFamily="34" charset="0"/>
              </a:rPr>
              <a:t>Only licensed feed producers, can hold medicated premixes authorized for the purpose of producing medicated feed for animals (Reg. 1831/2003)</a:t>
            </a:r>
            <a:endParaRPr kumimoji="0" lang="ro-RO" sz="2600" b="1" i="0" u="none" strike="noStrike" kern="0" cap="none" spc="0" normalizeH="0" baseline="0" noProof="0" dirty="0">
              <a:ln>
                <a:noFill/>
              </a:ln>
              <a:solidFill>
                <a:srgbClr val="FFFFFF"/>
              </a:solidFill>
              <a:effectLst/>
              <a:uLnTx/>
              <a:uFillTx/>
              <a:latin typeface="EC Square Sans Pro"/>
              <a:cs typeface="Calibri" panose="020F0502020204030204" pitchFamily="34" charset="0"/>
            </a:endParaRPr>
          </a:p>
        </p:txBody>
      </p:sp>
      <p:sp>
        <p:nvSpPr>
          <p:cNvPr id="8" name="Rectangle 7"/>
          <p:cNvSpPr/>
          <p:nvPr/>
        </p:nvSpPr>
        <p:spPr>
          <a:xfrm>
            <a:off x="113926" y="4959350"/>
            <a:ext cx="12024605" cy="1692771"/>
          </a:xfrm>
          <a:prstGeom prst="rect">
            <a:avLst/>
          </a:prstGeom>
          <a:solidFill>
            <a:schemeClr val="accent1">
              <a:lumMod val="50000"/>
            </a:schemeClr>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en-US" sz="2600" b="1" i="0" u="none" strike="noStrike" kern="0" cap="none" spc="0" normalizeH="0" baseline="0" noProof="0" dirty="0">
                <a:ln>
                  <a:noFill/>
                </a:ln>
                <a:solidFill>
                  <a:srgbClr val="FFFFFF"/>
                </a:solidFill>
                <a:effectLst/>
                <a:uLnTx/>
                <a:uFillTx/>
                <a:latin typeface="EC Square Sans Pro"/>
                <a:cs typeface="Calibri" panose="020F0502020204030204" pitchFamily="34" charset="0"/>
              </a:rPr>
              <a:t>If a registered product does not exist for a species, then the veterinarian can exceptionally prescribe / use an </a:t>
            </a:r>
            <a:r>
              <a:rPr kumimoji="0" lang="en-US" altLang="en-US" sz="2600" b="1" i="0" u="none" strike="noStrike" kern="0" cap="none" spc="0" normalizeH="0" baseline="0" noProof="0" dirty="0" err="1">
                <a:ln>
                  <a:noFill/>
                </a:ln>
                <a:solidFill>
                  <a:srgbClr val="FFFFFF"/>
                </a:solidFill>
                <a:effectLst/>
                <a:uLnTx/>
                <a:uFillTx/>
                <a:latin typeface="EC Square Sans Pro"/>
                <a:cs typeface="Calibri" panose="020F0502020204030204" pitchFamily="34" charset="0"/>
              </a:rPr>
              <a:t>a.u.v</a:t>
            </a:r>
            <a:r>
              <a:rPr kumimoji="0" lang="en-US" altLang="en-US" sz="2600" b="1" i="0" u="none" strike="noStrike" kern="0" cap="none" spc="0" normalizeH="0" baseline="0" noProof="0" dirty="0">
                <a:ln>
                  <a:noFill/>
                </a:ln>
                <a:solidFill>
                  <a:srgbClr val="FFFFFF"/>
                </a:solidFill>
                <a:effectLst/>
                <a:uLnTx/>
                <a:uFillTx/>
                <a:latin typeface="EC Square Sans Pro"/>
                <a:cs typeface="Calibri" panose="020F0502020204030204" pitchFamily="34" charset="0"/>
              </a:rPr>
              <a:t>. product. registered for another species or another condition in the same species, or a product registered for human use.</a:t>
            </a:r>
            <a:endParaRPr kumimoji="0" lang="ro-RO" altLang="en-US" sz="2600" b="1" i="0" u="none" strike="noStrike" kern="0" cap="none" spc="0" normalizeH="0" baseline="0" noProof="0" dirty="0">
              <a:ln>
                <a:noFill/>
              </a:ln>
              <a:solidFill>
                <a:srgbClr val="FFFFFF"/>
              </a:solidFill>
              <a:effectLst/>
              <a:uLnTx/>
              <a:uFillTx/>
              <a:latin typeface="EC Square Sans Pro"/>
              <a:cs typeface="Calibri" panose="020F0502020204030204" pitchFamily="34" charset="0"/>
            </a:endParaRPr>
          </a:p>
        </p:txBody>
      </p:sp>
      <p:sp>
        <p:nvSpPr>
          <p:cNvPr id="9" name="TextBox 8"/>
          <p:cNvSpPr txBox="1"/>
          <p:nvPr/>
        </p:nvSpPr>
        <p:spPr>
          <a:xfrm>
            <a:off x="99017" y="86839"/>
            <a:ext cx="3733800"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FF0000"/>
                </a:solidFill>
                <a:effectLst/>
                <a:uLnTx/>
                <a:uFillTx/>
                <a:latin typeface="EC Square Sans Pro"/>
              </a:rPr>
              <a:t>Now:</a:t>
            </a:r>
          </a:p>
        </p:txBody>
      </p:sp>
    </p:spTree>
    <p:extLst>
      <p:ext uri="{BB962C8B-B14F-4D97-AF65-F5344CB8AC3E}">
        <p14:creationId xmlns:p14="http://schemas.microsoft.com/office/powerpoint/2010/main" val="4178804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3542" y="4157410"/>
            <a:ext cx="3090225" cy="2058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nvGraphicFramePr>
        <p:xfrm>
          <a:off x="1980292" y="567605"/>
          <a:ext cx="8535308" cy="5392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55176" y="600459"/>
            <a:ext cx="8534400" cy="954107"/>
          </a:xfrm>
          <a:prstGeom prst="rect">
            <a:avLst/>
          </a:prstGeom>
          <a:solidFill>
            <a:srgbClr val="002060"/>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EC Square Sans Pro"/>
              </a:rPr>
              <a:t>Actions implemented at country level to reduce sales of veterinary antimicrobials across Europe.</a:t>
            </a:r>
            <a:endParaRPr kumimoji="0" lang="ro-RO" sz="2800" b="1" i="0" u="none" strike="noStrike" kern="0" cap="none" spc="0" normalizeH="0" baseline="0" noProof="0" dirty="0">
              <a:ln>
                <a:noFill/>
              </a:ln>
              <a:solidFill>
                <a:srgbClr val="FFFFFF"/>
              </a:solidFill>
              <a:effectLst/>
              <a:uLnTx/>
              <a:uFillTx/>
              <a:latin typeface="EC Square Sans Pro"/>
            </a:endParaRPr>
          </a:p>
        </p:txBody>
      </p:sp>
      <p:pic>
        <p:nvPicPr>
          <p:cNvPr id="5" name="Picture 4"/>
          <p:cNvPicPr>
            <a:picLocks noChangeAspect="1"/>
          </p:cNvPicPr>
          <p:nvPr/>
        </p:nvPicPr>
        <p:blipFill rotWithShape="1">
          <a:blip r:embed="rId8"/>
          <a:srcRect l="1135" r="72742" b="87159"/>
          <a:stretch/>
        </p:blipFill>
        <p:spPr>
          <a:xfrm>
            <a:off x="228600" y="4502150"/>
            <a:ext cx="1752601" cy="609600"/>
          </a:xfrm>
          <a:prstGeom prst="rect">
            <a:avLst/>
          </a:prstGeom>
        </p:spPr>
      </p:pic>
    </p:spTree>
    <p:extLst>
      <p:ext uri="{BB962C8B-B14F-4D97-AF65-F5344CB8AC3E}">
        <p14:creationId xmlns:p14="http://schemas.microsoft.com/office/powerpoint/2010/main" val="379347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32B9C9B9-E3C3-0336-87A5-B2F3BD7115A7}"/>
              </a:ext>
            </a:extLst>
          </p:cNvPr>
          <p:cNvSpPr txBox="1"/>
          <p:nvPr/>
        </p:nvSpPr>
        <p:spPr>
          <a:xfrm>
            <a:off x="7987724" y="173412"/>
            <a:ext cx="3429651" cy="5570756"/>
          </a:xfrm>
          <a:prstGeom prst="rect">
            <a:avLst/>
          </a:prstGeom>
          <a:solidFill>
            <a:schemeClr val="accent2"/>
          </a:solidFill>
        </p:spPr>
        <p:txBody>
          <a:bodyPr wrap="square">
            <a:spAutoFit/>
          </a:bodyPr>
          <a:lstStyle/>
          <a:p>
            <a:endParaRPr lang="en-US" sz="1400" dirty="0">
              <a:latin typeface="Times New Roman" panose="02020603050405020304" pitchFamily="18" charset="0"/>
            </a:endParaRPr>
          </a:p>
          <a:p>
            <a:pPr marR="1080" algn="r"/>
            <a:r>
              <a:rPr lang="en-US" sz="1400" b="1" dirty="0">
                <a:latin typeface="Arial" panose="020B0604020202020204" pitchFamily="34" charset="0"/>
              </a:rPr>
              <a:t>REGIM SPECIAL</a:t>
            </a:r>
          </a:p>
          <a:p>
            <a:pPr algn="just"/>
            <a:r>
              <a:rPr lang="en-US" sz="1200" dirty="0" err="1">
                <a:latin typeface="Arial" panose="020B0604020202020204" pitchFamily="34" charset="0"/>
              </a:rPr>
              <a:t>Seria</a:t>
            </a:r>
            <a:r>
              <a:rPr lang="en-US" sz="1200" dirty="0">
                <a:latin typeface="Arial" panose="020B0604020202020204" pitchFamily="34" charset="0"/>
              </a:rPr>
              <a:t> ................./ nr. .........................................</a:t>
            </a:r>
          </a:p>
          <a:p>
            <a:pPr algn="just"/>
            <a:r>
              <a:rPr lang="en-US" sz="1200" dirty="0" err="1">
                <a:latin typeface="Arial" panose="020B0604020202020204" pitchFamily="34" charset="0"/>
              </a:rPr>
              <a:t>Unitatea</a:t>
            </a:r>
            <a:r>
              <a:rPr lang="en-US" sz="1200" dirty="0">
                <a:latin typeface="Arial" panose="020B0604020202020204" pitchFamily="34" charset="0"/>
              </a:rPr>
              <a:t> </a:t>
            </a:r>
            <a:r>
              <a:rPr lang="en-US" sz="1200" dirty="0" err="1">
                <a:latin typeface="Arial" panose="020B0604020202020204" pitchFamily="34" charset="0"/>
              </a:rPr>
              <a:t>sanitara</a:t>
            </a:r>
            <a:r>
              <a:rPr lang="en-US" sz="1200" dirty="0">
                <a:latin typeface="Arial" panose="020B0604020202020204" pitchFamily="34" charset="0"/>
              </a:rPr>
              <a:t> </a:t>
            </a:r>
            <a:r>
              <a:rPr lang="en-US" sz="1200" dirty="0" err="1">
                <a:latin typeface="Arial" panose="020B0604020202020204" pitchFamily="34" charset="0"/>
              </a:rPr>
              <a:t>veterinara</a:t>
            </a:r>
            <a:r>
              <a:rPr lang="en-US" sz="1200" dirty="0">
                <a:latin typeface="Arial" panose="020B0604020202020204" pitchFamily="34" charset="0"/>
              </a:rPr>
              <a:t> </a:t>
            </a:r>
            <a:r>
              <a:rPr lang="en-US" sz="1200" dirty="0" err="1">
                <a:latin typeface="Arial" panose="020B0604020202020204" pitchFamily="34" charset="0"/>
              </a:rPr>
              <a:t>emitenta</a:t>
            </a:r>
            <a:endParaRPr lang="en-US" sz="1200" dirty="0">
              <a:latin typeface="Arial" panose="020B0604020202020204" pitchFamily="34" charset="0"/>
            </a:endParaRPr>
          </a:p>
          <a:p>
            <a:pPr algn="just"/>
            <a:r>
              <a:rPr lang="en-US" sz="1200" dirty="0">
                <a:latin typeface="Arial" panose="020B0604020202020204" pitchFamily="34" charset="0"/>
              </a:rPr>
              <a:t>..........................................................................</a:t>
            </a:r>
          </a:p>
          <a:p>
            <a:pPr algn="just"/>
            <a:r>
              <a:rPr lang="en-US" sz="1200" dirty="0" err="1">
                <a:latin typeface="Arial" panose="020B0604020202020204" pitchFamily="34" charset="0"/>
              </a:rPr>
              <a:t>Localitatea</a:t>
            </a:r>
            <a:r>
              <a:rPr lang="en-US" sz="1200" dirty="0">
                <a:latin typeface="Arial" panose="020B0604020202020204" pitchFamily="34" charset="0"/>
              </a:rPr>
              <a:t> ........................................................</a:t>
            </a:r>
          </a:p>
          <a:p>
            <a:pPr algn="just"/>
            <a:r>
              <a:rPr lang="en-US" sz="1200" dirty="0" err="1">
                <a:latin typeface="Arial" panose="020B0604020202020204" pitchFamily="34" charset="0"/>
              </a:rPr>
              <a:t>Judetul</a:t>
            </a:r>
            <a:r>
              <a:rPr lang="en-US" sz="1200" dirty="0">
                <a:latin typeface="Arial" panose="020B0604020202020204" pitchFamily="34" charset="0"/>
              </a:rPr>
              <a:t> ..............................................................</a:t>
            </a:r>
          </a:p>
          <a:p>
            <a:pPr marR="10160"/>
            <a:r>
              <a:rPr lang="it-IT" sz="1200" b="1" dirty="0">
                <a:latin typeface="Arial" panose="020B0604020202020204" pitchFamily="34" charset="0"/>
              </a:rPr>
              <a:t>Numele persoanei fizice sau juridice detinatoare de animale </a:t>
            </a:r>
          </a:p>
          <a:p>
            <a:pPr marR="10160" algn="just"/>
            <a:r>
              <a:rPr lang="it-IT" sz="1200" dirty="0">
                <a:latin typeface="Arial" panose="020B0604020202020204" pitchFamily="34" charset="0"/>
              </a:rPr>
              <a:t>Domiciliul/adresa sediului social:</a:t>
            </a:r>
          </a:p>
          <a:p>
            <a:pPr algn="just"/>
            <a:r>
              <a:rPr lang="en-US" sz="1200" dirty="0" err="1">
                <a:latin typeface="Arial" panose="020B0604020202020204" pitchFamily="34" charset="0"/>
              </a:rPr>
              <a:t>Localitatea</a:t>
            </a:r>
            <a:r>
              <a:rPr lang="en-US" sz="1200" dirty="0">
                <a:latin typeface="Arial" panose="020B0604020202020204" pitchFamily="34" charset="0"/>
              </a:rPr>
              <a:t> ........................................................</a:t>
            </a:r>
          </a:p>
          <a:p>
            <a:pPr algn="just"/>
            <a:r>
              <a:rPr lang="en-US" sz="1200" dirty="0">
                <a:latin typeface="Arial" panose="020B0604020202020204" pitchFamily="34" charset="0"/>
              </a:rPr>
              <a:t>Strada ...............................................................</a:t>
            </a:r>
          </a:p>
          <a:p>
            <a:pPr algn="just"/>
            <a:r>
              <a:rPr lang="en-US" sz="1200" dirty="0">
                <a:latin typeface="Arial" panose="020B0604020202020204" pitchFamily="34" charset="0"/>
              </a:rPr>
              <a:t>Nr.........,</a:t>
            </a:r>
            <a:r>
              <a:rPr lang="en-US" sz="1200" dirty="0" err="1">
                <a:latin typeface="Arial" panose="020B0604020202020204" pitchFamily="34" charset="0"/>
              </a:rPr>
              <a:t>Judet</a:t>
            </a:r>
            <a:r>
              <a:rPr lang="en-US" sz="1200" dirty="0">
                <a:latin typeface="Arial" panose="020B0604020202020204" pitchFamily="34" charset="0"/>
              </a:rPr>
              <a:t>......................,</a:t>
            </a:r>
            <a:r>
              <a:rPr lang="en-US" sz="1200" dirty="0" err="1">
                <a:latin typeface="Arial" panose="020B0604020202020204" pitchFamily="34" charset="0"/>
              </a:rPr>
              <a:t>telefon</a:t>
            </a:r>
            <a:r>
              <a:rPr lang="en-US" sz="1200" dirty="0">
                <a:latin typeface="Arial" panose="020B0604020202020204" pitchFamily="34" charset="0"/>
              </a:rPr>
              <a:t>...................</a:t>
            </a:r>
          </a:p>
          <a:p>
            <a:pPr algn="just"/>
            <a:r>
              <a:rPr lang="en-US" sz="1200" dirty="0" err="1">
                <a:latin typeface="Arial" panose="020B0604020202020204" pitchFamily="34" charset="0"/>
              </a:rPr>
              <a:t>Animalul</a:t>
            </a:r>
            <a:r>
              <a:rPr lang="en-US" sz="1200" dirty="0">
                <a:latin typeface="Arial" panose="020B0604020202020204" pitchFamily="34" charset="0"/>
              </a:rPr>
              <a:t>/</a:t>
            </a:r>
            <a:r>
              <a:rPr lang="en-US" sz="1200" dirty="0" err="1">
                <a:latin typeface="Arial" panose="020B0604020202020204" pitchFamily="34" charset="0"/>
              </a:rPr>
              <a:t>Animalele</a:t>
            </a:r>
            <a:r>
              <a:rPr lang="en-US" sz="1200" dirty="0">
                <a:latin typeface="Arial" panose="020B0604020202020204" pitchFamily="34" charset="0"/>
              </a:rPr>
              <a:t> din </a:t>
            </a:r>
            <a:r>
              <a:rPr lang="en-US" sz="1200" dirty="0" err="1">
                <a:latin typeface="Arial" panose="020B0604020202020204" pitchFamily="34" charset="0"/>
              </a:rPr>
              <a:t>specia</a:t>
            </a:r>
            <a:r>
              <a:rPr lang="en-US" sz="1200" dirty="0">
                <a:latin typeface="Arial" panose="020B0604020202020204" pitchFamily="34" charset="0"/>
              </a:rPr>
              <a:t> ..........................</a:t>
            </a:r>
          </a:p>
          <a:p>
            <a:pPr algn="just"/>
            <a:r>
              <a:rPr lang="en-US" sz="1200" dirty="0" err="1">
                <a:latin typeface="Arial" panose="020B0604020202020204" pitchFamily="34" charset="0"/>
              </a:rPr>
              <a:t>Numarul</a:t>
            </a:r>
            <a:r>
              <a:rPr lang="en-US" sz="1200" dirty="0">
                <a:latin typeface="Arial" panose="020B0604020202020204" pitchFamily="34" charset="0"/>
              </a:rPr>
              <a:t>/</a:t>
            </a:r>
            <a:r>
              <a:rPr lang="en-US" sz="1200" dirty="0" err="1">
                <a:latin typeface="Arial" panose="020B0604020202020204" pitchFamily="34" charset="0"/>
              </a:rPr>
              <a:t>Numerele</a:t>
            </a:r>
            <a:r>
              <a:rPr lang="en-US" sz="1200" dirty="0">
                <a:latin typeface="Arial" panose="020B0604020202020204" pitchFamily="34" charset="0"/>
              </a:rPr>
              <a:t> de </a:t>
            </a:r>
            <a:r>
              <a:rPr lang="en-US" sz="1200" dirty="0" err="1">
                <a:latin typeface="Arial" panose="020B0604020202020204" pitchFamily="34" charset="0"/>
              </a:rPr>
              <a:t>identificare</a:t>
            </a:r>
            <a:r>
              <a:rPr lang="en-US" sz="1200" dirty="0">
                <a:latin typeface="Arial" panose="020B0604020202020204" pitchFamily="34" charset="0"/>
              </a:rPr>
              <a:t>......................</a:t>
            </a:r>
          </a:p>
          <a:p>
            <a:pPr algn="just"/>
            <a:r>
              <a:rPr lang="en-US" sz="1200" dirty="0" err="1">
                <a:latin typeface="Arial" panose="020B0604020202020204" pitchFamily="34" charset="0"/>
              </a:rPr>
              <a:t>Categoria</a:t>
            </a:r>
            <a:r>
              <a:rPr lang="en-US" sz="1200" dirty="0">
                <a:latin typeface="Arial" panose="020B0604020202020204" pitchFamily="34" charset="0"/>
              </a:rPr>
              <a:t> ..........................................................</a:t>
            </a:r>
          </a:p>
          <a:p>
            <a:pPr algn="just"/>
            <a:r>
              <a:rPr lang="en-US" sz="1200" dirty="0" err="1">
                <a:latin typeface="Arial" panose="020B0604020202020204" pitchFamily="34" charset="0"/>
              </a:rPr>
              <a:t>Sexul</a:t>
            </a:r>
            <a:r>
              <a:rPr lang="en-US" sz="1200" dirty="0">
                <a:latin typeface="Arial" panose="020B0604020202020204" pitchFamily="34" charset="0"/>
              </a:rPr>
              <a:t> .................................................................</a:t>
            </a:r>
          </a:p>
          <a:p>
            <a:pPr algn="just"/>
            <a:r>
              <a:rPr lang="en-US" sz="1200" dirty="0" err="1">
                <a:latin typeface="Arial" panose="020B0604020202020204" pitchFamily="34" charset="0"/>
              </a:rPr>
              <a:t>Greutatea</a:t>
            </a:r>
            <a:r>
              <a:rPr lang="en-US" sz="1200" dirty="0">
                <a:latin typeface="Arial" panose="020B0604020202020204" pitchFamily="34" charset="0"/>
              </a:rPr>
              <a:t> </a:t>
            </a:r>
            <a:r>
              <a:rPr lang="en-US" sz="1200" dirty="0" err="1">
                <a:latin typeface="Arial" panose="020B0604020202020204" pitchFamily="34" charset="0"/>
              </a:rPr>
              <a:t>medie</a:t>
            </a:r>
            <a:r>
              <a:rPr lang="en-US" sz="1200" dirty="0">
                <a:latin typeface="Arial" panose="020B0604020202020204" pitchFamily="34" charset="0"/>
              </a:rPr>
              <a:t>/animal (kg) ............................</a:t>
            </a:r>
          </a:p>
          <a:p>
            <a:pPr algn="just"/>
            <a:r>
              <a:rPr lang="en-US" sz="1200" dirty="0" err="1">
                <a:latin typeface="Arial" panose="020B0604020202020204" pitchFamily="34" charset="0"/>
              </a:rPr>
              <a:t>Diagnosticul</a:t>
            </a:r>
            <a:r>
              <a:rPr lang="en-US" sz="1200" dirty="0">
                <a:latin typeface="Arial" panose="020B0604020202020204" pitchFamily="34" charset="0"/>
              </a:rPr>
              <a:t>.......................................................</a:t>
            </a:r>
          </a:p>
          <a:p>
            <a:pPr algn="just"/>
            <a:r>
              <a:rPr lang="en-US" sz="1200" dirty="0">
                <a:latin typeface="Arial" panose="020B0604020202020204" pitchFamily="34" charset="0"/>
              </a:rPr>
              <a:t>..........................................................................</a:t>
            </a:r>
          </a:p>
          <a:p>
            <a:pPr algn="just"/>
            <a:r>
              <a:rPr lang="en-US" sz="1200" dirty="0">
                <a:latin typeface="Arial" panose="020B0604020202020204" pitchFamily="34" charset="0"/>
              </a:rPr>
              <a:t>Nr. din </a:t>
            </a:r>
            <a:r>
              <a:rPr lang="en-US" sz="1200" dirty="0" err="1">
                <a:latin typeface="Arial" panose="020B0604020202020204" pitchFamily="34" charset="0"/>
              </a:rPr>
              <a:t>registrul</a:t>
            </a:r>
            <a:r>
              <a:rPr lang="en-US" sz="1200" dirty="0">
                <a:latin typeface="Arial" panose="020B0604020202020204" pitchFamily="34" charset="0"/>
              </a:rPr>
              <a:t> de </a:t>
            </a:r>
            <a:r>
              <a:rPr lang="en-US" sz="1200" dirty="0" err="1">
                <a:latin typeface="Arial" panose="020B0604020202020204" pitchFamily="34" charset="0"/>
              </a:rPr>
              <a:t>consultatii</a:t>
            </a:r>
            <a:r>
              <a:rPr lang="en-US" sz="1200" dirty="0">
                <a:latin typeface="Arial" panose="020B0604020202020204" pitchFamily="34" charset="0"/>
              </a:rPr>
              <a:t>.........../data .........</a:t>
            </a:r>
          </a:p>
          <a:p>
            <a:pPr algn="just"/>
            <a:endParaRPr lang="en-US" sz="1600" dirty="0">
              <a:latin typeface="Arial" panose="020B0604020202020204" pitchFamily="34" charset="0"/>
            </a:endParaRPr>
          </a:p>
          <a:p>
            <a:pPr algn="just"/>
            <a:r>
              <a:rPr lang="en-US" sz="1400" dirty="0">
                <a:latin typeface="Arial" panose="020B0604020202020204" pitchFamily="34" charset="0"/>
              </a:rPr>
              <a:t>Rp/</a:t>
            </a:r>
          </a:p>
          <a:p>
            <a:pPr algn="just"/>
            <a:endParaRPr lang="en-US" sz="1400" dirty="0"/>
          </a:p>
          <a:p>
            <a:pPr algn="just"/>
            <a:endParaRPr lang="en-US" sz="1400" dirty="0">
              <a:latin typeface="Arial" panose="020B0604020202020204" pitchFamily="34" charset="0"/>
            </a:endParaRPr>
          </a:p>
          <a:p>
            <a:pPr algn="just"/>
            <a:endParaRPr lang="en-US" sz="900" dirty="0">
              <a:latin typeface="Arial" panose="020B0604020202020204" pitchFamily="34" charset="0"/>
            </a:endParaRPr>
          </a:p>
          <a:p>
            <a:pPr algn="r"/>
            <a:r>
              <a:rPr lang="en-US" sz="1100" dirty="0" err="1">
                <a:latin typeface="Arial" panose="020B0604020202020204" pitchFamily="34" charset="0"/>
              </a:rPr>
              <a:t>Semnatura</a:t>
            </a:r>
            <a:r>
              <a:rPr lang="en-US" sz="1100" dirty="0">
                <a:latin typeface="Arial" panose="020B0604020202020204" pitchFamily="34" charset="0"/>
              </a:rPr>
              <a:t> </a:t>
            </a:r>
            <a:r>
              <a:rPr lang="en-US" sz="1100" dirty="0" err="1">
                <a:latin typeface="Arial" panose="020B0604020202020204" pitchFamily="34" charset="0"/>
              </a:rPr>
              <a:t>si</a:t>
            </a:r>
            <a:r>
              <a:rPr lang="en-US" sz="1100" dirty="0">
                <a:latin typeface="Arial" panose="020B0604020202020204" pitchFamily="34" charset="0"/>
              </a:rPr>
              <a:t> </a:t>
            </a:r>
            <a:r>
              <a:rPr lang="en-US" sz="1100" dirty="0" err="1">
                <a:latin typeface="Arial" panose="020B0604020202020204" pitchFamily="34" charset="0"/>
              </a:rPr>
              <a:t>parafa</a:t>
            </a:r>
            <a:r>
              <a:rPr lang="en-US" sz="1100" dirty="0">
                <a:latin typeface="Arial" panose="020B0604020202020204" pitchFamily="34" charset="0"/>
              </a:rPr>
              <a:t> </a:t>
            </a:r>
            <a:r>
              <a:rPr lang="en-US" sz="1100" dirty="0" err="1">
                <a:latin typeface="Arial" panose="020B0604020202020204" pitchFamily="34" charset="0"/>
              </a:rPr>
              <a:t>medicului</a:t>
            </a:r>
            <a:r>
              <a:rPr lang="en-US" sz="1100" dirty="0">
                <a:latin typeface="Arial" panose="020B0604020202020204" pitchFamily="34" charset="0"/>
              </a:rPr>
              <a:t> </a:t>
            </a:r>
            <a:r>
              <a:rPr lang="en-US" sz="1100" dirty="0" err="1">
                <a:latin typeface="Arial" panose="020B0604020202020204" pitchFamily="34" charset="0"/>
              </a:rPr>
              <a:t>veterinar</a:t>
            </a:r>
            <a:endParaRPr lang="en-US" sz="1100" dirty="0">
              <a:latin typeface="Arial" panose="020B0604020202020204" pitchFamily="34" charset="0"/>
            </a:endParaRPr>
          </a:p>
          <a:p>
            <a:pPr algn="r"/>
            <a:r>
              <a:rPr lang="en-US" sz="1100" dirty="0">
                <a:latin typeface="Arial" panose="020B0604020202020204" pitchFamily="34" charset="0"/>
              </a:rPr>
              <a:t>Data ......................</a:t>
            </a:r>
          </a:p>
        </p:txBody>
      </p:sp>
      <p:pic>
        <p:nvPicPr>
          <p:cNvPr id="21" name="Picture 5">
            <a:extLst>
              <a:ext uri="{FF2B5EF4-FFF2-40B4-BE49-F238E27FC236}">
                <a16:creationId xmlns:a16="http://schemas.microsoft.com/office/drawing/2014/main" id="{9077056E-F18E-4BE4-83E3-DA50744C2DA0}"/>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89562" y="1214564"/>
            <a:ext cx="2814808" cy="299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E51AEBE2-6874-7867-DC26-6B1B071DAA5C}"/>
              </a:ext>
            </a:extLst>
          </p:cNvPr>
          <p:cNvGrpSpPr/>
          <p:nvPr/>
        </p:nvGrpSpPr>
        <p:grpSpPr>
          <a:xfrm>
            <a:off x="2778014" y="911239"/>
            <a:ext cx="3785046" cy="656710"/>
            <a:chOff x="305643" y="0"/>
            <a:chExt cx="3145484" cy="1101056"/>
          </a:xfrm>
          <a:solidFill>
            <a:schemeClr val="bg2">
              <a:lumMod val="50000"/>
            </a:schemeClr>
          </a:solidFill>
        </p:grpSpPr>
        <p:sp>
          <p:nvSpPr>
            <p:cNvPr id="3" name="Rectangle: Rounded Corners 2">
              <a:extLst>
                <a:ext uri="{FF2B5EF4-FFF2-40B4-BE49-F238E27FC236}">
                  <a16:creationId xmlns:a16="http://schemas.microsoft.com/office/drawing/2014/main" id="{2211D964-D68F-BD91-AB2D-C63B8E4CAC4F}"/>
                </a:ext>
              </a:extLst>
            </p:cNvPr>
            <p:cNvSpPr/>
            <p:nvPr/>
          </p:nvSpPr>
          <p:spPr>
            <a:xfrm>
              <a:off x="305643" y="0"/>
              <a:ext cx="3145484" cy="1101056"/>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4" name="Rectangle: Rounded Corners 4">
              <a:extLst>
                <a:ext uri="{FF2B5EF4-FFF2-40B4-BE49-F238E27FC236}">
                  <a16:creationId xmlns:a16="http://schemas.microsoft.com/office/drawing/2014/main" id="{1CF36077-E716-EFEC-6951-F16E5896B048}"/>
                </a:ext>
              </a:extLst>
            </p:cNvPr>
            <p:cNvSpPr txBox="1"/>
            <p:nvPr/>
          </p:nvSpPr>
          <p:spPr>
            <a:xfrm>
              <a:off x="359392" y="53749"/>
              <a:ext cx="3037986" cy="9935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defTabSz="1244600">
                <a:lnSpc>
                  <a:spcPct val="90000"/>
                </a:lnSpc>
                <a:spcBef>
                  <a:spcPct val="0"/>
                </a:spcBef>
                <a:spcAft>
                  <a:spcPct val="35000"/>
                </a:spcAft>
              </a:pPr>
              <a:r>
                <a:rPr lang="en-US" sz="2800" b="1" dirty="0" err="1">
                  <a:effectLst>
                    <a:outerShdw blurRad="38100" dist="38100" dir="2700000" algn="tl">
                      <a:srgbClr val="000000">
                        <a:alpha val="43137"/>
                      </a:srgbClr>
                    </a:outerShdw>
                  </a:effectLst>
                  <a:latin typeface="EC Square Sans Pro"/>
                </a:rPr>
                <a:t>Inscriptio</a:t>
              </a:r>
              <a:r>
                <a:rPr lang="en-US" sz="2800" b="1" dirty="0">
                  <a:effectLst>
                    <a:outerShdw blurRad="38100" dist="38100" dir="2700000" algn="tl">
                      <a:srgbClr val="000000">
                        <a:alpha val="43137"/>
                      </a:srgbClr>
                    </a:outerShdw>
                  </a:effectLst>
                  <a:latin typeface="EC Square Sans Pro"/>
                </a:rPr>
                <a:t> (Header)</a:t>
              </a:r>
            </a:p>
          </p:txBody>
        </p:sp>
      </p:grpSp>
      <p:grpSp>
        <p:nvGrpSpPr>
          <p:cNvPr id="5" name="Group 4">
            <a:extLst>
              <a:ext uri="{FF2B5EF4-FFF2-40B4-BE49-F238E27FC236}">
                <a16:creationId xmlns:a16="http://schemas.microsoft.com/office/drawing/2014/main" id="{F2BB6307-3B2C-417A-595F-356B83362B46}"/>
              </a:ext>
            </a:extLst>
          </p:cNvPr>
          <p:cNvGrpSpPr/>
          <p:nvPr/>
        </p:nvGrpSpPr>
        <p:grpSpPr>
          <a:xfrm>
            <a:off x="2789610" y="1639957"/>
            <a:ext cx="4512890" cy="683583"/>
            <a:chOff x="357160" y="0"/>
            <a:chExt cx="3730872" cy="1322948"/>
          </a:xfrm>
          <a:solidFill>
            <a:schemeClr val="accent3">
              <a:lumMod val="75000"/>
            </a:schemeClr>
          </a:solidFill>
        </p:grpSpPr>
        <p:sp>
          <p:nvSpPr>
            <p:cNvPr id="6" name="Rectangle: Rounded Corners 5">
              <a:extLst>
                <a:ext uri="{FF2B5EF4-FFF2-40B4-BE49-F238E27FC236}">
                  <a16:creationId xmlns:a16="http://schemas.microsoft.com/office/drawing/2014/main" id="{832BDB8B-9093-9287-4002-CB24B5D5DDE5}"/>
                </a:ext>
              </a:extLst>
            </p:cNvPr>
            <p:cNvSpPr/>
            <p:nvPr/>
          </p:nvSpPr>
          <p:spPr>
            <a:xfrm>
              <a:off x="357160" y="0"/>
              <a:ext cx="3730872" cy="132294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7" name="Rectangle: Rounded Corners 4">
              <a:extLst>
                <a:ext uri="{FF2B5EF4-FFF2-40B4-BE49-F238E27FC236}">
                  <a16:creationId xmlns:a16="http://schemas.microsoft.com/office/drawing/2014/main" id="{F38F8E5F-1DCC-AB61-4B7C-FFD59D06D270}"/>
                </a:ext>
              </a:extLst>
            </p:cNvPr>
            <p:cNvSpPr txBox="1"/>
            <p:nvPr/>
          </p:nvSpPr>
          <p:spPr>
            <a:xfrm>
              <a:off x="486322" y="39886"/>
              <a:ext cx="3601710" cy="11937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defTabSz="1244600">
                <a:lnSpc>
                  <a:spcPct val="90000"/>
                </a:lnSpc>
                <a:spcBef>
                  <a:spcPct val="0"/>
                </a:spcBef>
                <a:spcAft>
                  <a:spcPct val="35000"/>
                </a:spcAft>
              </a:pPr>
              <a:r>
                <a:rPr lang="en-US" sz="2800" b="1" dirty="0" err="1">
                  <a:effectLst>
                    <a:outerShdw blurRad="38100" dist="38100" dir="2700000" algn="tl">
                      <a:srgbClr val="000000">
                        <a:alpha val="43137"/>
                      </a:srgbClr>
                    </a:outerShdw>
                  </a:effectLst>
                  <a:latin typeface="EC Square Sans Pro"/>
                </a:rPr>
                <a:t>Invocatio</a:t>
              </a:r>
              <a:r>
                <a:rPr lang="en-US" sz="2800" b="1" dirty="0">
                  <a:effectLst>
                    <a:outerShdw blurRad="38100" dist="38100" dir="2700000" algn="tl">
                      <a:srgbClr val="000000">
                        <a:alpha val="43137"/>
                      </a:srgbClr>
                    </a:outerShdw>
                  </a:effectLst>
                  <a:latin typeface="EC Square Sans Pro"/>
                </a:rPr>
                <a:t> (</a:t>
              </a:r>
              <a:r>
                <a:rPr lang="en-US" sz="2800" b="1" dirty="0" err="1">
                  <a:effectLst>
                    <a:outerShdw blurRad="38100" dist="38100" dir="2700000" algn="tl">
                      <a:srgbClr val="000000">
                        <a:alpha val="43137"/>
                      </a:srgbClr>
                    </a:outerShdw>
                  </a:effectLst>
                  <a:latin typeface="EC Square Sans Pro"/>
                </a:rPr>
                <a:t>Praepositio</a:t>
              </a:r>
              <a:r>
                <a:rPr lang="en-US" sz="2800" b="1" dirty="0">
                  <a:effectLst>
                    <a:outerShdw blurRad="38100" dist="38100" dir="2700000" algn="tl">
                      <a:srgbClr val="000000">
                        <a:alpha val="43137"/>
                      </a:srgbClr>
                    </a:outerShdw>
                  </a:effectLst>
                  <a:latin typeface="EC Square Sans Pro"/>
                </a:rPr>
                <a:t>)</a:t>
              </a:r>
            </a:p>
          </p:txBody>
        </p:sp>
      </p:grpSp>
      <p:grpSp>
        <p:nvGrpSpPr>
          <p:cNvPr id="8" name="Group 7">
            <a:extLst>
              <a:ext uri="{FF2B5EF4-FFF2-40B4-BE49-F238E27FC236}">
                <a16:creationId xmlns:a16="http://schemas.microsoft.com/office/drawing/2014/main" id="{059FA18F-235F-70B3-9041-719BC2DA627F}"/>
              </a:ext>
            </a:extLst>
          </p:cNvPr>
          <p:cNvGrpSpPr/>
          <p:nvPr/>
        </p:nvGrpSpPr>
        <p:grpSpPr>
          <a:xfrm>
            <a:off x="3221659" y="2349965"/>
            <a:ext cx="9129091" cy="720406"/>
            <a:chOff x="305643" y="8965"/>
            <a:chExt cx="9129091" cy="1657467"/>
          </a:xfrm>
          <a:solidFill>
            <a:srgbClr val="002060"/>
          </a:solidFill>
        </p:grpSpPr>
        <p:sp>
          <p:nvSpPr>
            <p:cNvPr id="9" name="Rectangle: Rounded Corners 8">
              <a:extLst>
                <a:ext uri="{FF2B5EF4-FFF2-40B4-BE49-F238E27FC236}">
                  <a16:creationId xmlns:a16="http://schemas.microsoft.com/office/drawing/2014/main" id="{470F502D-9614-4D16-30CB-05F7861404BF}"/>
                </a:ext>
              </a:extLst>
            </p:cNvPr>
            <p:cNvSpPr/>
            <p:nvPr/>
          </p:nvSpPr>
          <p:spPr>
            <a:xfrm>
              <a:off x="305643" y="8965"/>
              <a:ext cx="7953480" cy="165746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0" name="Rectangle: Rounded Corners 4">
              <a:extLst>
                <a:ext uri="{FF2B5EF4-FFF2-40B4-BE49-F238E27FC236}">
                  <a16:creationId xmlns:a16="http://schemas.microsoft.com/office/drawing/2014/main" id="{ED354DC2-CCEF-9042-0750-37587BD95447}"/>
                </a:ext>
              </a:extLst>
            </p:cNvPr>
            <p:cNvSpPr txBox="1"/>
            <p:nvPr/>
          </p:nvSpPr>
          <p:spPr>
            <a:xfrm>
              <a:off x="386553" y="89875"/>
              <a:ext cx="9048181" cy="14956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defTabSz="1244600">
                <a:lnSpc>
                  <a:spcPct val="90000"/>
                </a:lnSpc>
                <a:spcBef>
                  <a:spcPct val="0"/>
                </a:spcBef>
                <a:spcAft>
                  <a:spcPct val="35000"/>
                </a:spcAft>
              </a:pPr>
              <a:r>
                <a:rPr lang="en-US" sz="2800" b="1" dirty="0" err="1">
                  <a:effectLst>
                    <a:outerShdw blurRad="38100" dist="38100" dir="2700000" algn="tl">
                      <a:srgbClr val="000000">
                        <a:alpha val="43137"/>
                      </a:srgbClr>
                    </a:outerShdw>
                  </a:effectLst>
                  <a:latin typeface="EC Square Sans Pro"/>
                </a:rPr>
                <a:t>Designatio</a:t>
              </a:r>
              <a:r>
                <a:rPr lang="en-US" sz="2800" b="1" dirty="0">
                  <a:effectLst>
                    <a:outerShdw blurRad="38100" dist="38100" dir="2700000" algn="tl">
                      <a:srgbClr val="000000">
                        <a:alpha val="43137"/>
                      </a:srgbClr>
                    </a:outerShdw>
                  </a:effectLst>
                  <a:latin typeface="EC Square Sans Pro"/>
                </a:rPr>
                <a:t> </a:t>
              </a:r>
              <a:r>
                <a:rPr lang="en-US" sz="2800" b="1" dirty="0" err="1">
                  <a:effectLst>
                    <a:outerShdw blurRad="38100" dist="38100" dir="2700000" algn="tl">
                      <a:srgbClr val="000000">
                        <a:alpha val="43137"/>
                      </a:srgbClr>
                    </a:outerShdw>
                  </a:effectLst>
                  <a:latin typeface="EC Square Sans Pro"/>
                </a:rPr>
                <a:t>materiarum</a:t>
              </a:r>
              <a:r>
                <a:rPr lang="en-US" sz="2800" b="1" dirty="0">
                  <a:effectLst>
                    <a:outerShdw blurRad="38100" dist="38100" dir="2700000" algn="tl">
                      <a:srgbClr val="000000">
                        <a:alpha val="43137"/>
                      </a:srgbClr>
                    </a:outerShdw>
                  </a:effectLst>
                  <a:latin typeface="EC Square Sans Pro"/>
                </a:rPr>
                <a:t> (</a:t>
              </a:r>
              <a:r>
                <a:rPr lang="en-US" sz="2800" b="1" dirty="0" err="1">
                  <a:effectLst>
                    <a:outerShdw blurRad="38100" dist="38100" dir="2700000" algn="tl">
                      <a:srgbClr val="000000">
                        <a:alpha val="43137"/>
                      </a:srgbClr>
                    </a:outerShdw>
                  </a:effectLst>
                  <a:latin typeface="EC Square Sans Pro"/>
                </a:rPr>
                <a:t>Ordinatio</a:t>
              </a:r>
              <a:r>
                <a:rPr lang="en-US" sz="2800" b="1" dirty="0">
                  <a:effectLst>
                    <a:outerShdw blurRad="38100" dist="38100" dir="2700000" algn="tl">
                      <a:srgbClr val="000000">
                        <a:alpha val="43137"/>
                      </a:srgbClr>
                    </a:outerShdw>
                  </a:effectLst>
                  <a:latin typeface="EC Square Sans Pro"/>
                </a:rPr>
                <a:t> </a:t>
              </a:r>
              <a:r>
                <a:rPr lang="en-US" sz="2800" b="1" dirty="0" err="1">
                  <a:effectLst>
                    <a:outerShdw blurRad="38100" dist="38100" dir="2700000" algn="tl">
                      <a:srgbClr val="000000">
                        <a:alpha val="43137"/>
                      </a:srgbClr>
                    </a:outerShdw>
                  </a:effectLst>
                  <a:latin typeface="EC Square Sans Pro"/>
                </a:rPr>
                <a:t>sau</a:t>
              </a:r>
              <a:r>
                <a:rPr lang="en-US" sz="2800" b="1" dirty="0">
                  <a:effectLst>
                    <a:outerShdw blurRad="38100" dist="38100" dir="2700000" algn="tl">
                      <a:srgbClr val="000000">
                        <a:alpha val="43137"/>
                      </a:srgbClr>
                    </a:outerShdw>
                  </a:effectLst>
                  <a:latin typeface="EC Square Sans Pro"/>
                </a:rPr>
                <a:t> </a:t>
              </a:r>
              <a:r>
                <a:rPr lang="en-US" sz="2800" b="1" dirty="0" err="1">
                  <a:effectLst>
                    <a:outerShdw blurRad="38100" dist="38100" dir="2700000" algn="tl">
                      <a:srgbClr val="000000">
                        <a:alpha val="43137"/>
                      </a:srgbClr>
                    </a:outerShdw>
                  </a:effectLst>
                  <a:latin typeface="EC Square Sans Pro"/>
                </a:rPr>
                <a:t>Praescriptio</a:t>
              </a:r>
              <a:r>
                <a:rPr lang="en-US" sz="2800" b="1" dirty="0">
                  <a:effectLst>
                    <a:outerShdw blurRad="38100" dist="38100" dir="2700000" algn="tl">
                      <a:srgbClr val="000000">
                        <a:alpha val="43137"/>
                      </a:srgbClr>
                    </a:outerShdw>
                  </a:effectLst>
                  <a:latin typeface="EC Square Sans Pro"/>
                </a:rPr>
                <a:t>)</a:t>
              </a:r>
            </a:p>
          </p:txBody>
        </p:sp>
      </p:grpSp>
      <p:grpSp>
        <p:nvGrpSpPr>
          <p:cNvPr id="11" name="Group 10">
            <a:extLst>
              <a:ext uri="{FF2B5EF4-FFF2-40B4-BE49-F238E27FC236}">
                <a16:creationId xmlns:a16="http://schemas.microsoft.com/office/drawing/2014/main" id="{B20E1930-68F4-22FB-6701-1095D5ED2F19}"/>
              </a:ext>
            </a:extLst>
          </p:cNvPr>
          <p:cNvGrpSpPr/>
          <p:nvPr/>
        </p:nvGrpSpPr>
        <p:grpSpPr>
          <a:xfrm>
            <a:off x="3372864" y="3057327"/>
            <a:ext cx="2697736" cy="720406"/>
            <a:chOff x="903257" y="16192"/>
            <a:chExt cx="3338735" cy="955462"/>
          </a:xfrm>
          <a:solidFill>
            <a:schemeClr val="accent6">
              <a:lumMod val="75000"/>
            </a:schemeClr>
          </a:solidFill>
        </p:grpSpPr>
        <p:sp>
          <p:nvSpPr>
            <p:cNvPr id="12" name="Rectangle: Rounded Corners 11">
              <a:extLst>
                <a:ext uri="{FF2B5EF4-FFF2-40B4-BE49-F238E27FC236}">
                  <a16:creationId xmlns:a16="http://schemas.microsoft.com/office/drawing/2014/main" id="{504D886E-2AB5-9133-C30F-7ADB873A40F9}"/>
                </a:ext>
              </a:extLst>
            </p:cNvPr>
            <p:cNvSpPr/>
            <p:nvPr/>
          </p:nvSpPr>
          <p:spPr>
            <a:xfrm>
              <a:off x="903257" y="16192"/>
              <a:ext cx="3338735" cy="95546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3" name="Rectangle: Rounded Corners 4">
              <a:extLst>
                <a:ext uri="{FF2B5EF4-FFF2-40B4-BE49-F238E27FC236}">
                  <a16:creationId xmlns:a16="http://schemas.microsoft.com/office/drawing/2014/main" id="{6DFC17D2-705C-0BCE-B979-95F6B6F09F98}"/>
                </a:ext>
              </a:extLst>
            </p:cNvPr>
            <p:cNvSpPr txBox="1"/>
            <p:nvPr/>
          </p:nvSpPr>
          <p:spPr>
            <a:xfrm>
              <a:off x="1014380" y="109674"/>
              <a:ext cx="3116488" cy="7093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defTabSz="1244600">
                <a:lnSpc>
                  <a:spcPct val="90000"/>
                </a:lnSpc>
                <a:spcBef>
                  <a:spcPct val="0"/>
                </a:spcBef>
                <a:spcAft>
                  <a:spcPct val="35000"/>
                </a:spcAft>
              </a:pPr>
              <a:r>
                <a:rPr lang="en-US" sz="2800" b="1" dirty="0" err="1">
                  <a:effectLst>
                    <a:outerShdw blurRad="38100" dist="38100" dir="2700000" algn="tl">
                      <a:srgbClr val="000000">
                        <a:alpha val="43137"/>
                      </a:srgbClr>
                    </a:outerShdw>
                  </a:effectLst>
                  <a:latin typeface="EC Square Sans Pro"/>
                </a:rPr>
                <a:t>Subscriptio</a:t>
              </a:r>
              <a:endParaRPr lang="en-US" sz="2800" b="1" dirty="0">
                <a:effectLst>
                  <a:outerShdw blurRad="38100" dist="38100" dir="2700000" algn="tl">
                    <a:srgbClr val="000000">
                      <a:alpha val="43137"/>
                    </a:srgbClr>
                  </a:outerShdw>
                </a:effectLst>
                <a:latin typeface="EC Square Sans Pro"/>
              </a:endParaRPr>
            </a:p>
          </p:txBody>
        </p:sp>
      </p:grpSp>
      <p:grpSp>
        <p:nvGrpSpPr>
          <p:cNvPr id="14" name="Group 13">
            <a:extLst>
              <a:ext uri="{FF2B5EF4-FFF2-40B4-BE49-F238E27FC236}">
                <a16:creationId xmlns:a16="http://schemas.microsoft.com/office/drawing/2014/main" id="{51B0709A-C456-BE5B-0772-52EAD4A148FC}"/>
              </a:ext>
            </a:extLst>
          </p:cNvPr>
          <p:cNvGrpSpPr/>
          <p:nvPr/>
        </p:nvGrpSpPr>
        <p:grpSpPr>
          <a:xfrm>
            <a:off x="4013748" y="3776324"/>
            <a:ext cx="7702003" cy="692570"/>
            <a:chOff x="795136" y="97293"/>
            <a:chExt cx="6825134" cy="1016674"/>
          </a:xfrm>
          <a:solidFill>
            <a:srgbClr val="7030A0"/>
          </a:solidFill>
        </p:grpSpPr>
        <p:sp>
          <p:nvSpPr>
            <p:cNvPr id="15" name="Rectangle: Rounded Corners 14">
              <a:extLst>
                <a:ext uri="{FF2B5EF4-FFF2-40B4-BE49-F238E27FC236}">
                  <a16:creationId xmlns:a16="http://schemas.microsoft.com/office/drawing/2014/main" id="{442E21A5-E496-B5A5-8E3E-7D0D0DD450EB}"/>
                </a:ext>
              </a:extLst>
            </p:cNvPr>
            <p:cNvSpPr/>
            <p:nvPr/>
          </p:nvSpPr>
          <p:spPr>
            <a:xfrm>
              <a:off x="795136" y="97294"/>
              <a:ext cx="6796365" cy="101667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6" name="Rectangle: Rounded Corners 4">
              <a:extLst>
                <a:ext uri="{FF2B5EF4-FFF2-40B4-BE49-F238E27FC236}">
                  <a16:creationId xmlns:a16="http://schemas.microsoft.com/office/drawing/2014/main" id="{F72E7D6F-B868-1039-8C09-A6870102D4D9}"/>
                </a:ext>
              </a:extLst>
            </p:cNvPr>
            <p:cNvSpPr txBox="1"/>
            <p:nvPr/>
          </p:nvSpPr>
          <p:spPr>
            <a:xfrm>
              <a:off x="923165" y="97293"/>
              <a:ext cx="6697105" cy="9174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defTabSz="1377950">
                <a:lnSpc>
                  <a:spcPct val="90000"/>
                </a:lnSpc>
                <a:spcBef>
                  <a:spcPct val="0"/>
                </a:spcBef>
                <a:spcAft>
                  <a:spcPct val="35000"/>
                </a:spcAft>
              </a:pPr>
              <a:r>
                <a:rPr lang="en-US" sz="2800" b="1" dirty="0" err="1">
                  <a:effectLst>
                    <a:outerShdw blurRad="38100" dist="38100" dir="2700000" algn="tl">
                      <a:srgbClr val="000000">
                        <a:alpha val="43137"/>
                      </a:srgbClr>
                    </a:outerShdw>
                  </a:effectLst>
                  <a:latin typeface="EC Square Sans Pro"/>
                </a:rPr>
                <a:t>Signatura</a:t>
              </a:r>
              <a:r>
                <a:rPr lang="en-US" sz="2800" b="1" dirty="0">
                  <a:effectLst>
                    <a:outerShdw blurRad="38100" dist="38100" dir="2700000" algn="tl">
                      <a:srgbClr val="000000">
                        <a:alpha val="43137"/>
                      </a:srgbClr>
                    </a:outerShdw>
                  </a:effectLst>
                  <a:latin typeface="EC Square Sans Pro"/>
                </a:rPr>
                <a:t> (</a:t>
              </a:r>
              <a:r>
                <a:rPr lang="en-US" sz="2800" b="1" dirty="0" err="1">
                  <a:effectLst>
                    <a:outerShdw blurRad="38100" dist="38100" dir="2700000" algn="tl">
                      <a:srgbClr val="000000">
                        <a:alpha val="43137"/>
                      </a:srgbClr>
                    </a:outerShdw>
                  </a:effectLst>
                  <a:latin typeface="EC Square Sans Pro"/>
                </a:rPr>
                <a:t>Instructio</a:t>
              </a:r>
              <a:r>
                <a:rPr lang="en-US" sz="2800" b="1" dirty="0">
                  <a:effectLst>
                    <a:outerShdw blurRad="38100" dist="38100" dir="2700000" algn="tl">
                      <a:srgbClr val="000000">
                        <a:alpha val="43137"/>
                      </a:srgbClr>
                    </a:outerShdw>
                  </a:effectLst>
                  <a:latin typeface="EC Square Sans Pro"/>
                </a:rPr>
                <a:t>) et </a:t>
              </a:r>
              <a:r>
                <a:rPr lang="en-US" sz="2800" b="1" dirty="0" err="1">
                  <a:effectLst>
                    <a:outerShdw blurRad="38100" dist="38100" dir="2700000" algn="tl">
                      <a:srgbClr val="000000">
                        <a:alpha val="43137"/>
                      </a:srgbClr>
                    </a:outerShdw>
                  </a:effectLst>
                  <a:latin typeface="EC Square Sans Pro"/>
                </a:rPr>
                <a:t>nomen</a:t>
              </a:r>
              <a:r>
                <a:rPr lang="en-US" sz="2800" b="1" dirty="0">
                  <a:effectLst>
                    <a:outerShdw blurRad="38100" dist="38100" dir="2700000" algn="tl">
                      <a:srgbClr val="000000">
                        <a:alpha val="43137"/>
                      </a:srgbClr>
                    </a:outerShdw>
                  </a:effectLst>
                  <a:latin typeface="EC Square Sans Pro"/>
                </a:rPr>
                <a:t> </a:t>
              </a:r>
              <a:r>
                <a:rPr lang="en-US" sz="2800" b="1" dirty="0" err="1">
                  <a:effectLst>
                    <a:outerShdw blurRad="38100" dist="38100" dir="2700000" algn="tl">
                      <a:srgbClr val="000000">
                        <a:alpha val="43137"/>
                      </a:srgbClr>
                    </a:outerShdw>
                  </a:effectLst>
                  <a:latin typeface="EC Square Sans Pro"/>
                </a:rPr>
                <a:t>aegroti</a:t>
              </a:r>
              <a:endParaRPr lang="en-US" sz="2800" b="1" dirty="0">
                <a:effectLst>
                  <a:outerShdw blurRad="38100" dist="38100" dir="2700000" algn="tl">
                    <a:srgbClr val="000000">
                      <a:alpha val="43137"/>
                    </a:srgbClr>
                  </a:outerShdw>
                </a:effectLst>
                <a:latin typeface="EC Square Sans Pro"/>
              </a:endParaRPr>
            </a:p>
          </p:txBody>
        </p:sp>
      </p:grpSp>
      <p:grpSp>
        <p:nvGrpSpPr>
          <p:cNvPr id="17" name="Group 16">
            <a:extLst>
              <a:ext uri="{FF2B5EF4-FFF2-40B4-BE49-F238E27FC236}">
                <a16:creationId xmlns:a16="http://schemas.microsoft.com/office/drawing/2014/main" id="{1CCC9FA6-7F45-8C78-19AB-A12F7568A66B}"/>
              </a:ext>
            </a:extLst>
          </p:cNvPr>
          <p:cNvGrpSpPr/>
          <p:nvPr/>
        </p:nvGrpSpPr>
        <p:grpSpPr>
          <a:xfrm>
            <a:off x="4349116" y="4468896"/>
            <a:ext cx="3004184" cy="692569"/>
            <a:chOff x="2035451" y="3168342"/>
            <a:chExt cx="4316106" cy="698797"/>
          </a:xfrm>
        </p:grpSpPr>
        <p:sp>
          <p:nvSpPr>
            <p:cNvPr id="18" name="Rectangle: Rounded Corners 17">
              <a:extLst>
                <a:ext uri="{FF2B5EF4-FFF2-40B4-BE49-F238E27FC236}">
                  <a16:creationId xmlns:a16="http://schemas.microsoft.com/office/drawing/2014/main" id="{50CF8E73-ED89-9B5D-DA70-B429797B3692}"/>
                </a:ext>
              </a:extLst>
            </p:cNvPr>
            <p:cNvSpPr/>
            <p:nvPr/>
          </p:nvSpPr>
          <p:spPr>
            <a:xfrm>
              <a:off x="2035451" y="3168342"/>
              <a:ext cx="4295982" cy="6987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9" name="Rectangle: Rounded Corners 4">
              <a:extLst>
                <a:ext uri="{FF2B5EF4-FFF2-40B4-BE49-F238E27FC236}">
                  <a16:creationId xmlns:a16="http://schemas.microsoft.com/office/drawing/2014/main" id="{3190A18E-DE15-F280-95CD-8234CB95CC47}"/>
                </a:ext>
              </a:extLst>
            </p:cNvPr>
            <p:cNvSpPr txBox="1"/>
            <p:nvPr/>
          </p:nvSpPr>
          <p:spPr>
            <a:xfrm>
              <a:off x="2123799" y="3202453"/>
              <a:ext cx="4227758" cy="630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defTabSz="1555750">
                <a:lnSpc>
                  <a:spcPct val="90000"/>
                </a:lnSpc>
                <a:spcBef>
                  <a:spcPct val="0"/>
                </a:spcBef>
                <a:spcAft>
                  <a:spcPct val="35000"/>
                </a:spcAft>
              </a:pPr>
              <a:r>
                <a:rPr lang="en-US" sz="2800" b="1" dirty="0" err="1">
                  <a:effectLst>
                    <a:outerShdw blurRad="38100" dist="38100" dir="2700000" algn="tl">
                      <a:srgbClr val="000000">
                        <a:alpha val="43137"/>
                      </a:srgbClr>
                    </a:outerShdw>
                  </a:effectLst>
                  <a:latin typeface="EC Square Sans Pro"/>
                </a:rPr>
                <a:t>Nomen</a:t>
              </a:r>
              <a:r>
                <a:rPr lang="en-US" sz="2800" b="1" dirty="0">
                  <a:effectLst>
                    <a:outerShdw blurRad="38100" dist="38100" dir="2700000" algn="tl">
                      <a:srgbClr val="000000">
                        <a:alpha val="43137"/>
                      </a:srgbClr>
                    </a:outerShdw>
                  </a:effectLst>
                  <a:latin typeface="EC Square Sans Pro"/>
                </a:rPr>
                <a:t> </a:t>
              </a:r>
              <a:r>
                <a:rPr lang="en-US" sz="2800" b="1" dirty="0" err="1">
                  <a:effectLst>
                    <a:outerShdw blurRad="38100" dist="38100" dir="2700000" algn="tl">
                      <a:srgbClr val="000000">
                        <a:alpha val="43137"/>
                      </a:srgbClr>
                    </a:outerShdw>
                  </a:effectLst>
                  <a:latin typeface="EC Square Sans Pro"/>
                </a:rPr>
                <a:t>medici</a:t>
              </a:r>
              <a:endParaRPr lang="en-US" sz="2800" b="1" dirty="0">
                <a:effectLst>
                  <a:outerShdw blurRad="38100" dist="38100" dir="2700000" algn="tl">
                    <a:srgbClr val="000000">
                      <a:alpha val="43137"/>
                    </a:srgbClr>
                  </a:outerShdw>
                </a:effectLst>
                <a:latin typeface="EC Square Sans Pro"/>
              </a:endParaRPr>
            </a:p>
          </p:txBody>
        </p:sp>
      </p:grpSp>
      <p:sp>
        <p:nvSpPr>
          <p:cNvPr id="20" name="Title 1">
            <a:extLst>
              <a:ext uri="{FF2B5EF4-FFF2-40B4-BE49-F238E27FC236}">
                <a16:creationId xmlns:a16="http://schemas.microsoft.com/office/drawing/2014/main" id="{81E75F7D-B0B5-2CCC-F483-D00CEFB3AC51}"/>
              </a:ext>
            </a:extLst>
          </p:cNvPr>
          <p:cNvSpPr txBox="1">
            <a:spLocks/>
          </p:cNvSpPr>
          <p:nvPr/>
        </p:nvSpPr>
        <p:spPr>
          <a:xfrm>
            <a:off x="2509695" y="5705806"/>
            <a:ext cx="8907680" cy="597728"/>
          </a:xfrm>
          <a:prstGeom prst="rect">
            <a:avLst/>
          </a:prstGeom>
          <a:solidFill>
            <a:srgbClr val="002060"/>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n-US" sz="3200" b="1" dirty="0">
                <a:solidFill>
                  <a:schemeClr val="bg1"/>
                </a:solidFill>
                <a:latin typeface="EC Square Sans Pro"/>
              </a:rPr>
              <a:t>The component parts of the old model recipe</a:t>
            </a:r>
            <a:endParaRPr lang="en-US" sz="3600" b="1" dirty="0">
              <a:solidFill>
                <a:schemeClr val="bg1"/>
              </a:solidFill>
              <a:latin typeface="EC Square Sans Pro"/>
            </a:endParaRPr>
          </a:p>
        </p:txBody>
      </p:sp>
      <p:cxnSp>
        <p:nvCxnSpPr>
          <p:cNvPr id="22" name="Straight Connector 21">
            <a:extLst>
              <a:ext uri="{FF2B5EF4-FFF2-40B4-BE49-F238E27FC236}">
                <a16:creationId xmlns:a16="http://schemas.microsoft.com/office/drawing/2014/main" id="{E264A35C-202F-673E-1F07-E0C4602F506D}"/>
              </a:ext>
            </a:extLst>
          </p:cNvPr>
          <p:cNvCxnSpPr/>
          <p:nvPr/>
        </p:nvCxnSpPr>
        <p:spPr>
          <a:xfrm>
            <a:off x="2789612" y="474514"/>
            <a:ext cx="8304617" cy="4968552"/>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2F64CC9-B412-243E-CF8C-43248BE36843}"/>
              </a:ext>
            </a:extLst>
          </p:cNvPr>
          <p:cNvCxnSpPr>
            <a:cxnSpLocks/>
          </p:cNvCxnSpPr>
          <p:nvPr/>
        </p:nvCxnSpPr>
        <p:spPr>
          <a:xfrm flipH="1">
            <a:off x="2789612" y="330498"/>
            <a:ext cx="7407921" cy="5328592"/>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rotWithShape="1">
          <a:blip r:embed="rId3"/>
          <a:srcRect l="1135" r="72742" b="87159"/>
          <a:stretch/>
        </p:blipFill>
        <p:spPr>
          <a:xfrm>
            <a:off x="609600" y="5693113"/>
            <a:ext cx="1752601" cy="609600"/>
          </a:xfrm>
          <a:prstGeom prst="rect">
            <a:avLst/>
          </a:prstGeom>
        </p:spPr>
      </p:pic>
    </p:spTree>
    <p:extLst>
      <p:ext uri="{BB962C8B-B14F-4D97-AF65-F5344CB8AC3E}">
        <p14:creationId xmlns:p14="http://schemas.microsoft.com/office/powerpoint/2010/main" val="123499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FF091C-8260-6C59-4A1E-326BD14FAE78}"/>
              </a:ext>
            </a:extLst>
          </p:cNvPr>
          <p:cNvPicPr>
            <a:picLocks noChangeAspect="1"/>
          </p:cNvPicPr>
          <p:nvPr/>
        </p:nvPicPr>
        <p:blipFill>
          <a:blip r:embed="rId2"/>
          <a:stretch>
            <a:fillRect/>
          </a:stretch>
        </p:blipFill>
        <p:spPr>
          <a:xfrm>
            <a:off x="1600200" y="-69850"/>
            <a:ext cx="5120609" cy="6858000"/>
          </a:xfrm>
          <a:prstGeom prst="rect">
            <a:avLst/>
          </a:prstGeom>
        </p:spPr>
      </p:pic>
      <p:grpSp>
        <p:nvGrpSpPr>
          <p:cNvPr id="3" name="Group 2">
            <a:extLst>
              <a:ext uri="{FF2B5EF4-FFF2-40B4-BE49-F238E27FC236}">
                <a16:creationId xmlns:a16="http://schemas.microsoft.com/office/drawing/2014/main" id="{28725D41-7F3E-C2DA-7F61-1A0B05D6E11C}"/>
              </a:ext>
            </a:extLst>
          </p:cNvPr>
          <p:cNvGrpSpPr/>
          <p:nvPr/>
        </p:nvGrpSpPr>
        <p:grpSpPr>
          <a:xfrm>
            <a:off x="3935762" y="168119"/>
            <a:ext cx="2664295" cy="500234"/>
            <a:chOff x="305643" y="0"/>
            <a:chExt cx="3145484" cy="1101056"/>
          </a:xfrm>
          <a:solidFill>
            <a:schemeClr val="bg2">
              <a:lumMod val="50000"/>
            </a:schemeClr>
          </a:solidFill>
        </p:grpSpPr>
        <p:sp>
          <p:nvSpPr>
            <p:cNvPr id="4" name="Rectangle: Rounded Corners 3">
              <a:extLst>
                <a:ext uri="{FF2B5EF4-FFF2-40B4-BE49-F238E27FC236}">
                  <a16:creationId xmlns:a16="http://schemas.microsoft.com/office/drawing/2014/main" id="{96CB5A59-3F72-163C-53D1-58E258930F03}"/>
                </a:ext>
              </a:extLst>
            </p:cNvPr>
            <p:cNvSpPr/>
            <p:nvPr/>
          </p:nvSpPr>
          <p:spPr>
            <a:xfrm>
              <a:off x="305643" y="0"/>
              <a:ext cx="3145484" cy="1101056"/>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5" name="Rectangle: Rounded Corners 4">
              <a:extLst>
                <a:ext uri="{FF2B5EF4-FFF2-40B4-BE49-F238E27FC236}">
                  <a16:creationId xmlns:a16="http://schemas.microsoft.com/office/drawing/2014/main" id="{2604A56C-5C0A-823B-6914-CD6B54AC2E4F}"/>
                </a:ext>
              </a:extLst>
            </p:cNvPr>
            <p:cNvSpPr txBox="1"/>
            <p:nvPr/>
          </p:nvSpPr>
          <p:spPr>
            <a:xfrm>
              <a:off x="359392" y="53749"/>
              <a:ext cx="3037986" cy="9935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defTabSz="1244600">
                <a:lnSpc>
                  <a:spcPct val="90000"/>
                </a:lnSpc>
                <a:spcBef>
                  <a:spcPct val="0"/>
                </a:spcBef>
                <a:spcAft>
                  <a:spcPct val="35000"/>
                </a:spcAft>
              </a:pPr>
              <a:r>
                <a:rPr lang="en-US" sz="2000" b="1" dirty="0" err="1">
                  <a:effectLst>
                    <a:outerShdw blurRad="38100" dist="38100" dir="2700000" algn="tl">
                      <a:srgbClr val="000000">
                        <a:alpha val="43137"/>
                      </a:srgbClr>
                    </a:outerShdw>
                  </a:effectLst>
                  <a:latin typeface="EC Square Sans Pro"/>
                </a:rPr>
                <a:t>Inscriptio</a:t>
              </a:r>
              <a:r>
                <a:rPr lang="en-US" sz="2000" b="1" dirty="0">
                  <a:effectLst>
                    <a:outerShdw blurRad="38100" dist="38100" dir="2700000" algn="tl">
                      <a:srgbClr val="000000">
                        <a:alpha val="43137"/>
                      </a:srgbClr>
                    </a:outerShdw>
                  </a:effectLst>
                  <a:latin typeface="EC Square Sans Pro"/>
                </a:rPr>
                <a:t> (Header)</a:t>
              </a:r>
            </a:p>
          </p:txBody>
        </p:sp>
      </p:grpSp>
      <p:sp>
        <p:nvSpPr>
          <p:cNvPr id="11" name="Rectangle: Rounded Corners 4">
            <a:extLst>
              <a:ext uri="{FF2B5EF4-FFF2-40B4-BE49-F238E27FC236}">
                <a16:creationId xmlns:a16="http://schemas.microsoft.com/office/drawing/2014/main" id="{0B1727F0-72BC-420C-95E0-68AD7022069D}"/>
              </a:ext>
            </a:extLst>
          </p:cNvPr>
          <p:cNvSpPr txBox="1"/>
          <p:nvPr/>
        </p:nvSpPr>
        <p:spPr>
          <a:xfrm>
            <a:off x="1828800" y="4148740"/>
            <a:ext cx="4396679" cy="372110"/>
          </a:xfrm>
          <a:prstGeom prst="rect">
            <a:avLst/>
          </a:prstGeom>
          <a:solidFill>
            <a:srgbClr val="002060"/>
          </a:solidFill>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defTabSz="1244600">
              <a:lnSpc>
                <a:spcPct val="90000"/>
              </a:lnSpc>
              <a:spcBef>
                <a:spcPct val="0"/>
              </a:spcBef>
              <a:spcAft>
                <a:spcPct val="35000"/>
              </a:spcAft>
            </a:pPr>
            <a:r>
              <a:rPr lang="en-US" sz="2000" b="1" dirty="0" err="1">
                <a:effectLst>
                  <a:outerShdw blurRad="38100" dist="38100" dir="2700000" algn="tl">
                    <a:srgbClr val="000000">
                      <a:alpha val="43137"/>
                    </a:srgbClr>
                  </a:outerShdw>
                </a:effectLst>
                <a:latin typeface="EC Square Sans Pro"/>
              </a:rPr>
              <a:t>Designatio</a:t>
            </a:r>
            <a:r>
              <a:rPr lang="en-US" sz="2000" b="1" dirty="0">
                <a:effectLst>
                  <a:outerShdw blurRad="38100" dist="38100" dir="2700000" algn="tl">
                    <a:srgbClr val="000000">
                      <a:alpha val="43137"/>
                    </a:srgbClr>
                  </a:outerShdw>
                </a:effectLst>
                <a:latin typeface="EC Square Sans Pro"/>
              </a:rPr>
              <a:t> </a:t>
            </a:r>
            <a:r>
              <a:rPr lang="en-US" sz="2000" b="1" dirty="0" err="1">
                <a:effectLst>
                  <a:outerShdw blurRad="38100" dist="38100" dir="2700000" algn="tl">
                    <a:srgbClr val="000000">
                      <a:alpha val="43137"/>
                    </a:srgbClr>
                  </a:outerShdw>
                </a:effectLst>
                <a:latin typeface="EC Square Sans Pro"/>
              </a:rPr>
              <a:t>materiarum</a:t>
            </a:r>
            <a:r>
              <a:rPr lang="en-US" sz="2000" b="1" dirty="0">
                <a:effectLst>
                  <a:outerShdw blurRad="38100" dist="38100" dir="2700000" algn="tl">
                    <a:srgbClr val="000000">
                      <a:alpha val="43137"/>
                    </a:srgbClr>
                  </a:outerShdw>
                </a:effectLst>
                <a:latin typeface="EC Square Sans Pro"/>
              </a:rPr>
              <a:t> (</a:t>
            </a:r>
            <a:r>
              <a:rPr lang="en-US" sz="2000" b="1" dirty="0" err="1">
                <a:effectLst>
                  <a:outerShdw blurRad="38100" dist="38100" dir="2700000" algn="tl">
                    <a:srgbClr val="000000">
                      <a:alpha val="43137"/>
                    </a:srgbClr>
                  </a:outerShdw>
                </a:effectLst>
                <a:latin typeface="EC Square Sans Pro"/>
              </a:rPr>
              <a:t>Ordinatio</a:t>
            </a:r>
            <a:r>
              <a:rPr lang="en-US" sz="2000" b="1" dirty="0">
                <a:effectLst>
                  <a:outerShdw blurRad="38100" dist="38100" dir="2700000" algn="tl">
                    <a:srgbClr val="000000">
                      <a:alpha val="43137"/>
                    </a:srgbClr>
                  </a:outerShdw>
                </a:effectLst>
                <a:latin typeface="EC Square Sans Pro"/>
              </a:rPr>
              <a:t>)</a:t>
            </a:r>
          </a:p>
        </p:txBody>
      </p:sp>
      <p:grpSp>
        <p:nvGrpSpPr>
          <p:cNvPr id="12" name="Group 11">
            <a:extLst>
              <a:ext uri="{FF2B5EF4-FFF2-40B4-BE49-F238E27FC236}">
                <a16:creationId xmlns:a16="http://schemas.microsoft.com/office/drawing/2014/main" id="{89446C23-B2C0-2B71-2349-D46EF6C88DDF}"/>
              </a:ext>
            </a:extLst>
          </p:cNvPr>
          <p:cNvGrpSpPr/>
          <p:nvPr/>
        </p:nvGrpSpPr>
        <p:grpSpPr>
          <a:xfrm>
            <a:off x="2203418" y="5231556"/>
            <a:ext cx="2044932" cy="412370"/>
            <a:chOff x="-498702" y="3089407"/>
            <a:chExt cx="4481768" cy="698797"/>
          </a:xfrm>
        </p:grpSpPr>
        <p:sp>
          <p:nvSpPr>
            <p:cNvPr id="13" name="Rectangle: Rounded Corners 12">
              <a:extLst>
                <a:ext uri="{FF2B5EF4-FFF2-40B4-BE49-F238E27FC236}">
                  <a16:creationId xmlns:a16="http://schemas.microsoft.com/office/drawing/2014/main" id="{2BC29B71-0015-74E0-2840-5A81A3EC3A29}"/>
                </a:ext>
              </a:extLst>
            </p:cNvPr>
            <p:cNvSpPr/>
            <p:nvPr/>
          </p:nvSpPr>
          <p:spPr>
            <a:xfrm>
              <a:off x="-462397" y="3089407"/>
              <a:ext cx="4295982" cy="6987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4" name="Rectangle: Rounded Corners 4">
              <a:extLst>
                <a:ext uri="{FF2B5EF4-FFF2-40B4-BE49-F238E27FC236}">
                  <a16:creationId xmlns:a16="http://schemas.microsoft.com/office/drawing/2014/main" id="{6F41F37B-A38E-793F-E1CB-AC0AEB756A95}"/>
                </a:ext>
              </a:extLst>
            </p:cNvPr>
            <p:cNvSpPr txBox="1"/>
            <p:nvPr/>
          </p:nvSpPr>
          <p:spPr>
            <a:xfrm>
              <a:off x="-498702" y="3123519"/>
              <a:ext cx="4481768" cy="630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defTabSz="1555750">
                <a:lnSpc>
                  <a:spcPct val="90000"/>
                </a:lnSpc>
                <a:spcBef>
                  <a:spcPct val="0"/>
                </a:spcBef>
                <a:spcAft>
                  <a:spcPct val="35000"/>
                </a:spcAft>
              </a:pPr>
              <a:r>
                <a:rPr lang="en-US" sz="2000" b="1" dirty="0" err="1">
                  <a:effectLst>
                    <a:outerShdw blurRad="38100" dist="38100" dir="2700000" algn="tl">
                      <a:srgbClr val="000000">
                        <a:alpha val="43137"/>
                      </a:srgbClr>
                    </a:outerShdw>
                  </a:effectLst>
                  <a:latin typeface="EC Square Sans Pro"/>
                </a:rPr>
                <a:t>Nomen</a:t>
              </a:r>
              <a:r>
                <a:rPr lang="en-US" sz="2000" b="1" dirty="0">
                  <a:effectLst>
                    <a:outerShdw blurRad="38100" dist="38100" dir="2700000" algn="tl">
                      <a:srgbClr val="000000">
                        <a:alpha val="43137"/>
                      </a:srgbClr>
                    </a:outerShdw>
                  </a:effectLst>
                  <a:latin typeface="EC Square Sans Pro"/>
                </a:rPr>
                <a:t> </a:t>
              </a:r>
              <a:r>
                <a:rPr lang="en-US" sz="2000" b="1" dirty="0" err="1">
                  <a:effectLst>
                    <a:outerShdw blurRad="38100" dist="38100" dir="2700000" algn="tl">
                      <a:srgbClr val="000000">
                        <a:alpha val="43137"/>
                      </a:srgbClr>
                    </a:outerShdw>
                  </a:effectLst>
                  <a:latin typeface="EC Square Sans Pro"/>
                </a:rPr>
                <a:t>medici</a:t>
              </a:r>
              <a:endParaRPr lang="en-US" sz="2000" b="1" dirty="0">
                <a:effectLst>
                  <a:outerShdw blurRad="38100" dist="38100" dir="2700000" algn="tl">
                    <a:srgbClr val="000000">
                      <a:alpha val="43137"/>
                    </a:srgbClr>
                  </a:outerShdw>
                </a:effectLst>
                <a:latin typeface="EC Square Sans Pro"/>
              </a:endParaRPr>
            </a:p>
          </p:txBody>
        </p:sp>
      </p:grpSp>
      <p:grpSp>
        <p:nvGrpSpPr>
          <p:cNvPr id="15" name="Group 14">
            <a:extLst>
              <a:ext uri="{FF2B5EF4-FFF2-40B4-BE49-F238E27FC236}">
                <a16:creationId xmlns:a16="http://schemas.microsoft.com/office/drawing/2014/main" id="{74D0058A-4416-8227-E4A8-70C0CE1F9138}"/>
              </a:ext>
            </a:extLst>
          </p:cNvPr>
          <p:cNvGrpSpPr/>
          <p:nvPr/>
        </p:nvGrpSpPr>
        <p:grpSpPr>
          <a:xfrm>
            <a:off x="3284108" y="2893096"/>
            <a:ext cx="2126092" cy="412372"/>
            <a:chOff x="795136" y="97291"/>
            <a:chExt cx="7721144" cy="1016676"/>
          </a:xfrm>
          <a:solidFill>
            <a:srgbClr val="7030A0"/>
          </a:solidFill>
        </p:grpSpPr>
        <p:sp>
          <p:nvSpPr>
            <p:cNvPr id="16" name="Rectangle: Rounded Corners 15">
              <a:extLst>
                <a:ext uri="{FF2B5EF4-FFF2-40B4-BE49-F238E27FC236}">
                  <a16:creationId xmlns:a16="http://schemas.microsoft.com/office/drawing/2014/main" id="{6B358A82-19AF-98A3-A0D1-6AD8B872CE8D}"/>
                </a:ext>
              </a:extLst>
            </p:cNvPr>
            <p:cNvSpPr/>
            <p:nvPr/>
          </p:nvSpPr>
          <p:spPr>
            <a:xfrm>
              <a:off x="795136" y="97294"/>
              <a:ext cx="6796365" cy="101667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7" name="Rectangle: Rounded Corners 4">
              <a:extLst>
                <a:ext uri="{FF2B5EF4-FFF2-40B4-BE49-F238E27FC236}">
                  <a16:creationId xmlns:a16="http://schemas.microsoft.com/office/drawing/2014/main" id="{43CF7A92-AC5C-3D70-9EF1-93A90F61E59F}"/>
                </a:ext>
              </a:extLst>
            </p:cNvPr>
            <p:cNvSpPr txBox="1"/>
            <p:nvPr/>
          </p:nvSpPr>
          <p:spPr>
            <a:xfrm>
              <a:off x="923165" y="97291"/>
              <a:ext cx="7593115" cy="9876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defTabSz="1377950">
                <a:spcBef>
                  <a:spcPct val="0"/>
                </a:spcBef>
              </a:pPr>
              <a:r>
                <a:rPr lang="en-US" sz="2000" b="1" dirty="0" err="1">
                  <a:effectLst>
                    <a:outerShdw blurRad="38100" dist="38100" dir="2700000" algn="tl">
                      <a:srgbClr val="000000">
                        <a:alpha val="43137"/>
                      </a:srgbClr>
                    </a:outerShdw>
                  </a:effectLst>
                  <a:latin typeface="EC Square Sans Pro"/>
                </a:rPr>
                <a:t>Nomen</a:t>
              </a:r>
              <a:r>
                <a:rPr lang="en-US" sz="2000" b="1" dirty="0">
                  <a:effectLst>
                    <a:outerShdw blurRad="38100" dist="38100" dir="2700000" algn="tl">
                      <a:srgbClr val="000000">
                        <a:alpha val="43137"/>
                      </a:srgbClr>
                    </a:outerShdw>
                  </a:effectLst>
                  <a:latin typeface="EC Square Sans Pro"/>
                </a:rPr>
                <a:t> </a:t>
              </a:r>
              <a:r>
                <a:rPr lang="en-US" sz="2000" b="1" dirty="0" err="1">
                  <a:effectLst>
                    <a:outerShdw blurRad="38100" dist="38100" dir="2700000" algn="tl">
                      <a:srgbClr val="000000">
                        <a:alpha val="43137"/>
                      </a:srgbClr>
                    </a:outerShdw>
                  </a:effectLst>
                  <a:latin typeface="EC Square Sans Pro"/>
                </a:rPr>
                <a:t>aegroti</a:t>
              </a:r>
              <a:endParaRPr lang="en-US" sz="2000" b="1" dirty="0">
                <a:effectLst>
                  <a:outerShdw blurRad="38100" dist="38100" dir="2700000" algn="tl">
                    <a:srgbClr val="000000">
                      <a:alpha val="43137"/>
                    </a:srgbClr>
                  </a:outerShdw>
                </a:effectLst>
                <a:latin typeface="EC Square Sans Pro"/>
              </a:endParaRPr>
            </a:p>
          </p:txBody>
        </p:sp>
      </p:grpSp>
      <p:sp>
        <p:nvSpPr>
          <p:cNvPr id="20" name="Rectangle: Rounded Corners 4">
            <a:extLst>
              <a:ext uri="{FF2B5EF4-FFF2-40B4-BE49-F238E27FC236}">
                <a16:creationId xmlns:a16="http://schemas.microsoft.com/office/drawing/2014/main" id="{41B72688-2B4E-165F-9434-396A9444B404}"/>
              </a:ext>
            </a:extLst>
          </p:cNvPr>
          <p:cNvSpPr txBox="1"/>
          <p:nvPr/>
        </p:nvSpPr>
        <p:spPr>
          <a:xfrm>
            <a:off x="4079776" y="3703441"/>
            <a:ext cx="3006824" cy="424150"/>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18110" tIns="59055" rIns="118110" bIns="59055" numCol="1" spcCol="1270" anchor="ctr" anchorCtr="0">
            <a:noAutofit/>
          </a:bodyPr>
          <a:lstStyle/>
          <a:p>
            <a:pPr defTabSz="1377950">
              <a:spcBef>
                <a:spcPct val="0"/>
              </a:spcBef>
            </a:pPr>
            <a:r>
              <a:rPr lang="en-US" sz="2000" b="1" dirty="0" err="1">
                <a:effectLst>
                  <a:outerShdw blurRad="38100" dist="38100" dir="2700000" algn="tl">
                    <a:srgbClr val="000000">
                      <a:alpha val="43137"/>
                    </a:srgbClr>
                  </a:outerShdw>
                </a:effectLst>
                <a:latin typeface="EC Square Sans Pro"/>
              </a:rPr>
              <a:t>Signatura</a:t>
            </a:r>
            <a:r>
              <a:rPr lang="en-US" sz="2000" b="1" dirty="0">
                <a:effectLst>
                  <a:outerShdw blurRad="38100" dist="38100" dir="2700000" algn="tl">
                    <a:srgbClr val="000000">
                      <a:alpha val="43137"/>
                    </a:srgbClr>
                  </a:outerShdw>
                </a:effectLst>
                <a:latin typeface="EC Square Sans Pro"/>
              </a:rPr>
              <a:t> (</a:t>
            </a:r>
            <a:r>
              <a:rPr lang="en-US" sz="2000" b="1" dirty="0" err="1">
                <a:effectLst>
                  <a:outerShdw blurRad="38100" dist="38100" dir="2700000" algn="tl">
                    <a:srgbClr val="000000">
                      <a:alpha val="43137"/>
                    </a:srgbClr>
                  </a:outerShdw>
                </a:effectLst>
                <a:latin typeface="EC Square Sans Pro"/>
              </a:rPr>
              <a:t>Instructio</a:t>
            </a:r>
            <a:r>
              <a:rPr lang="en-US" sz="2000" b="1" dirty="0">
                <a:effectLst>
                  <a:outerShdw blurRad="38100" dist="38100" dir="2700000" algn="tl">
                    <a:srgbClr val="000000">
                      <a:alpha val="43137"/>
                    </a:srgbClr>
                  </a:outerShdw>
                </a:effectLst>
                <a:latin typeface="EC Square Sans Pro"/>
              </a:rPr>
              <a:t>)</a:t>
            </a:r>
          </a:p>
        </p:txBody>
      </p:sp>
      <p:sp>
        <p:nvSpPr>
          <p:cNvPr id="8" name="TextBox 7"/>
          <p:cNvSpPr txBox="1"/>
          <p:nvPr/>
        </p:nvSpPr>
        <p:spPr>
          <a:xfrm>
            <a:off x="7889776" y="1781795"/>
            <a:ext cx="1260376" cy="3154710"/>
          </a:xfrm>
          <a:prstGeom prst="rect">
            <a:avLst/>
          </a:prstGeom>
          <a:noFill/>
        </p:spPr>
        <p:txBody>
          <a:bodyPr wrap="square" rtlCol="0">
            <a:spAutoFit/>
          </a:bodyPr>
          <a:lstStyle/>
          <a:p>
            <a:r>
              <a:rPr lang="en-US" sz="19900" dirty="0">
                <a:solidFill>
                  <a:srgbClr val="00B050"/>
                </a:solidFill>
                <a:latin typeface="EC Square Sans Pro"/>
                <a:sym typeface="Wingdings" panose="05000000000000000000" pitchFamily="2" charset="2"/>
              </a:rPr>
              <a:t></a:t>
            </a:r>
            <a:endParaRPr lang="en-US" sz="19900" dirty="0">
              <a:solidFill>
                <a:srgbClr val="00B050"/>
              </a:solidFill>
              <a:latin typeface="EC Square Sans Pro"/>
            </a:endParaRPr>
          </a:p>
        </p:txBody>
      </p:sp>
      <p:sp>
        <p:nvSpPr>
          <p:cNvPr id="19" name="Title 1">
            <a:extLst>
              <a:ext uri="{FF2B5EF4-FFF2-40B4-BE49-F238E27FC236}">
                <a16:creationId xmlns:a16="http://schemas.microsoft.com/office/drawing/2014/main" id="{81E75F7D-B0B5-2CCC-F483-D00CEFB3AC51}"/>
              </a:ext>
            </a:extLst>
          </p:cNvPr>
          <p:cNvSpPr txBox="1">
            <a:spLocks/>
          </p:cNvSpPr>
          <p:nvPr/>
        </p:nvSpPr>
        <p:spPr>
          <a:xfrm>
            <a:off x="6477000" y="792637"/>
            <a:ext cx="5562600" cy="1117271"/>
          </a:xfrm>
          <a:prstGeom prst="rect">
            <a:avLst/>
          </a:prstGeom>
          <a:solidFill>
            <a:srgbClr val="002060"/>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eaLnBrk="1" hangingPunct="1">
              <a:defRPr/>
            </a:pPr>
            <a:r>
              <a:rPr lang="en-US" sz="3200" b="1" dirty="0">
                <a:solidFill>
                  <a:schemeClr val="bg1"/>
                </a:solidFill>
                <a:latin typeface="EC Square Sans Pro"/>
              </a:rPr>
              <a:t>The component parts of the new model recipe</a:t>
            </a:r>
            <a:endParaRPr lang="en-US" sz="3600" b="1" dirty="0">
              <a:solidFill>
                <a:schemeClr val="bg1"/>
              </a:solidFill>
              <a:latin typeface="EC Square Sans Pro"/>
            </a:endParaRPr>
          </a:p>
        </p:txBody>
      </p:sp>
      <p:pic>
        <p:nvPicPr>
          <p:cNvPr id="18" name="Picture 17"/>
          <p:cNvPicPr>
            <a:picLocks noChangeAspect="1"/>
          </p:cNvPicPr>
          <p:nvPr/>
        </p:nvPicPr>
        <p:blipFill rotWithShape="1">
          <a:blip r:embed="rId3"/>
          <a:srcRect l="1135" r="72742" b="87159"/>
          <a:stretch/>
        </p:blipFill>
        <p:spPr>
          <a:xfrm>
            <a:off x="7117844" y="5797550"/>
            <a:ext cx="1530327" cy="532288"/>
          </a:xfrm>
          <a:prstGeom prst="rect">
            <a:avLst/>
          </a:prstGeom>
        </p:spPr>
      </p:pic>
    </p:spTree>
    <p:extLst>
      <p:ext uri="{BB962C8B-B14F-4D97-AF65-F5344CB8AC3E}">
        <p14:creationId xmlns:p14="http://schemas.microsoft.com/office/powerpoint/2010/main" val="2145877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a:xfrm>
            <a:off x="6921063" y="1291844"/>
            <a:ext cx="3222780" cy="3055379"/>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b="1">
              <a:latin typeface="Arial Black" pitchFamily="34" charset="0"/>
            </a:endParaRPr>
          </a:p>
        </p:txBody>
      </p:sp>
      <p:sp>
        <p:nvSpPr>
          <p:cNvPr id="9" name="TextBox 8"/>
          <p:cNvSpPr txBox="1"/>
          <p:nvPr/>
        </p:nvSpPr>
        <p:spPr>
          <a:xfrm>
            <a:off x="7300520" y="2364380"/>
            <a:ext cx="2221294" cy="1015663"/>
          </a:xfrm>
          <a:prstGeom prst="rect">
            <a:avLst/>
          </a:prstGeom>
          <a:noFill/>
        </p:spPr>
        <p:txBody>
          <a:bodyPr wrap="square">
            <a:spAutoFit/>
          </a:bodyPr>
          <a:lstStyle/>
          <a:p>
            <a:pPr algn="ctr">
              <a:defRPr/>
            </a:pPr>
            <a:r>
              <a:rPr lang="en-US" sz="3000" b="1" dirty="0">
                <a:solidFill>
                  <a:schemeClr val="bg1"/>
                </a:solidFill>
                <a:latin typeface="EC Square Sans Pro"/>
              </a:rPr>
              <a:t>Drug </a:t>
            </a:r>
          </a:p>
          <a:p>
            <a:pPr algn="ctr">
              <a:defRPr/>
            </a:pPr>
            <a:r>
              <a:rPr lang="en-US" sz="3000" b="1" dirty="0">
                <a:solidFill>
                  <a:schemeClr val="bg1"/>
                </a:solidFill>
                <a:latin typeface="EC Square Sans Pro"/>
              </a:rPr>
              <a:t>therapy</a:t>
            </a:r>
            <a:endParaRPr lang="ro-RO" sz="3000" b="1" dirty="0">
              <a:solidFill>
                <a:schemeClr val="bg1"/>
              </a:solidFill>
              <a:latin typeface="EC Square Sans Pro"/>
            </a:endParaRPr>
          </a:p>
        </p:txBody>
      </p:sp>
      <p:sp>
        <p:nvSpPr>
          <p:cNvPr id="10" name="TextBox 9"/>
          <p:cNvSpPr txBox="1"/>
          <p:nvPr/>
        </p:nvSpPr>
        <p:spPr>
          <a:xfrm rot="18116029">
            <a:off x="8189572" y="1048229"/>
            <a:ext cx="1913543" cy="830997"/>
          </a:xfrm>
          <a:prstGeom prst="rect">
            <a:avLst/>
          </a:prstGeom>
          <a:solidFill>
            <a:srgbClr val="FF33CC"/>
          </a:solidFill>
          <a:ln w="38100">
            <a:noFill/>
          </a:ln>
        </p:spPr>
        <p:txBody>
          <a:bodyPr wrap="square">
            <a:spAutoFit/>
          </a:bodyPr>
          <a:lstStyle/>
          <a:p>
            <a:pPr algn="ctr">
              <a:defRPr/>
            </a:pPr>
            <a:r>
              <a:rPr lang="en-US" sz="2400" b="1" dirty="0">
                <a:solidFill>
                  <a:schemeClr val="bg1"/>
                </a:solidFill>
                <a:latin typeface="EC Square Sans Pro"/>
              </a:rPr>
              <a:t>drug interactions</a:t>
            </a:r>
          </a:p>
        </p:txBody>
      </p:sp>
      <p:sp>
        <p:nvSpPr>
          <p:cNvPr id="11" name="Rectangle 10"/>
          <p:cNvSpPr/>
          <p:nvPr/>
        </p:nvSpPr>
        <p:spPr>
          <a:xfrm rot="1985998">
            <a:off x="6535651" y="1076218"/>
            <a:ext cx="2158769" cy="830997"/>
          </a:xfrm>
          <a:prstGeom prst="rect">
            <a:avLst/>
          </a:prstGeom>
          <a:solidFill>
            <a:schemeClr val="accent1">
              <a:lumMod val="75000"/>
            </a:schemeClr>
          </a:solidFill>
          <a:ln w="38100">
            <a:noFill/>
          </a:ln>
        </p:spPr>
        <p:txBody>
          <a:bodyPr wrap="square">
            <a:spAutoFit/>
          </a:bodyPr>
          <a:lstStyle/>
          <a:p>
            <a:pPr algn="ctr">
              <a:defRPr/>
            </a:pPr>
            <a:r>
              <a:rPr lang="en-US" sz="2400" b="1" dirty="0">
                <a:solidFill>
                  <a:schemeClr val="bg1"/>
                </a:solidFill>
                <a:latin typeface="EC Square Sans Pro"/>
              </a:rPr>
              <a:t>drug formulations</a:t>
            </a:r>
          </a:p>
        </p:txBody>
      </p:sp>
      <p:sp>
        <p:nvSpPr>
          <p:cNvPr id="12" name="Rectangle 11"/>
          <p:cNvSpPr/>
          <p:nvPr/>
        </p:nvSpPr>
        <p:spPr>
          <a:xfrm rot="2106327">
            <a:off x="6070587" y="1632739"/>
            <a:ext cx="1448404" cy="830997"/>
          </a:xfrm>
          <a:prstGeom prst="rect">
            <a:avLst/>
          </a:prstGeom>
          <a:solidFill>
            <a:srgbClr val="CC9900"/>
          </a:solidFill>
          <a:ln w="38100">
            <a:noFill/>
          </a:ln>
        </p:spPr>
        <p:txBody>
          <a:bodyPr wrap="square">
            <a:spAutoFit/>
          </a:bodyPr>
          <a:lstStyle/>
          <a:p>
            <a:pPr algn="ctr">
              <a:defRPr/>
            </a:pPr>
            <a:r>
              <a:rPr lang="en-US" b="1" dirty="0">
                <a:solidFill>
                  <a:schemeClr val="bg1"/>
                </a:solidFill>
                <a:latin typeface="EC Square Sans Pro"/>
              </a:rPr>
              <a:t> </a:t>
            </a:r>
            <a:r>
              <a:rPr lang="en-US" sz="2400" b="1" dirty="0">
                <a:solidFill>
                  <a:schemeClr val="bg1"/>
                </a:solidFill>
                <a:latin typeface="EC Square Sans Pro"/>
              </a:rPr>
              <a:t>dose </a:t>
            </a:r>
          </a:p>
          <a:p>
            <a:pPr algn="ctr">
              <a:defRPr/>
            </a:pPr>
            <a:r>
              <a:rPr lang="en-US" sz="2400" b="1" dirty="0">
                <a:solidFill>
                  <a:schemeClr val="bg1"/>
                </a:solidFill>
                <a:latin typeface="EC Square Sans Pro"/>
              </a:rPr>
              <a:t>regimen</a:t>
            </a:r>
          </a:p>
        </p:txBody>
      </p:sp>
      <p:sp>
        <p:nvSpPr>
          <p:cNvPr id="13" name="Rectangle 12"/>
          <p:cNvSpPr/>
          <p:nvPr/>
        </p:nvSpPr>
        <p:spPr>
          <a:xfrm rot="2175350">
            <a:off x="5519042" y="2474061"/>
            <a:ext cx="1844018" cy="830997"/>
          </a:xfrm>
          <a:prstGeom prst="rect">
            <a:avLst/>
          </a:prstGeom>
          <a:solidFill>
            <a:schemeClr val="accent2">
              <a:lumMod val="50000"/>
            </a:schemeClr>
          </a:solidFill>
          <a:ln w="38100">
            <a:noFill/>
          </a:ln>
        </p:spPr>
        <p:txBody>
          <a:bodyPr wrap="square">
            <a:spAutoFit/>
          </a:bodyPr>
          <a:lstStyle/>
          <a:p>
            <a:pPr algn="ctr">
              <a:defRPr/>
            </a:pPr>
            <a:r>
              <a:rPr lang="en-US" sz="2400" b="1" dirty="0">
                <a:solidFill>
                  <a:schemeClr val="bg1"/>
                </a:solidFill>
                <a:latin typeface="EC Square Sans Pro"/>
              </a:rPr>
              <a:t>margin of safety (TI)</a:t>
            </a:r>
          </a:p>
        </p:txBody>
      </p:sp>
      <p:sp>
        <p:nvSpPr>
          <p:cNvPr id="14" name="Rectangle 13"/>
          <p:cNvSpPr/>
          <p:nvPr/>
        </p:nvSpPr>
        <p:spPr>
          <a:xfrm rot="2130896">
            <a:off x="8749940" y="4108457"/>
            <a:ext cx="2747868" cy="461665"/>
          </a:xfrm>
          <a:prstGeom prst="rect">
            <a:avLst/>
          </a:prstGeom>
          <a:solidFill>
            <a:srgbClr val="FF9900"/>
          </a:solidFill>
          <a:ln w="38100">
            <a:noFill/>
          </a:ln>
        </p:spPr>
        <p:txBody>
          <a:bodyPr wrap="none">
            <a:spAutoFit/>
          </a:bodyPr>
          <a:lstStyle/>
          <a:p>
            <a:pPr algn="ctr">
              <a:defRPr/>
            </a:pPr>
            <a:r>
              <a:rPr lang="en-US" sz="2400" b="1" dirty="0">
                <a:solidFill>
                  <a:schemeClr val="bg1"/>
                </a:solidFill>
                <a:latin typeface="EC Square Sans Pro" panose="020B0506040000020004"/>
              </a:rPr>
              <a:t>contraindications</a:t>
            </a:r>
          </a:p>
        </p:txBody>
      </p:sp>
      <p:sp>
        <p:nvSpPr>
          <p:cNvPr id="15" name="Rectangle 14"/>
          <p:cNvSpPr/>
          <p:nvPr/>
        </p:nvSpPr>
        <p:spPr>
          <a:xfrm rot="2064741">
            <a:off x="9013979" y="2937989"/>
            <a:ext cx="3052746" cy="830997"/>
          </a:xfrm>
          <a:prstGeom prst="rect">
            <a:avLst/>
          </a:prstGeom>
          <a:solidFill>
            <a:srgbClr val="7030A0"/>
          </a:solidFill>
          <a:ln w="38100">
            <a:noFill/>
          </a:ln>
        </p:spPr>
        <p:txBody>
          <a:bodyPr wrap="square">
            <a:spAutoFit/>
          </a:bodyPr>
          <a:lstStyle/>
          <a:p>
            <a:pPr algn="ctr">
              <a:defRPr/>
            </a:pPr>
            <a:r>
              <a:rPr lang="en-US" sz="2400" b="1" dirty="0">
                <a:solidFill>
                  <a:schemeClr val="bg1"/>
                </a:solidFill>
                <a:latin typeface="EC Square Sans Pro" panose="020B0506040000020004"/>
              </a:rPr>
              <a:t>adverse reactions &amp; side effects</a:t>
            </a:r>
          </a:p>
        </p:txBody>
      </p:sp>
      <p:sp>
        <p:nvSpPr>
          <p:cNvPr id="16" name="Rectangle 15"/>
          <p:cNvSpPr/>
          <p:nvPr/>
        </p:nvSpPr>
        <p:spPr>
          <a:xfrm>
            <a:off x="457200" y="311150"/>
            <a:ext cx="9372600" cy="6186309"/>
          </a:xfrm>
          <a:prstGeom prst="rect">
            <a:avLst/>
          </a:prstGeom>
        </p:spPr>
        <p:txBody>
          <a:bodyPr wrap="square">
            <a:spAutoFit/>
          </a:bodyPr>
          <a:lstStyle/>
          <a:p>
            <a:r>
              <a:rPr lang="en-US" sz="3200" b="1" dirty="0">
                <a:solidFill>
                  <a:srgbClr val="FF0000"/>
                </a:solidFill>
                <a:latin typeface="EC Square Sans Pro"/>
              </a:rPr>
              <a:t>Before any treatment…</a:t>
            </a:r>
          </a:p>
          <a:p>
            <a:endParaRPr lang="en-US" sz="2800" b="1" dirty="0">
              <a:solidFill>
                <a:srgbClr val="FF0000"/>
              </a:solidFill>
              <a:latin typeface="EC Square Sans Pro"/>
            </a:endParaRPr>
          </a:p>
          <a:p>
            <a:r>
              <a:rPr lang="en-US" sz="2800" b="1" dirty="0">
                <a:solidFill>
                  <a:srgbClr val="002060"/>
                </a:solidFill>
                <a:latin typeface="EC Square Sans Pro"/>
              </a:rPr>
              <a:t>Read the instructions carefully </a:t>
            </a:r>
          </a:p>
          <a:p>
            <a:r>
              <a:rPr lang="en-US" sz="2800" b="1" dirty="0">
                <a:solidFill>
                  <a:srgbClr val="002060"/>
                </a:solidFill>
                <a:latin typeface="EC Square Sans Pro"/>
              </a:rPr>
              <a:t>every product used</a:t>
            </a:r>
            <a:r>
              <a:rPr lang="en-US" sz="2800" dirty="0">
                <a:solidFill>
                  <a:srgbClr val="002060"/>
                </a:solidFill>
              </a:rPr>
              <a:t>!</a:t>
            </a:r>
          </a:p>
          <a:p>
            <a:endParaRPr lang="en-US" dirty="0">
              <a:solidFill>
                <a:srgbClr val="002060"/>
              </a:solidFill>
            </a:endParaRPr>
          </a:p>
          <a:p>
            <a:r>
              <a:rPr lang="en-US" sz="3200" b="1" dirty="0">
                <a:solidFill>
                  <a:srgbClr val="002060"/>
                </a:solidFill>
                <a:latin typeface="EC Square Sans Pro"/>
              </a:rPr>
              <a:t>Focus on: </a:t>
            </a:r>
          </a:p>
          <a:p>
            <a:endParaRPr lang="en-US" sz="1600" b="1" dirty="0">
              <a:solidFill>
                <a:srgbClr val="002060"/>
              </a:solidFill>
              <a:latin typeface="EC Square Sans Pro"/>
            </a:endParaRPr>
          </a:p>
          <a:p>
            <a:endParaRPr lang="en-US" sz="1200" b="1" dirty="0">
              <a:solidFill>
                <a:srgbClr val="002060"/>
              </a:solidFill>
              <a:latin typeface="EC Square Sans Pro"/>
            </a:endParaRPr>
          </a:p>
          <a:p>
            <a:pPr marL="285750" indent="-285750">
              <a:buFont typeface="Arial" panose="020B0604020202020204" pitchFamily="34" charset="0"/>
              <a:buChar char="•"/>
            </a:pPr>
            <a:r>
              <a:rPr lang="en-US" sz="2400" b="1" dirty="0">
                <a:solidFill>
                  <a:srgbClr val="002060"/>
                </a:solidFill>
                <a:latin typeface="EC Square Sans Pro"/>
              </a:rPr>
              <a:t>Disease / Condition treated;</a:t>
            </a:r>
          </a:p>
          <a:p>
            <a:pPr marL="285750" indent="-285750">
              <a:buFont typeface="Arial" panose="020B0604020202020204" pitchFamily="34" charset="0"/>
              <a:buChar char="•"/>
            </a:pPr>
            <a:r>
              <a:rPr lang="en-US" sz="2400" b="1" dirty="0">
                <a:solidFill>
                  <a:srgbClr val="002060"/>
                </a:solidFill>
                <a:latin typeface="EC Square Sans Pro"/>
              </a:rPr>
              <a:t>The species to which the medication was administered;</a:t>
            </a:r>
          </a:p>
          <a:p>
            <a:pPr marL="285750" indent="-285750">
              <a:buFont typeface="Arial" panose="020B0604020202020204" pitchFamily="34" charset="0"/>
              <a:buChar char="•"/>
            </a:pPr>
            <a:r>
              <a:rPr lang="en-US" sz="2400" b="1" dirty="0">
                <a:solidFill>
                  <a:srgbClr val="002060"/>
                </a:solidFill>
                <a:latin typeface="EC Square Sans Pro"/>
              </a:rPr>
              <a:t>Dosage;</a:t>
            </a:r>
          </a:p>
          <a:p>
            <a:pPr marL="285750" indent="-285750">
              <a:buFont typeface="Arial" panose="020B0604020202020204" pitchFamily="34" charset="0"/>
              <a:buChar char="•"/>
            </a:pPr>
            <a:r>
              <a:rPr lang="en-US" sz="2400" b="1" dirty="0">
                <a:solidFill>
                  <a:srgbClr val="002060"/>
                </a:solidFill>
                <a:latin typeface="EC Square Sans Pro"/>
              </a:rPr>
              <a:t>Antibiotic waiting period;</a:t>
            </a:r>
          </a:p>
          <a:p>
            <a:pPr marL="285750" indent="-285750">
              <a:buFont typeface="Arial" panose="020B0604020202020204" pitchFamily="34" charset="0"/>
              <a:buChar char="•"/>
            </a:pPr>
            <a:r>
              <a:rPr lang="en-US" sz="2400" b="1" dirty="0">
                <a:solidFill>
                  <a:srgbClr val="002060"/>
                </a:solidFill>
                <a:latin typeface="EC Square Sans Pro"/>
              </a:rPr>
              <a:t>Expiration date;</a:t>
            </a:r>
          </a:p>
          <a:p>
            <a:pPr marL="285750" indent="-285750">
              <a:buFont typeface="Arial" panose="020B0604020202020204" pitchFamily="34" charset="0"/>
              <a:buChar char="•"/>
            </a:pPr>
            <a:r>
              <a:rPr lang="en-US" sz="2400" b="1" dirty="0">
                <a:solidFill>
                  <a:srgbClr val="002060"/>
                </a:solidFill>
                <a:latin typeface="EC Square Sans Pro"/>
              </a:rPr>
              <a:t>Manufacturing batch number;</a:t>
            </a:r>
          </a:p>
          <a:p>
            <a:pPr marL="285750" indent="-285750">
              <a:buFont typeface="Arial" panose="020B0604020202020204" pitchFamily="34" charset="0"/>
              <a:buChar char="•"/>
            </a:pPr>
            <a:r>
              <a:rPr lang="en-US" sz="2400" b="1" dirty="0">
                <a:solidFill>
                  <a:srgbClr val="002060"/>
                </a:solidFill>
                <a:latin typeface="EC Square Sans Pro"/>
              </a:rPr>
              <a:t>Physiological condition of the patient (age, pregnancy, etc.)</a:t>
            </a:r>
          </a:p>
          <a:p>
            <a:pPr marL="285750" indent="-285750">
              <a:buFont typeface="Arial" panose="020B0604020202020204" pitchFamily="34" charset="0"/>
              <a:buChar char="•"/>
            </a:pPr>
            <a:r>
              <a:rPr lang="en-US" sz="2400" b="1" dirty="0">
                <a:solidFill>
                  <a:srgbClr val="002060"/>
                </a:solidFill>
                <a:latin typeface="EC Square Sans Pro"/>
              </a:rPr>
              <a:t>Avoid contamination of medicines</a:t>
            </a:r>
          </a:p>
        </p:txBody>
      </p:sp>
    </p:spTree>
    <p:extLst>
      <p:ext uri="{BB962C8B-B14F-4D97-AF65-F5344CB8AC3E}">
        <p14:creationId xmlns:p14="http://schemas.microsoft.com/office/powerpoint/2010/main" val="3707008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54350"/>
            <a:ext cx="6200515" cy="2590800"/>
          </a:xfrm>
          <a:effectLst>
            <a:glow rad="139700">
              <a:schemeClr val="accent6">
                <a:satMod val="175000"/>
                <a:alpha val="40000"/>
              </a:schemeClr>
            </a:glow>
          </a:effectLst>
        </p:spPr>
        <p:txBody>
          <a:bodyPr>
            <a:noAutofit/>
          </a:bodyPr>
          <a:lstStyle/>
          <a:p>
            <a:pPr algn="r"/>
            <a:r>
              <a:rPr lang="en-US" sz="3200" b="1" dirty="0">
                <a:solidFill>
                  <a:srgbClr val="002060"/>
                </a:solidFill>
                <a:latin typeface="EC Square Sans Pro"/>
              </a:rPr>
              <a:t>Veterinarians </a:t>
            </a:r>
            <a:br>
              <a:rPr lang="en-US" sz="3200" b="1" dirty="0">
                <a:solidFill>
                  <a:srgbClr val="002060"/>
                </a:solidFill>
                <a:latin typeface="EC Square Sans Pro"/>
              </a:rPr>
            </a:br>
            <a:br>
              <a:rPr lang="en-US" sz="400" b="1" dirty="0">
                <a:solidFill>
                  <a:srgbClr val="002060"/>
                </a:solidFill>
                <a:latin typeface="EC Square Sans Pro"/>
              </a:rPr>
            </a:br>
            <a:r>
              <a:rPr lang="en-US" sz="2800" b="1" dirty="0">
                <a:solidFill>
                  <a:srgbClr val="002060"/>
                </a:solidFill>
                <a:latin typeface="EC Square Sans Pro"/>
              </a:rPr>
              <a:t>must prescribe the </a:t>
            </a:r>
            <a:r>
              <a:rPr lang="en-US" sz="2800" b="1" dirty="0">
                <a:solidFill>
                  <a:srgbClr val="FF0000"/>
                </a:solidFill>
                <a:latin typeface="EC Square Sans Pro"/>
              </a:rPr>
              <a:t>most suitable</a:t>
            </a:r>
            <a:r>
              <a:rPr lang="en-US" sz="2800" b="1" dirty="0">
                <a:solidFill>
                  <a:srgbClr val="002060"/>
                </a:solidFill>
                <a:latin typeface="EC Square Sans Pro"/>
              </a:rPr>
              <a:t> antimicrobial agents knowing their classification by therapeutic groups</a:t>
            </a:r>
            <a:r>
              <a:rPr lang="it-IT" sz="2800" b="1" dirty="0">
                <a:solidFill>
                  <a:srgbClr val="002060"/>
                </a:solidFill>
                <a:latin typeface="EC Square Sans Pro"/>
              </a:rPr>
              <a:t>!</a:t>
            </a:r>
            <a:endParaRPr lang="en-GB" sz="2800" b="1" dirty="0">
              <a:solidFill>
                <a:srgbClr val="002060"/>
              </a:solidFill>
              <a:latin typeface="EC Square Sans Pro"/>
            </a:endParaRPr>
          </a:p>
        </p:txBody>
      </p:sp>
      <p:graphicFrame>
        <p:nvGraphicFramePr>
          <p:cNvPr id="4" name="Group 117"/>
          <p:cNvGraphicFramePr>
            <a:graphicFrameLocks noGrp="1"/>
          </p:cNvGraphicFramePr>
          <p:nvPr/>
        </p:nvGraphicFramePr>
        <p:xfrm>
          <a:off x="6501174" y="2163140"/>
          <a:ext cx="5614626" cy="2745181"/>
        </p:xfrm>
        <a:graphic>
          <a:graphicData uri="http://schemas.openxmlformats.org/drawingml/2006/table">
            <a:tbl>
              <a:tblPr>
                <a:effectLst>
                  <a:reflection blurRad="6350" stA="52000" endA="300" endPos="35000" dir="5400000" sy="-100000" algn="bl" rotWithShape="0"/>
                </a:effectLst>
                <a:tableStyleId>{D113A9D2-9D6B-4929-AA2D-F23B5EE8CBE7}</a:tableStyleId>
              </a:tblPr>
              <a:tblGrid>
                <a:gridCol w="2794533">
                  <a:extLst>
                    <a:ext uri="{9D8B030D-6E8A-4147-A177-3AD203B41FA5}">
                      <a16:colId xmlns:a16="http://schemas.microsoft.com/office/drawing/2014/main" val="20000"/>
                    </a:ext>
                  </a:extLst>
                </a:gridCol>
                <a:gridCol w="2820093">
                  <a:extLst>
                    <a:ext uri="{9D8B030D-6E8A-4147-A177-3AD203B41FA5}">
                      <a16:colId xmlns:a16="http://schemas.microsoft.com/office/drawing/2014/main" val="20001"/>
                    </a:ext>
                  </a:extLst>
                </a:gridCol>
              </a:tblGrid>
              <a:tr h="440749">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a:ln>
                            <a:noFill/>
                          </a:ln>
                          <a:solidFill>
                            <a:schemeClr val="bg1"/>
                          </a:solidFill>
                          <a:effectLst/>
                          <a:latin typeface="EC Square Sans Pro"/>
                        </a:rPr>
                        <a:t>Bactericidal</a:t>
                      </a:r>
                    </a:p>
                  </a:txBody>
                  <a:tcPr marL="51435" marR="51435" marT="25710" marB="25710" anchor="ctr" horzOverflow="overflow">
                    <a:lnL w="9525" cap="rnd" cmpd="sng" algn="ctr">
                      <a:noFill/>
                      <a:prstDash val="solid"/>
                    </a:lnL>
                    <a:lnR>
                      <a:noFill/>
                    </a:lnR>
                    <a:lnT w="9525" cap="rnd" cmpd="sng" algn="ctr">
                      <a:noFill/>
                      <a:prstDash val="solid"/>
                    </a:lnT>
                    <a:lnB>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a:ln>
                            <a:noFill/>
                          </a:ln>
                          <a:effectLst/>
                          <a:latin typeface="EC Square Sans Pro"/>
                        </a:rPr>
                        <a:t>Bacteriostatic</a:t>
                      </a:r>
                      <a:endParaRPr kumimoji="0" lang="en-GB" sz="2800" b="1" i="0" u="none" strike="noStrike" cap="none" normalizeH="0" baseline="0" dirty="0">
                        <a:ln>
                          <a:noFill/>
                        </a:ln>
                        <a:solidFill>
                          <a:schemeClr val="tx1"/>
                        </a:solidFill>
                        <a:effectLst/>
                        <a:latin typeface="EC Square Sans Pro"/>
                      </a:endParaRPr>
                    </a:p>
                  </a:txBody>
                  <a:tcPr marL="51435" marR="51435" marT="25710" marB="25710" anchor="ctr" horzOverflow="overflow">
                    <a:lnL>
                      <a:noFill/>
                    </a:lnL>
                    <a:lnR w="9525" cap="rnd" cmpd="sng" algn="ctr">
                      <a:noFill/>
                      <a:prstDash val="solid"/>
                    </a:lnR>
                    <a:lnT w="9525" cap="rnd" cmpd="sng" algn="ctr">
                      <a:noFill/>
                      <a:prstDash val="solid"/>
                    </a:lnT>
                    <a:lnB>
                      <a:noFill/>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0000"/>
                  </a:ext>
                </a:extLst>
              </a:tr>
              <a:tr h="46269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a:ln>
                            <a:noFill/>
                          </a:ln>
                          <a:effectLst/>
                          <a:latin typeface="EC Square Sans Pro"/>
                        </a:rPr>
                        <a:t>Penicillins</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w="9525" cap="rnd" cmpd="sng" algn="ctr">
                      <a:noFill/>
                      <a:prstDash val="solid"/>
                    </a:lnL>
                    <a:lnR>
                      <a:noFill/>
                    </a:lnR>
                    <a:lnT>
                      <a:noFill/>
                    </a:lnT>
                    <a:lnB>
                      <a:noFill/>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a:ln>
                            <a:noFill/>
                          </a:ln>
                          <a:effectLst/>
                          <a:latin typeface="EC Square Sans Pro"/>
                        </a:rPr>
                        <a:t>Tetracyclines</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a:noFill/>
                    </a:lnL>
                    <a:lnR w="9525" cap="rnd" cmpd="sng" algn="ctr">
                      <a:noFill/>
                      <a:prstDash val="solid"/>
                    </a:lnR>
                    <a:lnT>
                      <a:noFill/>
                    </a:lnT>
                    <a:lnB>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1"/>
                  </a:ext>
                </a:extLst>
              </a:tr>
              <a:tr h="45108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a:ln>
                            <a:noFill/>
                          </a:ln>
                          <a:effectLst/>
                          <a:latin typeface="EC Square Sans Pro"/>
                        </a:rPr>
                        <a:t>Cephalosporins</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w="9525" cap="rnd" cmpd="sng" algn="ctr">
                      <a:noFill/>
                      <a:prstDash val="solid"/>
                    </a:lnL>
                    <a:lnR>
                      <a:noFill/>
                    </a:lnR>
                    <a:lnT>
                      <a:noFill/>
                    </a:lnT>
                    <a:lnB>
                      <a:noFill/>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effectLst/>
                          <a:latin typeface="EC Square Sans Pro"/>
                        </a:rPr>
                        <a:t>Erythromycins</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a:noFill/>
                    </a:lnL>
                    <a:lnR w="9525" cap="rnd" cmpd="sng" algn="ctr">
                      <a:noFill/>
                      <a:prstDash val="solid"/>
                    </a:lnR>
                    <a:lnT>
                      <a:noFill/>
                    </a:lnT>
                    <a:lnB>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2"/>
                  </a:ext>
                </a:extLst>
              </a:tr>
              <a:tr h="45108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effectLst/>
                          <a:latin typeface="EC Square Sans Pro"/>
                        </a:rPr>
                        <a:t>Aminoglycosides</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w="9525" cap="rnd" cmpd="sng" algn="ctr">
                      <a:noFill/>
                      <a:prstDash val="solid"/>
                    </a:lnL>
                    <a:lnR>
                      <a:noFill/>
                    </a:lnR>
                    <a:lnT>
                      <a:noFill/>
                    </a:lnT>
                    <a:lnB>
                      <a:noFill/>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a:ln>
                            <a:noFill/>
                          </a:ln>
                          <a:effectLst/>
                          <a:latin typeface="EC Square Sans Pro"/>
                        </a:rPr>
                        <a:t>Sulfonamides</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a:noFill/>
                    </a:lnL>
                    <a:lnR w="9525" cap="rnd" cmpd="sng" algn="ctr">
                      <a:noFill/>
                      <a:prstDash val="solid"/>
                    </a:lnR>
                    <a:lnT>
                      <a:noFill/>
                    </a:lnT>
                    <a:lnB>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3"/>
                  </a:ext>
                </a:extLst>
              </a:tr>
              <a:tr h="45108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a:ln>
                            <a:noFill/>
                          </a:ln>
                          <a:effectLst/>
                          <a:latin typeface="EC Square Sans Pro"/>
                        </a:rPr>
                        <a:t>Rifampicins</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w="9525" cap="rnd" cmpd="sng" algn="ctr">
                      <a:noFill/>
                      <a:prstDash val="solid"/>
                    </a:lnL>
                    <a:lnR>
                      <a:noFill/>
                    </a:lnR>
                    <a:lnT>
                      <a:noFill/>
                    </a:lnT>
                    <a:lnB>
                      <a:noFill/>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a:ln>
                            <a:noFill/>
                          </a:ln>
                          <a:effectLst/>
                          <a:latin typeface="EC Square Sans Pro"/>
                        </a:rPr>
                        <a:t>Novobiocine</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a:noFill/>
                    </a:lnL>
                    <a:lnR w="9525" cap="rnd" cmpd="sng" algn="ctr">
                      <a:noFill/>
                      <a:prstDash val="solid"/>
                    </a:lnR>
                    <a:lnT>
                      <a:noFill/>
                    </a:lnT>
                    <a:lnB>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4"/>
                  </a:ext>
                </a:extLst>
              </a:tr>
              <a:tr h="45108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effectLst/>
                          <a:latin typeface="EC Square Sans Pro"/>
                        </a:rPr>
                        <a:t>The quinolones</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w="9525" cap="rnd" cmpd="sng" algn="ctr">
                      <a:noFill/>
                      <a:prstDash val="solid"/>
                    </a:lnL>
                    <a:lnR>
                      <a:noFill/>
                    </a:lnR>
                    <a:lnT>
                      <a:noFill/>
                    </a:lnT>
                    <a:lnB w="9525" cap="rnd" cmpd="sng" algn="ctr">
                      <a:noFill/>
                      <a:prstDash val="solid"/>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a:ln>
                            <a:noFill/>
                          </a:ln>
                          <a:effectLst/>
                          <a:latin typeface="EC Square Sans Pro"/>
                        </a:rPr>
                        <a:t>Chloramphenicols</a:t>
                      </a:r>
                      <a:endParaRPr kumimoji="0" lang="en-GB" sz="2400" b="1" i="0" u="none" strike="noStrike" cap="none" normalizeH="0" baseline="0" dirty="0">
                        <a:ln>
                          <a:noFill/>
                        </a:ln>
                        <a:solidFill>
                          <a:schemeClr val="tx1"/>
                        </a:solidFill>
                        <a:effectLst/>
                        <a:latin typeface="EC Square Sans Pro"/>
                      </a:endParaRPr>
                    </a:p>
                  </a:txBody>
                  <a:tcPr marL="51435" marR="51435" marT="25710" marB="25710" anchor="ctr" horzOverflow="overflow">
                    <a:lnL>
                      <a:noFill/>
                    </a:lnL>
                    <a:lnR w="9525" cap="rnd" cmpd="sng" algn="ctr">
                      <a:noFill/>
                      <a:prstDash val="solid"/>
                    </a:lnR>
                    <a:lnT>
                      <a:noFill/>
                    </a:lnT>
                    <a:lnB w="9525" cap="rnd" cmpd="sng" algn="ctr">
                      <a:noFill/>
                      <a:prstDash val="soli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10005"/>
                  </a:ext>
                </a:extLst>
              </a:tr>
            </a:tbl>
          </a:graphicData>
        </a:graphic>
      </p:graphicFrame>
      <p:pic>
        <p:nvPicPr>
          <p:cNvPr id="5" name="Picture 2"/>
          <p:cNvPicPr>
            <a:picLocks noChangeAspect="1" noChangeArrowheads="1"/>
          </p:cNvPicPr>
          <p:nvPr/>
        </p:nvPicPr>
        <p:blipFill>
          <a:blip r:embed="rId2" cstate="print">
            <a:lum bright="-12000"/>
          </a:blip>
          <a:srcRect t="2000" b="3999"/>
          <a:stretch>
            <a:fillRect/>
          </a:stretch>
        </p:blipFill>
        <p:spPr bwMode="auto">
          <a:xfrm>
            <a:off x="990600" y="196053"/>
            <a:ext cx="6084145" cy="2880058"/>
          </a:xfrm>
          <a:prstGeom prst="rect">
            <a:avLst/>
          </a:prstGeom>
          <a:noFill/>
          <a:ln w="9525">
            <a:noFill/>
            <a:miter lim="800000"/>
            <a:headEnd/>
            <a:tailEnd/>
          </a:ln>
          <a:effectLst>
            <a:outerShdw blurRad="76200" dist="12700" dir="8100000" sy="-23000" kx="800400" algn="br" rotWithShape="0">
              <a:prstClr val="black">
                <a:alpha val="20000"/>
              </a:prstClr>
            </a:outerShdw>
          </a:effectLst>
        </p:spPr>
      </p:pic>
    </p:spTree>
    <p:extLst>
      <p:ext uri="{BB962C8B-B14F-4D97-AF65-F5344CB8AC3E}">
        <p14:creationId xmlns:p14="http://schemas.microsoft.com/office/powerpoint/2010/main" val="3163719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97B6F8-43C4-E8A5-DFE8-451EA4451ED5}"/>
              </a:ext>
            </a:extLst>
          </p:cNvPr>
          <p:cNvSpPr txBox="1"/>
          <p:nvPr/>
        </p:nvSpPr>
        <p:spPr>
          <a:xfrm>
            <a:off x="457200" y="82550"/>
            <a:ext cx="11430000" cy="1815882"/>
          </a:xfrm>
          <a:prstGeom prst="rect">
            <a:avLst/>
          </a:prstGeom>
          <a:solidFill>
            <a:schemeClr val="accent2">
              <a:lumMod val="20000"/>
              <a:lumOff val="80000"/>
            </a:schemeClr>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2060"/>
                </a:solidFill>
                <a:effectLst/>
                <a:uLnTx/>
                <a:uFillTx/>
                <a:latin typeface="EC Square Sans Pro" panose="020B0506040000020004"/>
                <a:cs typeface="Arial" charset="0"/>
              </a:rPr>
              <a:t>The evolution of the field led to the need for a new and unified classification of drugs! The Romanian veterinary must know the </a:t>
            </a:r>
            <a:r>
              <a:rPr kumimoji="0" lang="en-US" sz="2800" b="1" i="0" u="none" strike="noStrike" kern="0" cap="none" spc="0" normalizeH="0" baseline="0" noProof="0" dirty="0" err="1">
                <a:ln>
                  <a:noFill/>
                </a:ln>
                <a:solidFill>
                  <a:srgbClr val="FF0000"/>
                </a:solidFill>
                <a:effectLst/>
                <a:uLnTx/>
                <a:uFillTx/>
                <a:latin typeface="EC Square Sans Pro"/>
                <a:cs typeface="Arial" charset="0"/>
              </a:rPr>
              <a:t>ATCvet</a:t>
            </a:r>
            <a:r>
              <a:rPr kumimoji="0" lang="en-US" sz="2800" b="1" i="0" u="none" strike="noStrike" kern="0" cap="none" spc="0" normalizeH="0" baseline="0" noProof="0" dirty="0">
                <a:ln>
                  <a:noFill/>
                </a:ln>
                <a:solidFill>
                  <a:srgbClr val="FF0000"/>
                </a:solidFill>
                <a:effectLst/>
                <a:uLnTx/>
                <a:uFillTx/>
                <a:latin typeface="EC Square Sans Pro"/>
                <a:cs typeface="Arial" charset="0"/>
              </a:rPr>
              <a:t> = Anatomical Therapeutic Chemical Classification System for Veterinary Medicinal Products </a:t>
            </a:r>
            <a:r>
              <a:rPr kumimoji="0" lang="en-US" sz="2800" b="0" i="0" u="none" strike="noStrike" kern="0" cap="none" spc="0" normalizeH="0" baseline="0" noProof="0" dirty="0">
                <a:ln>
                  <a:noFill/>
                </a:ln>
                <a:solidFill>
                  <a:srgbClr val="002060"/>
                </a:solidFill>
                <a:effectLst/>
                <a:uLnTx/>
                <a:uFillTx/>
                <a:latin typeface="EC Square Sans Pro" panose="020B0506040000020004"/>
                <a:cs typeface="Arial" charset="0"/>
              </a:rPr>
              <a:t>classification elements </a:t>
            </a:r>
            <a:endParaRPr kumimoji="0" lang="en-US" sz="2800" b="1" i="0" u="none" strike="noStrike" kern="0" cap="none" spc="0" normalizeH="0" baseline="0" noProof="0" dirty="0">
              <a:ln>
                <a:noFill/>
              </a:ln>
              <a:solidFill>
                <a:srgbClr val="FF0000"/>
              </a:solidFill>
              <a:effectLst/>
              <a:uLnTx/>
              <a:uFillTx/>
              <a:latin typeface="EC Square Sans Pro"/>
              <a:cs typeface="Arial" charset="0"/>
            </a:endParaRPr>
          </a:p>
        </p:txBody>
      </p:sp>
      <p:sp>
        <p:nvSpPr>
          <p:cNvPr id="3" name="TextBox 2">
            <a:extLst>
              <a:ext uri="{FF2B5EF4-FFF2-40B4-BE49-F238E27FC236}">
                <a16:creationId xmlns:a16="http://schemas.microsoft.com/office/drawing/2014/main" id="{8E3B30A3-453A-4E5E-3341-BB3B3A8239AA}"/>
              </a:ext>
            </a:extLst>
          </p:cNvPr>
          <p:cNvSpPr txBox="1"/>
          <p:nvPr/>
        </p:nvSpPr>
        <p:spPr>
          <a:xfrm>
            <a:off x="609600" y="2063750"/>
            <a:ext cx="11082529" cy="4585871"/>
          </a:xfrm>
          <a:prstGeom prst="rect">
            <a:avLst/>
          </a:prstGeom>
          <a:solidFill>
            <a:schemeClr val="accent2">
              <a:lumMod val="20000"/>
              <a:lumOff val="80000"/>
            </a:scheme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2060"/>
                </a:solidFill>
                <a:effectLst/>
                <a:uLnTx/>
                <a:uFillTx/>
                <a:latin typeface="EC Square Sans Pro"/>
              </a:rPr>
              <a:t>Example: ATC classification of ampicillin systemic use:</a:t>
            </a:r>
          </a:p>
          <a:p>
            <a:pPr marL="0" marR="0" lvl="0" indent="0" defTabSz="914400" eaLnBrk="1" fontAlgn="auto" latinLnBrk="0" hangingPunct="1">
              <a:lnSpc>
                <a:spcPct val="100000"/>
              </a:lnSpc>
              <a:spcBef>
                <a:spcPts val="0"/>
              </a:spcBef>
              <a:spcAft>
                <a:spcPts val="0"/>
              </a:spcAft>
              <a:buClrTx/>
              <a:buSzTx/>
              <a:buFontTx/>
              <a:buNone/>
              <a:tabLst/>
              <a:defRPr/>
            </a:pPr>
            <a:r>
              <a:rPr kumimoji="0" lang="ro-RO" sz="900" b="1" i="0" u="none" strike="noStrike" kern="0" cap="none" spc="0" normalizeH="0" baseline="0" noProof="0" dirty="0">
                <a:ln>
                  <a:noFill/>
                </a:ln>
                <a:solidFill>
                  <a:srgbClr val="002060"/>
                </a:solidFill>
                <a:effectLst/>
                <a:uLnTx/>
                <a:uFillTx/>
                <a:latin typeface="EC Square Sans Pro"/>
              </a:rPr>
              <a:t> </a:t>
            </a:r>
          </a:p>
          <a:p>
            <a:pPr marL="0" marR="0" lvl="0" indent="0" defTabSz="914400" eaLnBrk="1" fontAlgn="auto" latinLnBrk="0" hangingPunct="1">
              <a:lnSpc>
                <a:spcPct val="100000"/>
              </a:lnSpc>
              <a:spcBef>
                <a:spcPts val="0"/>
              </a:spcBef>
              <a:spcAft>
                <a:spcPts val="0"/>
              </a:spcAft>
              <a:buClrTx/>
              <a:buSzTx/>
              <a:buFontTx/>
              <a:buNone/>
              <a:tabLst>
                <a:tab pos="400050" algn="l"/>
              </a:tabLst>
              <a:defRPr/>
            </a:pPr>
            <a:r>
              <a:rPr kumimoji="0" lang="ro-RO" sz="2800" b="1" i="0" u="none" strike="noStrike" kern="0" cap="none" spc="0" normalizeH="0" baseline="0" noProof="0" dirty="0">
                <a:ln>
                  <a:noFill/>
                </a:ln>
                <a:solidFill>
                  <a:srgbClr val="FF0000"/>
                </a:solidFill>
                <a:effectLst/>
                <a:uLnTx/>
                <a:uFillTx/>
                <a:latin typeface="EC Square Sans Pro"/>
              </a:rPr>
              <a:t>J </a:t>
            </a:r>
            <a:r>
              <a:rPr kumimoji="0" lang="en-US" sz="2800" b="1" i="0" u="none" strike="noStrike" kern="0" cap="none" spc="0" normalizeH="0" baseline="0" noProof="0" dirty="0">
                <a:ln>
                  <a:noFill/>
                </a:ln>
                <a:solidFill>
                  <a:srgbClr val="FF0000"/>
                </a:solidFill>
                <a:effectLst/>
                <a:uLnTx/>
                <a:uFillTx/>
                <a:latin typeface="EC Square Sans Pro"/>
              </a:rPr>
              <a:t> </a:t>
            </a:r>
            <a:r>
              <a:rPr kumimoji="0" lang="en-US" sz="2400" b="1" i="0" u="none" strike="noStrike" kern="0" cap="none" spc="0" normalizeH="0" baseline="0" noProof="0" dirty="0">
                <a:ln>
                  <a:noFill/>
                </a:ln>
                <a:solidFill>
                  <a:srgbClr val="002060"/>
                </a:solidFill>
                <a:effectLst/>
                <a:uLnTx/>
                <a:uFillTx/>
                <a:latin typeface="EC Square Sans Pro"/>
              </a:rPr>
              <a:t> </a:t>
            </a:r>
            <a:r>
              <a:rPr kumimoji="0" lang="ro-RO" sz="2400" b="1" i="0" u="none" strike="noStrike" kern="0" cap="none" spc="0" normalizeH="0" baseline="0" noProof="0" dirty="0">
                <a:ln>
                  <a:noFill/>
                </a:ln>
                <a:solidFill>
                  <a:srgbClr val="002060"/>
                </a:solidFill>
                <a:effectLst/>
                <a:uLnTx/>
                <a:uFillTx/>
                <a:latin typeface="EC Square Sans Pro"/>
              </a:rPr>
              <a:t>- General anti-infectives for systemic use (level 1, anatomical group),</a:t>
            </a:r>
            <a:endParaRPr kumimoji="0" lang="en-US" sz="2400" b="1"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tab pos="400050" algn="l"/>
              </a:tabLst>
              <a:defRPr/>
            </a:pPr>
            <a:r>
              <a:rPr kumimoji="0" lang="ro-RO" sz="2800" b="1" i="0" u="none" strike="noStrike" kern="0" cap="none" spc="0" normalizeH="0" baseline="0" noProof="0" dirty="0">
                <a:ln>
                  <a:noFill/>
                </a:ln>
                <a:solidFill>
                  <a:srgbClr val="FF0000"/>
                </a:solidFill>
                <a:effectLst/>
                <a:uLnTx/>
                <a:uFillTx/>
                <a:latin typeface="EC Square Sans Pro"/>
              </a:rPr>
              <a:t>01</a:t>
            </a:r>
            <a:r>
              <a:rPr kumimoji="0" lang="ro-RO" sz="2400" b="1" i="0" u="none" strike="noStrike" kern="0" cap="none" spc="0" normalizeH="0" baseline="0" noProof="0" dirty="0">
                <a:ln>
                  <a:noFill/>
                </a:ln>
                <a:solidFill>
                  <a:srgbClr val="002060"/>
                </a:solidFill>
                <a:effectLst/>
                <a:uLnTx/>
                <a:uFillTx/>
                <a:latin typeface="EC Square Sans Pro"/>
              </a:rPr>
              <a:t> - Systemic antibacterials (level 2, therapeutic group),</a:t>
            </a:r>
            <a:endParaRPr kumimoji="0" lang="en-US" sz="2400" b="1"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tab pos="400050" algn="l"/>
              </a:tabLst>
              <a:defRPr/>
            </a:pPr>
            <a:r>
              <a:rPr kumimoji="0" lang="ro-RO" sz="2800" b="1" i="0" u="none" strike="noStrike" kern="0" cap="none" spc="0" normalizeH="0" baseline="0" noProof="0" dirty="0">
                <a:ln>
                  <a:noFill/>
                </a:ln>
                <a:solidFill>
                  <a:srgbClr val="FF0000"/>
                </a:solidFill>
                <a:effectLst/>
                <a:uLnTx/>
                <a:uFillTx/>
                <a:latin typeface="EC Square Sans Pro"/>
              </a:rPr>
              <a:t>C</a:t>
            </a:r>
            <a:r>
              <a:rPr kumimoji="0" lang="ro-RO" sz="2400" b="1" i="0" u="none" strike="noStrike" kern="0" cap="none" spc="0" normalizeH="0" baseline="0" noProof="0" dirty="0">
                <a:ln>
                  <a:noFill/>
                </a:ln>
                <a:solidFill>
                  <a:srgbClr val="002060"/>
                </a:solidFill>
                <a:effectLst/>
                <a:uLnTx/>
                <a:uFillTx/>
                <a:latin typeface="EC Square Sans Pro"/>
              </a:rPr>
              <a:t> </a:t>
            </a:r>
            <a:r>
              <a:rPr kumimoji="0" lang="en-US" sz="2400" b="1" i="0" u="none" strike="noStrike" kern="0" cap="none" spc="0" normalizeH="0" baseline="0" noProof="0" dirty="0">
                <a:ln>
                  <a:noFill/>
                </a:ln>
                <a:solidFill>
                  <a:srgbClr val="002060"/>
                </a:solidFill>
                <a:effectLst/>
                <a:uLnTx/>
                <a:uFillTx/>
                <a:latin typeface="EC Square Sans Pro"/>
              </a:rPr>
              <a:t>  </a:t>
            </a:r>
            <a:r>
              <a:rPr kumimoji="0" lang="ro-RO" sz="2400" b="1" i="0" u="none" strike="noStrike" kern="0" cap="none" spc="0" normalizeH="0" baseline="0" noProof="0" dirty="0">
                <a:ln>
                  <a:noFill/>
                </a:ln>
                <a:solidFill>
                  <a:srgbClr val="002060"/>
                </a:solidFill>
                <a:effectLst/>
                <a:uLnTx/>
                <a:uFillTx/>
                <a:latin typeface="EC Square Sans Pro"/>
              </a:rPr>
              <a:t>- Antibacterial beta-lactams, (level 3, therapeutic subgroup),</a:t>
            </a:r>
            <a:endParaRPr kumimoji="0" lang="en-US" sz="2400" b="1"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tab pos="400050" algn="l"/>
              </a:tabLst>
              <a:defRPr/>
            </a:pPr>
            <a:r>
              <a:rPr kumimoji="0" lang="ro-RO" sz="2800" b="1" i="0" u="none" strike="noStrike" kern="0" cap="none" spc="0" normalizeH="0" baseline="0" noProof="0" dirty="0">
                <a:ln>
                  <a:noFill/>
                </a:ln>
                <a:solidFill>
                  <a:srgbClr val="FF0000"/>
                </a:solidFill>
                <a:effectLst/>
                <a:uLnTx/>
                <a:uFillTx/>
                <a:latin typeface="EC Square Sans Pro"/>
              </a:rPr>
              <a:t>A</a:t>
            </a:r>
            <a:r>
              <a:rPr kumimoji="0" lang="ro-RO" sz="2400" b="1" i="0" u="none" strike="noStrike" kern="0" cap="none" spc="0" normalizeH="0" baseline="0" noProof="0" dirty="0">
                <a:ln>
                  <a:noFill/>
                </a:ln>
                <a:solidFill>
                  <a:srgbClr val="002060"/>
                </a:solidFill>
                <a:effectLst/>
                <a:uLnTx/>
                <a:uFillTx/>
                <a:latin typeface="EC Square Sans Pro"/>
              </a:rPr>
              <a:t> </a:t>
            </a:r>
            <a:r>
              <a:rPr kumimoji="0" lang="en-US" sz="2400" b="1" i="0" u="none" strike="noStrike" kern="0" cap="none" spc="0" normalizeH="0" baseline="0" noProof="0" dirty="0">
                <a:ln>
                  <a:noFill/>
                </a:ln>
                <a:solidFill>
                  <a:srgbClr val="002060"/>
                </a:solidFill>
                <a:effectLst/>
                <a:uLnTx/>
                <a:uFillTx/>
                <a:latin typeface="EC Square Sans Pro"/>
              </a:rPr>
              <a:t>  </a:t>
            </a:r>
            <a:r>
              <a:rPr kumimoji="0" lang="ro-RO" sz="2400" b="1" i="0" u="none" strike="noStrike" kern="0" cap="none" spc="0" normalizeH="0" baseline="0" noProof="0" dirty="0">
                <a:ln>
                  <a:noFill/>
                </a:ln>
                <a:solidFill>
                  <a:srgbClr val="002060"/>
                </a:solidFill>
                <a:effectLst/>
                <a:uLnTx/>
                <a:uFillTx/>
                <a:latin typeface="EC Square Sans Pro"/>
              </a:rPr>
              <a:t>- Broad-spectrum penicillins, (level 4, chemical/therapeutic subgroup),</a:t>
            </a:r>
            <a:endParaRPr kumimoji="0" lang="en-US" sz="2400" b="1"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tab pos="400050" algn="l"/>
              </a:tabLst>
              <a:defRPr/>
            </a:pPr>
            <a:r>
              <a:rPr kumimoji="0" lang="ro-RO" sz="2400" b="1" i="0" u="none" strike="noStrike" kern="0" cap="none" spc="0" normalizeH="0" baseline="0" noProof="0" dirty="0">
                <a:ln>
                  <a:noFill/>
                </a:ln>
                <a:solidFill>
                  <a:srgbClr val="FF0000"/>
                </a:solidFill>
                <a:effectLst/>
                <a:uLnTx/>
                <a:uFillTx/>
                <a:latin typeface="EC Square Sans Pro"/>
              </a:rPr>
              <a:t>01</a:t>
            </a:r>
            <a:r>
              <a:rPr kumimoji="0" lang="ro-RO" sz="2400" b="1" i="0" u="none" strike="noStrike" kern="0" cap="none" spc="0" normalizeH="0" baseline="0" noProof="0" dirty="0">
                <a:ln>
                  <a:noFill/>
                </a:ln>
                <a:solidFill>
                  <a:srgbClr val="002060"/>
                </a:solidFill>
                <a:effectLst/>
                <a:uLnTx/>
                <a:uFillTx/>
                <a:latin typeface="EC Square Sans Pro"/>
              </a:rPr>
              <a:t> </a:t>
            </a:r>
            <a:r>
              <a:rPr kumimoji="0" lang="en-US" sz="2400" b="1" i="0" u="none" strike="noStrike" kern="0" cap="none" spc="0" normalizeH="0" baseline="0" noProof="0" dirty="0">
                <a:ln>
                  <a:noFill/>
                </a:ln>
                <a:solidFill>
                  <a:srgbClr val="002060"/>
                </a:solidFill>
                <a:effectLst/>
                <a:uLnTx/>
                <a:uFillTx/>
                <a:latin typeface="EC Square Sans Pro"/>
              </a:rPr>
              <a:t> </a:t>
            </a:r>
            <a:r>
              <a:rPr kumimoji="0" lang="ro-RO" sz="2400" b="1" i="0" u="none" strike="noStrike" kern="0" cap="none" spc="0" normalizeH="0" baseline="0" noProof="0" dirty="0">
                <a:ln>
                  <a:noFill/>
                </a:ln>
                <a:solidFill>
                  <a:srgbClr val="002060"/>
                </a:solidFill>
                <a:effectLst/>
                <a:uLnTx/>
                <a:uFillTx/>
                <a:latin typeface="EC Square Sans Pro"/>
              </a:rPr>
              <a:t>- Ampicillin (level 5, subgroup for chemicals).</a:t>
            </a:r>
            <a:endParaRPr kumimoji="0" lang="en-US" sz="2400" b="1" i="0" u="none" strike="noStrike" kern="0" cap="none" spc="0" normalizeH="0" baseline="0" noProof="0" dirty="0">
              <a:ln>
                <a:noFill/>
              </a:ln>
              <a:solidFill>
                <a:srgbClr val="002060"/>
              </a:solidFill>
              <a:effectLst/>
              <a:uLnTx/>
              <a:uFillTx/>
              <a:latin typeface="EC Square Sans Pro"/>
            </a:endParaRPr>
          </a:p>
          <a:p>
            <a:pPr marL="0" marR="0" lvl="0" indent="0" defTabSz="914400" eaLnBrk="1" fontAlgn="auto" latinLnBrk="0" hangingPunct="1">
              <a:lnSpc>
                <a:spcPct val="100000"/>
              </a:lnSpc>
              <a:spcBef>
                <a:spcPts val="0"/>
              </a:spcBef>
              <a:spcAft>
                <a:spcPts val="0"/>
              </a:spcAft>
              <a:buClrTx/>
              <a:buSzTx/>
              <a:buFontTx/>
              <a:buNone/>
              <a:tabLst>
                <a:tab pos="400050" algn="l"/>
              </a:tabLst>
              <a:defRPr/>
            </a:pPr>
            <a:endParaRPr kumimoji="0" lang="en-US" sz="500" b="1" i="1" u="none" strike="noStrike" kern="0" cap="none" spc="0" normalizeH="0" baseline="0" noProof="0" dirty="0">
              <a:ln>
                <a:noFill/>
              </a:ln>
              <a:solidFill>
                <a:srgbClr val="FF0000"/>
              </a:solidFill>
              <a:effectLst/>
              <a:uLnTx/>
              <a:uFillTx/>
              <a:latin typeface="Book Antiqua" panose="0204060205030503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o-RO" sz="1800" b="1" i="0" u="none" strike="noStrike" kern="0" cap="none" spc="0" normalizeH="0" baseline="0" noProof="0" dirty="0">
                <a:ln>
                  <a:noFill/>
                </a:ln>
                <a:solidFill>
                  <a:srgbClr val="FFFFFF"/>
                </a:solidFill>
                <a:effectLst/>
                <a:uLnTx/>
                <a:uFillTx/>
              </a:rPr>
              <a:t>	</a:t>
            </a:r>
            <a:endParaRPr kumimoji="0" lang="en-US" sz="1800" b="1"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EC Square Sans Pro"/>
              </a:rPr>
              <a:t>        </a:t>
            </a:r>
            <a:r>
              <a:rPr kumimoji="0" lang="en-US" sz="3200" b="1" i="0" u="none" strike="noStrike" kern="0" cap="none" spc="0" normalizeH="0" baseline="0" noProof="0" dirty="0">
                <a:ln>
                  <a:noFill/>
                </a:ln>
                <a:solidFill>
                  <a:srgbClr val="FF0000"/>
                </a:solidFill>
                <a:effectLst/>
                <a:uLnTx/>
                <a:uFillTx/>
                <a:latin typeface="EC Square Sans Pro"/>
              </a:rPr>
              <a:t>Le</a:t>
            </a:r>
            <a:r>
              <a:rPr kumimoji="0" lang="ro-RO" sz="3200" b="1" i="0" u="none" strike="noStrike" kern="0" cap="none" spc="0" normalizeH="0" baseline="0" noProof="0" dirty="0">
                <a:ln>
                  <a:noFill/>
                </a:ln>
                <a:solidFill>
                  <a:srgbClr val="FF0000"/>
                </a:solidFill>
                <a:effectLst/>
                <a:uLnTx/>
                <a:uFillTx/>
                <a:latin typeface="EC Square Sans Pro"/>
              </a:rPr>
              <a:t>vel</a:t>
            </a:r>
            <a:r>
              <a:rPr kumimoji="0" lang="en-US" sz="3200" b="1" i="0" u="none" strike="noStrike" kern="0" cap="none" spc="0" normalizeH="0" baseline="0" noProof="0" dirty="0">
                <a:ln>
                  <a:noFill/>
                </a:ln>
                <a:solidFill>
                  <a:srgbClr val="FF0000"/>
                </a:solidFill>
                <a:effectLst/>
                <a:uLnTx/>
                <a:uFillTx/>
                <a:latin typeface="EC Square Sans Pro"/>
              </a:rPr>
              <a:t>:</a:t>
            </a:r>
            <a:r>
              <a:rPr kumimoji="0" lang="ro-RO" sz="3200" b="1" i="0" u="none" strike="noStrike" kern="0" cap="none" spc="0" normalizeH="0" baseline="0" noProof="0" dirty="0">
                <a:ln>
                  <a:noFill/>
                </a:ln>
                <a:solidFill>
                  <a:srgbClr val="FF0000"/>
                </a:solidFill>
                <a:effectLst/>
                <a:uLnTx/>
                <a:uFillTx/>
                <a:latin typeface="EC Square Sans Pro"/>
              </a:rPr>
              <a:t>		</a:t>
            </a:r>
            <a:r>
              <a:rPr kumimoji="0" lang="en-US" sz="3200" b="1" i="0" u="none" strike="noStrike" kern="0" cap="none" spc="0" normalizeH="0" baseline="0" noProof="0" dirty="0">
                <a:ln>
                  <a:noFill/>
                </a:ln>
                <a:solidFill>
                  <a:srgbClr val="FF0000"/>
                </a:solidFill>
                <a:effectLst/>
                <a:uLnTx/>
                <a:uFillTx/>
                <a:latin typeface="EC Square Sans Pro"/>
              </a:rPr>
              <a:t>     </a:t>
            </a:r>
            <a:r>
              <a:rPr kumimoji="0" lang="ro-RO" sz="3200" b="1" i="0" u="none" strike="noStrike" kern="0" cap="none" spc="0" normalizeH="0" baseline="0" noProof="0" dirty="0">
                <a:ln>
                  <a:noFill/>
                </a:ln>
                <a:solidFill>
                  <a:srgbClr val="FF0000"/>
                </a:solidFill>
                <a:effectLst/>
                <a:uLnTx/>
                <a:uFillTx/>
                <a:latin typeface="EC Square Sans Pro"/>
              </a:rPr>
              <a:t>0   1  2  </a:t>
            </a:r>
            <a:r>
              <a:rPr kumimoji="0" lang="en-US" sz="3200" b="1" i="0" u="none" strike="noStrike" kern="0" cap="none" spc="0" normalizeH="0" baseline="0" noProof="0" dirty="0">
                <a:ln>
                  <a:noFill/>
                </a:ln>
                <a:solidFill>
                  <a:srgbClr val="FF0000"/>
                </a:solidFill>
                <a:effectLst/>
                <a:uLnTx/>
                <a:uFillTx/>
                <a:latin typeface="EC Square Sans Pro"/>
              </a:rPr>
              <a:t>3</a:t>
            </a:r>
            <a:r>
              <a:rPr kumimoji="0" lang="ro-RO" sz="3200" b="1" i="0" u="none" strike="noStrike" kern="0" cap="none" spc="0" normalizeH="0" baseline="0" noProof="0" dirty="0">
                <a:ln>
                  <a:noFill/>
                </a:ln>
                <a:solidFill>
                  <a:srgbClr val="FF0000"/>
                </a:solidFill>
                <a:effectLst/>
                <a:uLnTx/>
                <a:uFillTx/>
                <a:latin typeface="EC Square Sans Pro"/>
              </a:rPr>
              <a:t>   </a:t>
            </a:r>
            <a:r>
              <a:rPr kumimoji="0" lang="en-US" sz="3200" b="1" i="0" u="none" strike="noStrike" kern="0" cap="none" spc="0" normalizeH="0" baseline="0" noProof="0" dirty="0">
                <a:ln>
                  <a:noFill/>
                </a:ln>
                <a:solidFill>
                  <a:srgbClr val="FF0000"/>
                </a:solidFill>
                <a:effectLst/>
                <a:uLnTx/>
                <a:uFillTx/>
                <a:latin typeface="EC Square Sans Pro"/>
              </a:rPr>
              <a:t>4</a:t>
            </a:r>
          </a:p>
          <a:p>
            <a:pPr marL="0" marR="0" lvl="0" indent="0" defTabSz="914400" eaLnBrk="1" fontAlgn="auto" latinLnBrk="0" hangingPunct="1">
              <a:lnSpc>
                <a:spcPct val="100000"/>
              </a:lnSpc>
              <a:spcBef>
                <a:spcPts val="0"/>
              </a:spcBef>
              <a:spcAft>
                <a:spcPts val="0"/>
              </a:spcAft>
              <a:buClrTx/>
              <a:buSzTx/>
              <a:buFontTx/>
              <a:buNone/>
              <a:tabLst/>
              <a:defRPr/>
            </a:pPr>
            <a:r>
              <a:rPr kumimoji="0" lang="ro-RO" sz="3200" b="1" i="0" u="none" strike="noStrike" kern="0" cap="none" spc="0" normalizeH="0" baseline="0" noProof="0" dirty="0">
                <a:ln>
                  <a:noFill/>
                </a:ln>
                <a:solidFill>
                  <a:srgbClr val="FFFFFF"/>
                </a:solidFill>
                <a:effectLst/>
                <a:highlight>
                  <a:srgbClr val="FF0000"/>
                </a:highlight>
                <a:uLnTx/>
                <a:uFillTx/>
                <a:latin typeface="EC Square Sans Pro"/>
              </a:rPr>
              <a:t>Cod</a:t>
            </a:r>
            <a:r>
              <a:rPr kumimoji="0" lang="en-US" sz="3200" b="1" i="0" u="none" strike="noStrike" kern="0" cap="none" spc="0" normalizeH="0" baseline="0" noProof="0" dirty="0">
                <a:ln>
                  <a:noFill/>
                </a:ln>
                <a:solidFill>
                  <a:srgbClr val="FFFFFF"/>
                </a:solidFill>
                <a:effectLst/>
                <a:highlight>
                  <a:srgbClr val="FF0000"/>
                </a:highlight>
                <a:uLnTx/>
                <a:uFillTx/>
                <a:latin typeface="EC Square Sans Pro"/>
              </a:rPr>
              <a:t>e</a:t>
            </a:r>
            <a:r>
              <a:rPr kumimoji="0" lang="ro-RO" sz="3200" b="1" i="0" u="none" strike="noStrike" kern="0" cap="none" spc="0" normalizeH="0" baseline="0" noProof="0" dirty="0">
                <a:ln>
                  <a:noFill/>
                </a:ln>
                <a:solidFill>
                  <a:srgbClr val="FFFFFF"/>
                </a:solidFill>
                <a:effectLst/>
                <a:highlight>
                  <a:srgbClr val="FF0000"/>
                </a:highlight>
                <a:uLnTx/>
                <a:uFillTx/>
                <a:latin typeface="EC Square Sans Pro"/>
              </a:rPr>
              <a:t> ATC	</a:t>
            </a:r>
            <a:r>
              <a:rPr kumimoji="0" lang="en-US" sz="3200" b="1" i="0" u="none" strike="noStrike" kern="0" cap="none" spc="0" normalizeH="0" baseline="0" noProof="0" dirty="0">
                <a:ln>
                  <a:noFill/>
                </a:ln>
                <a:solidFill>
                  <a:srgbClr val="FFFFFF"/>
                </a:solidFill>
                <a:effectLst/>
                <a:highlight>
                  <a:srgbClr val="FF0000"/>
                </a:highlight>
                <a:uLnTx/>
                <a:uFillTx/>
                <a:latin typeface="EC Square Sans Pro"/>
              </a:rPr>
              <a:t>  	     </a:t>
            </a:r>
            <a:r>
              <a:rPr kumimoji="0" lang="ro-RO" sz="3200" b="1" i="0" u="none" strike="noStrike" kern="0" cap="none" spc="0" normalizeH="0" baseline="0" noProof="0" dirty="0">
                <a:ln>
                  <a:noFill/>
                </a:ln>
                <a:solidFill>
                  <a:srgbClr val="FFFFFF"/>
                </a:solidFill>
                <a:effectLst/>
                <a:highlight>
                  <a:srgbClr val="FF0000"/>
                </a:highlight>
                <a:uLnTx/>
                <a:uFillTx/>
                <a:latin typeface="EC Square Sans Pro"/>
              </a:rPr>
              <a:t>J  01 C A  0</a:t>
            </a:r>
            <a:r>
              <a:rPr kumimoji="0" lang="en-US" sz="3200" b="1" i="0" u="none" strike="noStrike" kern="0" cap="none" spc="0" normalizeH="0" baseline="0" noProof="0" dirty="0">
                <a:ln>
                  <a:noFill/>
                </a:ln>
                <a:solidFill>
                  <a:srgbClr val="FFFFFF"/>
                </a:solidFill>
                <a:effectLst/>
                <a:highlight>
                  <a:srgbClr val="FF0000"/>
                </a:highlight>
                <a:uLnTx/>
                <a:uFillTx/>
                <a:latin typeface="EC Square Sans Pro"/>
              </a:rPr>
              <a:t>1</a:t>
            </a:r>
          </a:p>
          <a:p>
            <a:pPr marL="0" marR="0" lvl="0" indent="0" defTabSz="914400" eaLnBrk="1" fontAlgn="auto" latinLnBrk="0" hangingPunct="1">
              <a:lnSpc>
                <a:spcPct val="100000"/>
              </a:lnSpc>
              <a:spcBef>
                <a:spcPts val="0"/>
              </a:spcBef>
              <a:spcAft>
                <a:spcPts val="0"/>
              </a:spcAft>
              <a:buClrTx/>
              <a:buSzTx/>
              <a:buFontTx/>
              <a:buNone/>
              <a:tabLst/>
              <a:defRPr/>
            </a:pPr>
            <a:r>
              <a:rPr kumimoji="0" lang="ro-RO" sz="3200" b="1" i="0" u="none" strike="noStrike" kern="0" cap="none" spc="0" normalizeH="0" baseline="0" noProof="0" dirty="0">
                <a:ln>
                  <a:noFill/>
                </a:ln>
                <a:solidFill>
                  <a:srgbClr val="FFFFFF"/>
                </a:solidFill>
                <a:effectLst/>
                <a:highlight>
                  <a:srgbClr val="000080"/>
                </a:highlight>
                <a:uLnTx/>
                <a:uFillTx/>
                <a:latin typeface="EC Square Sans Pro"/>
              </a:rPr>
              <a:t>Cod</a:t>
            </a:r>
            <a:r>
              <a:rPr kumimoji="0" lang="en-US" sz="3200" b="1" i="0" u="none" strike="noStrike" kern="0" cap="none" spc="0" normalizeH="0" baseline="0" noProof="0" dirty="0">
                <a:ln>
                  <a:noFill/>
                </a:ln>
                <a:solidFill>
                  <a:srgbClr val="FFFFFF"/>
                </a:solidFill>
                <a:effectLst/>
                <a:highlight>
                  <a:srgbClr val="000080"/>
                </a:highlight>
                <a:uLnTx/>
                <a:uFillTx/>
                <a:latin typeface="EC Square Sans Pro"/>
              </a:rPr>
              <a:t>e</a:t>
            </a:r>
            <a:r>
              <a:rPr kumimoji="0" lang="ro-RO" sz="3200" b="1" i="0" u="none" strike="noStrike" kern="0" cap="none" spc="0" normalizeH="0" baseline="0" noProof="0" dirty="0">
                <a:ln>
                  <a:noFill/>
                </a:ln>
                <a:solidFill>
                  <a:srgbClr val="FFFFFF"/>
                </a:solidFill>
                <a:effectLst/>
                <a:highlight>
                  <a:srgbClr val="000080"/>
                </a:highlight>
                <a:uLnTx/>
                <a:uFillTx/>
                <a:latin typeface="EC Square Sans Pro"/>
              </a:rPr>
              <a:t> ATCvet</a:t>
            </a:r>
            <a:r>
              <a:rPr kumimoji="0" lang="en-US" sz="3200" b="1" i="0" u="none" strike="noStrike" kern="0" cap="none" spc="0" normalizeH="0" baseline="0" noProof="0" dirty="0">
                <a:ln>
                  <a:noFill/>
                </a:ln>
                <a:solidFill>
                  <a:srgbClr val="FFFFFF"/>
                </a:solidFill>
                <a:effectLst/>
                <a:highlight>
                  <a:srgbClr val="000080"/>
                </a:highlight>
                <a:uLnTx/>
                <a:uFillTx/>
                <a:latin typeface="EC Square Sans Pro"/>
              </a:rPr>
              <a:t> 	</a:t>
            </a:r>
            <a:r>
              <a:rPr kumimoji="0" lang="ro-RO" sz="3200" b="1" i="0" u="none" strike="noStrike" kern="0" cap="none" spc="0" normalizeH="0" baseline="0" noProof="0" dirty="0">
                <a:ln>
                  <a:noFill/>
                </a:ln>
                <a:solidFill>
                  <a:srgbClr val="FFFFFF"/>
                </a:solidFill>
                <a:effectLst/>
                <a:highlight>
                  <a:srgbClr val="000080"/>
                </a:highlight>
                <a:uLnTx/>
                <a:uFillTx/>
                <a:latin typeface="EC Square Sans Pro"/>
              </a:rPr>
              <a:t>Q  J  01  C A 0</a:t>
            </a:r>
            <a:r>
              <a:rPr kumimoji="0" lang="en-US" sz="3200" b="1" i="0" u="none" strike="noStrike" kern="0" cap="none" spc="0" normalizeH="0" baseline="0" noProof="0" dirty="0">
                <a:ln>
                  <a:noFill/>
                </a:ln>
                <a:solidFill>
                  <a:srgbClr val="FFFFFF"/>
                </a:solidFill>
                <a:effectLst/>
                <a:highlight>
                  <a:srgbClr val="000080"/>
                </a:highlight>
                <a:uLnTx/>
                <a:uFillTx/>
                <a:latin typeface="EC Square Sans Pro"/>
              </a:rPr>
              <a:t>1</a:t>
            </a:r>
          </a:p>
        </p:txBody>
      </p:sp>
      <p:sp>
        <p:nvSpPr>
          <p:cNvPr id="4" name="TextBox 3">
            <a:extLst>
              <a:ext uri="{FF2B5EF4-FFF2-40B4-BE49-F238E27FC236}">
                <a16:creationId xmlns:a16="http://schemas.microsoft.com/office/drawing/2014/main" id="{4AA84D8A-36E3-8AC3-8CA0-0E9D0E7EFBD3}"/>
              </a:ext>
            </a:extLst>
          </p:cNvPr>
          <p:cNvSpPr txBox="1"/>
          <p:nvPr/>
        </p:nvSpPr>
        <p:spPr>
          <a:xfrm>
            <a:off x="7543800" y="5492750"/>
            <a:ext cx="4570288" cy="304800"/>
          </a:xfrm>
          <a:prstGeom prst="rect">
            <a:avLst/>
          </a:prstGeom>
          <a:solidFill>
            <a:srgbClr val="002060"/>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EC Square Sans Pro" panose="020B0506040000020004"/>
              </a:rPr>
              <a:t>Source: </a:t>
            </a:r>
            <a:r>
              <a:rPr kumimoji="0" lang="en-US" sz="1400" b="0" i="0" u="none" strike="noStrike" kern="0" cap="none" spc="0" normalizeH="0" baseline="0" noProof="0" dirty="0">
                <a:ln>
                  <a:noFill/>
                </a:ln>
                <a:solidFill>
                  <a:srgbClr val="FFFFFF"/>
                </a:solidFill>
                <a:effectLst/>
                <a:uLnTx/>
                <a:uFillTx/>
                <a:latin typeface="EC Square Sans Pro" panose="020B0506040000020004"/>
              </a:rPr>
              <a:t>https://www.whocc.no/atcvet/atcvet_index/ </a:t>
            </a:r>
          </a:p>
        </p:txBody>
      </p:sp>
    </p:spTree>
    <p:extLst>
      <p:ext uri="{BB962C8B-B14F-4D97-AF65-F5344CB8AC3E}">
        <p14:creationId xmlns:p14="http://schemas.microsoft.com/office/powerpoint/2010/main" val="703013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en-US" sz="3200" b="1" dirty="0">
                <a:solidFill>
                  <a:srgbClr val="003399"/>
                </a:solidFill>
                <a:latin typeface="EC Square Sans Pro"/>
              </a:rPr>
              <a:t>Important elements of the new EU Medicated Feed Regulations</a:t>
            </a:r>
          </a:p>
          <a:p>
            <a:pPr algn="l"/>
            <a:endParaRPr lang="en-US" sz="3200" b="1" dirty="0">
              <a:solidFill>
                <a:srgbClr val="003399"/>
              </a:solidFill>
              <a:latin typeface="EC Square Sans Pro"/>
            </a:endParaRPr>
          </a:p>
          <a:p>
            <a:pPr algn="l"/>
            <a:r>
              <a:rPr lang="en-US" sz="1600" i="1" dirty="0">
                <a:solidFill>
                  <a:srgbClr val="003399"/>
                </a:solidFill>
                <a:latin typeface="EC Square Sans Pro"/>
              </a:rPr>
              <a:t>Lecture 3</a:t>
            </a:r>
            <a:endParaRPr lang="es-ES" sz="2000" i="1" dirty="0">
              <a:solidFill>
                <a:srgbClr val="003399"/>
              </a:solidFill>
              <a:latin typeface="EC Square Sans Pro"/>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ROMANIA, 9 &amp; 10 MAY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1143000" y="1450336"/>
            <a:ext cx="3733800" cy="4799652"/>
          </a:xfrm>
          <a:prstGeom prst="rect">
            <a:avLst/>
          </a:prstGeom>
          <a:noFill/>
          <a:ln w="9525">
            <a:noFill/>
            <a:miter lim="800000"/>
            <a:headEnd/>
            <a:tailEnd/>
          </a:ln>
        </p:spPr>
      </p:pic>
      <p:sp>
        <p:nvSpPr>
          <p:cNvPr id="4" name="Rectangle 5"/>
          <p:cNvSpPr>
            <a:spLocks noChangeArrowheads="1"/>
          </p:cNvSpPr>
          <p:nvPr/>
        </p:nvSpPr>
        <p:spPr bwMode="auto">
          <a:xfrm>
            <a:off x="4267200" y="5645150"/>
            <a:ext cx="7239000" cy="276999"/>
          </a:xfrm>
          <a:prstGeom prst="rect">
            <a:avLst/>
          </a:prstGeom>
          <a:solidFill>
            <a:srgbClr val="002060"/>
          </a:solidFill>
          <a:ln w="9525">
            <a:noFill/>
            <a:miter lim="800000"/>
            <a:headEnd/>
            <a:tailEnd/>
          </a:ln>
        </p:spPr>
        <p:txBody>
          <a:bodyPr wrap="square">
            <a:spAutoFit/>
          </a:bodyPr>
          <a:lstStyle/>
          <a:p>
            <a:pPr algn="ctr"/>
            <a:r>
              <a:rPr lang="ro-RO" sz="1200" b="1" dirty="0">
                <a:solidFill>
                  <a:schemeClr val="bg1"/>
                </a:solidFill>
                <a:latin typeface="EC Square Sans Pro"/>
              </a:rPr>
              <a:t>S</a:t>
            </a:r>
            <a:r>
              <a:rPr lang="en-US" sz="1200" b="1" dirty="0" err="1">
                <a:solidFill>
                  <a:schemeClr val="bg1"/>
                </a:solidFill>
                <a:latin typeface="EC Square Sans Pro"/>
              </a:rPr>
              <a:t>ource</a:t>
            </a:r>
            <a:r>
              <a:rPr lang="ro-RO" sz="1200" b="1" dirty="0">
                <a:solidFill>
                  <a:schemeClr val="bg1"/>
                </a:solidFill>
                <a:latin typeface="EC Square Sans Pro"/>
              </a:rPr>
              <a:t>: </a:t>
            </a:r>
            <a:r>
              <a:rPr lang="en-US" sz="1200" dirty="0">
                <a:solidFill>
                  <a:schemeClr val="bg1"/>
                </a:solidFill>
                <a:latin typeface="EC Square Sans Pro"/>
              </a:rPr>
              <a:t>http://blog.nouadreapta.org/wp-content/uploads/2011/01/caricatura_zilei-23411-</a:t>
            </a:r>
            <a:r>
              <a:rPr lang="en-US" sz="1200" dirty="0">
                <a:solidFill>
                  <a:schemeClr val="bg1"/>
                </a:solidFill>
              </a:rPr>
              <a:t>250x300.jpg</a:t>
            </a:r>
          </a:p>
        </p:txBody>
      </p:sp>
      <p:sp>
        <p:nvSpPr>
          <p:cNvPr id="5" name="Text Box 5"/>
          <p:cNvSpPr txBox="1">
            <a:spLocks noChangeArrowheads="1"/>
          </p:cNvSpPr>
          <p:nvPr/>
        </p:nvSpPr>
        <p:spPr bwMode="auto">
          <a:xfrm>
            <a:off x="5181600" y="2673350"/>
            <a:ext cx="5163338" cy="1421928"/>
          </a:xfrm>
          <a:prstGeom prst="rect">
            <a:avLst/>
          </a:prstGeom>
          <a:noFill/>
          <a:ln w="9525">
            <a:noFill/>
            <a:miter lim="800000"/>
            <a:headEnd/>
            <a:tailEnd/>
          </a:ln>
        </p:spPr>
        <p:txBody>
          <a:bodyPr wrap="square">
            <a:spAutoFit/>
          </a:bodyPr>
          <a:lstStyle/>
          <a:p>
            <a:pPr algn="ctr">
              <a:lnSpc>
                <a:spcPct val="90000"/>
              </a:lnSpc>
              <a:spcBef>
                <a:spcPct val="50000"/>
              </a:spcBef>
            </a:pPr>
            <a:r>
              <a:rPr lang="en-GB" sz="4800" b="1" dirty="0">
                <a:solidFill>
                  <a:srgbClr val="002060"/>
                </a:solidFill>
                <a:latin typeface="EC Square Sans Pro"/>
              </a:rPr>
              <a:t>Thanks for your </a:t>
            </a:r>
            <a:r>
              <a:rPr lang="ro-RO" sz="4800" b="1" dirty="0">
                <a:solidFill>
                  <a:srgbClr val="002060"/>
                </a:solidFill>
                <a:latin typeface="EC Square Sans Pro"/>
              </a:rPr>
              <a:t>at</a:t>
            </a:r>
            <a:r>
              <a:rPr lang="en-US" sz="4800" b="1" dirty="0">
                <a:solidFill>
                  <a:srgbClr val="002060"/>
                </a:solidFill>
                <a:latin typeface="EC Square Sans Pro"/>
              </a:rPr>
              <a:t>t</a:t>
            </a:r>
            <a:r>
              <a:rPr lang="ro-RO" sz="4800" b="1" dirty="0">
                <a:solidFill>
                  <a:srgbClr val="002060"/>
                </a:solidFill>
                <a:latin typeface="EC Square Sans Pro"/>
              </a:rPr>
              <a:t>en</a:t>
            </a:r>
            <a:r>
              <a:rPr lang="en-US" sz="4800" b="1" dirty="0" err="1">
                <a:solidFill>
                  <a:srgbClr val="002060"/>
                </a:solidFill>
                <a:latin typeface="EC Square Sans Pro"/>
              </a:rPr>
              <a:t>tion</a:t>
            </a:r>
            <a:r>
              <a:rPr lang="ro-RO" sz="4800" b="1" dirty="0">
                <a:solidFill>
                  <a:srgbClr val="002060"/>
                </a:solidFill>
                <a:latin typeface="EC Square Sans Pro"/>
              </a:rPr>
              <a:t>!</a:t>
            </a:r>
            <a:endParaRPr lang="en-GB" sz="4800" b="1" dirty="0">
              <a:solidFill>
                <a:srgbClr val="002060"/>
              </a:solidFill>
              <a:latin typeface="EC Square Sans Pro"/>
            </a:endParaRPr>
          </a:p>
        </p:txBody>
      </p:sp>
    </p:spTree>
    <p:extLst>
      <p:ext uri="{BB962C8B-B14F-4D97-AF65-F5344CB8AC3E}">
        <p14:creationId xmlns:p14="http://schemas.microsoft.com/office/powerpoint/2010/main" val="2362792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810000" y="2139950"/>
            <a:ext cx="3487738" cy="781050"/>
          </a:xfrm>
          <a:prstGeom prst="rect">
            <a:avLst/>
          </a:prstGeom>
        </p:spPr>
        <p:txBody>
          <a:bodyPr/>
          <a:lstStyle>
            <a:defPPr>
              <a:defRPr kern="0"/>
            </a:defPPr>
          </a:lstStyle>
          <a:p>
            <a:r>
              <a:rPr lang="en-GB" sz="4000" b="1" dirty="0">
                <a:solidFill>
                  <a:srgbClr val="003399"/>
                </a:solidFill>
              </a:rPr>
              <a:t>Thank you</a:t>
            </a:r>
            <a:endParaRPr lang="en-GB" sz="2800" b="1" dirty="0"/>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6">
            <a:extLst>
              <a:ext uri="{FF2B5EF4-FFF2-40B4-BE49-F238E27FC236}">
                <a16:creationId xmlns:a16="http://schemas.microsoft.com/office/drawing/2014/main" id="{D5B06E44-AA44-47B7-AAF6-04F925D1A917}"/>
              </a:ext>
            </a:extLst>
          </p:cNvPr>
          <p:cNvSpPr txBox="1"/>
          <p:nvPr/>
        </p:nvSpPr>
        <p:spPr>
          <a:xfrm>
            <a:off x="0" y="234950"/>
            <a:ext cx="11441480" cy="523220"/>
          </a:xfrm>
          <a:prstGeom prst="rect">
            <a:avLst/>
          </a:prstGeom>
          <a:noFill/>
        </p:spPr>
        <p:txBody>
          <a:bodyPr wrap="square" rtlCol="0">
            <a:spAutoFit/>
          </a:bodyP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C Square Sans Pro" panose="020B0506040000020004" pitchFamily="34" charset="0"/>
              </a:rPr>
              <a:t>EU legal framework on veterinary medicinal products/medicated feed</a:t>
            </a:r>
            <a:endParaRPr kumimoji="0" lang="en-GB" sz="2000" b="1" i="0" u="none" strike="noStrike" kern="0" cap="none" spc="0" normalizeH="0" baseline="0" noProof="0" dirty="0">
              <a:ln>
                <a:noFill/>
              </a:ln>
              <a:solidFill>
                <a:srgbClr val="FFFFFF"/>
              </a:solidFill>
              <a:effectLst/>
              <a:uLnTx/>
              <a:uFillTx/>
            </a:endParaRPr>
          </a:p>
        </p:txBody>
      </p:sp>
      <p:sp>
        <p:nvSpPr>
          <p:cNvPr id="5" name="Rectángulo 2">
            <a:extLst>
              <a:ext uri="{FF2B5EF4-FFF2-40B4-BE49-F238E27FC236}">
                <a16:creationId xmlns:a16="http://schemas.microsoft.com/office/drawing/2014/main" id="{1773ED4B-94AE-4043-B465-D839C22AE128}"/>
              </a:ext>
            </a:extLst>
          </p:cNvPr>
          <p:cNvSpPr/>
          <p:nvPr/>
        </p:nvSpPr>
        <p:spPr>
          <a:xfrm>
            <a:off x="453189" y="2063749"/>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a:t>
            </a:r>
            <a:r>
              <a:rPr kumimoji="0" lang="en-US" sz="24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on</a:t>
            </a: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477000" y="2063749"/>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235232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1773ED4B-94AE-4043-B465-D839C22AE128}"/>
              </a:ext>
            </a:extLst>
          </p:cNvPr>
          <p:cNvSpPr/>
          <p:nvPr/>
        </p:nvSpPr>
        <p:spPr>
          <a:xfrm>
            <a:off x="228600" y="1874293"/>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a:t>
            </a:r>
            <a:r>
              <a:rPr kumimoji="0" lang="en-US" sz="24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on</a:t>
            </a: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324602" y="1840538"/>
            <a:ext cx="5105398" cy="31558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161377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rPr>
              <a:t>MEDICATION VIA FEED OR WATER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rgbClr val="003399"/>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Common rules – Veterinary prescription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id="{1C8ADAF5-76AF-4855-936C-9D2CB57C2C3C}"/>
              </a:ext>
            </a:extLst>
          </p:cNvPr>
          <p:cNvGraphicFramePr/>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209128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Reg. (EU) 2019/4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(MF)</a:t>
            </a:r>
            <a:endParaRPr kumimoji="0" lang="en-GB"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endParaRPr>
          </a:p>
        </p:txBody>
      </p:sp>
      <p:sp>
        <p:nvSpPr>
          <p:cNvPr id="13" name="TextBox 7">
            <a:extLst>
              <a:ext uri="{FF2B5EF4-FFF2-40B4-BE49-F238E27FC236}">
                <a16:creationId xmlns:a16="http://schemas.microsoft.com/office/drawing/2014/main" id="{F5E625B6-FDB7-4FBA-9B49-2A3AD88D31E7}"/>
              </a:ext>
            </a:extLst>
          </p:cNvPr>
          <p:cNvSpPr txBox="1"/>
          <p:nvPr/>
        </p:nvSpPr>
        <p:spPr>
          <a:xfrm>
            <a:off x="9719712" y="4985860"/>
            <a:ext cx="1964869"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Reg. (EU) 2019/6 (VMP)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&amp; </a:t>
            </a:r>
            <a:r>
              <a:rPr lang="en-US" b="1" dirty="0">
                <a:solidFill>
                  <a:srgbClr val="3163B5"/>
                </a:solidFill>
                <a:latin typeface="EC Square Sans Pro" panose="020B0506040000020004" pitchFamily="34" charset="0"/>
                <a:ea typeface="Verdana" panose="020B0604030504040204" pitchFamily="34" charset="0"/>
              </a:rPr>
              <a:t>Commission Delegated Reg. (EU) 2024/1159</a:t>
            </a: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94319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3" name="34 CuadroTexto">
            <a:extLst>
              <a:ext uri="{FF2B5EF4-FFF2-40B4-BE49-F238E27FC236}">
                <a16:creationId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white"/>
              </a:solidFill>
              <a:effectLst/>
              <a:uLnTx/>
              <a:uFillTx/>
              <a:latin typeface="Montserrat" pitchFamily="2" charset="77"/>
              <a:ea typeface="Steelfish" charset="0"/>
              <a:cs typeface="Steelfish"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Steelfish" charset="0"/>
                <a:cs typeface="Steelfish" charset="0"/>
              </a:rPr>
              <a:t>Ban Systematic  Prophylaxis </a:t>
            </a:r>
          </a:p>
        </p:txBody>
      </p:sp>
      <p:sp>
        <p:nvSpPr>
          <p:cNvPr id="8" name="CuadroTexto 7">
            <a:extLst>
              <a:ext uri="{FF2B5EF4-FFF2-40B4-BE49-F238E27FC236}">
                <a16:creationId xmlns:a16="http://schemas.microsoft.com/office/drawing/2014/main" id="{9810DA9E-2D93-44F5-9402-78086515EB11}"/>
              </a:ext>
            </a:extLst>
          </p:cNvPr>
          <p:cNvSpPr txBox="1"/>
          <p:nvPr/>
        </p:nvSpPr>
        <p:spPr>
          <a:xfrm>
            <a:off x="4717996" y="1398873"/>
            <a:ext cx="7016803" cy="46166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Principles for the use of medicated feed</a:t>
            </a:r>
          </a:p>
        </p:txBody>
      </p:sp>
      <p:sp>
        <p:nvSpPr>
          <p:cNvPr id="10" name="Rectángulo redondeado 13">
            <a:extLst>
              <a:ext uri="{FF2B5EF4-FFF2-40B4-BE49-F238E27FC236}">
                <a16:creationId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t>EU legislative framework:  Regulation (EU) 2019/4 on MEDICATED FEED (MF)</a:t>
            </a:r>
          </a:p>
        </p:txBody>
      </p:sp>
      <p:sp>
        <p:nvSpPr>
          <p:cNvPr id="7" name="Rectángulo 6">
            <a:extLst>
              <a:ext uri="{FF2B5EF4-FFF2-40B4-BE49-F238E27FC236}">
                <a16:creationId xmlns:a16="http://schemas.microsoft.com/office/drawing/2014/main" id="{30BE4DFA-174F-4A37-9C73-98ACB3366BFB}"/>
              </a:ext>
            </a:extLst>
          </p:cNvPr>
          <p:cNvSpPr/>
          <p:nvPr/>
        </p:nvSpPr>
        <p:spPr>
          <a:xfrm>
            <a:off x="4717996" y="2014082"/>
            <a:ext cx="6940603" cy="393954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Ban on the use of MF with antimicrobials for prophylaxis.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Requirement for diagnosis of disease prior to the mandatory prescription for MF.</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Limitation on the duration of a treatment and validity of prescription.</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Reduce any potential synergy between feed medication carry-over residues and occurrence of antimicrobial resistance.</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Measures to increase the quality of medicated feed production (more precise dosage) to avoid </a:t>
            </a:r>
            <a:r>
              <a:rPr kumimoji="0" lang="en-GB" sz="2000"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subtherapeutic</a:t>
            </a: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exposure.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Maximum levels of cross-contamination for 24 antimicrobial active substances in non-target feed.</a:t>
            </a:r>
            <a:endPar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63916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(1/2)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spAutoFit/>
          </a:bodyPr>
          <a:lstStyle/>
          <a:p>
            <a:r>
              <a:rPr lang="en-US" dirty="0">
                <a:solidFill>
                  <a:schemeClr val="tx1"/>
                </a:solidFill>
                <a:latin typeface="EC Square Sans Pro" panose="020B0506040000020004" pitchFamily="34" charset="0"/>
              </a:rPr>
              <a:t>Medicated feed (animal feed mixed with medicines by feed business operator) requires: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a veterinary prescription</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can only be issued after clinical examination or any other proper assessment of the health status of the animals</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only for diagnosed diseases (except for vaccines and </a:t>
            </a:r>
            <a:r>
              <a:rPr lang="en-US" dirty="0" err="1">
                <a:solidFill>
                  <a:schemeClr val="tx1"/>
                </a:solidFill>
                <a:latin typeface="EC Square Sans Pro" panose="020B0506040000020004" pitchFamily="34" charset="0"/>
              </a:rPr>
              <a:t>parasitics</a:t>
            </a:r>
            <a:r>
              <a:rPr lang="en-US" dirty="0">
                <a:solidFill>
                  <a:schemeClr val="tx1"/>
                </a:solidFill>
                <a:latin typeface="EC Square Sans Pro" panose="020B0506040000020004" pitchFamily="34" charset="0"/>
              </a:rPr>
              <a:t>)</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en-US" sz="2000">
                <a:solidFill>
                  <a:schemeClr val="bg1"/>
                </a:solidFill>
                <a:latin typeface="EC Square Sans Pro" panose="020B0506040000020004" pitchFamily="34" charset="0"/>
                <a:sym typeface="Wingdings 2" panose="05020102010507070707" pitchFamily="18" charset="2"/>
              </a:rPr>
              <a:t></a:t>
            </a:r>
            <a:r>
              <a:rPr lang="en-US" sz="2000">
                <a:solidFill>
                  <a:schemeClr val="bg1"/>
                </a:solidFill>
                <a:latin typeface="EC Square Sans Pro" panose="020B0506040000020004" pitchFamily="34" charset="0"/>
              </a:rPr>
              <a:t>Watch out for interactions with other medications!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(2/2)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170099"/>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Record keeping</a:t>
            </a:r>
            <a:r>
              <a:rPr lang="en-US" sz="2000" dirty="0">
                <a:solidFill>
                  <a:srgbClr val="003399"/>
                </a:solidFill>
                <a:latin typeface="EC Square Sans Pro" panose="020B0506040000020004" pitchFamily="34" charset="0"/>
              </a:rPr>
              <a:t>: </a:t>
            </a:r>
            <a:r>
              <a:rPr lang="en-US" sz="2000" dirty="0">
                <a:solidFill>
                  <a:schemeClr val="tx1"/>
                </a:solidFill>
                <a:latin typeface="EC Square Sans Pro" panose="020B0506040000020004" pitchFamily="34" charset="0"/>
              </a:rPr>
              <a:t>Veterinary prescriptions should be kept by feed mill and the veterinarian prescribing &amp; animal keeper for 5 years</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dirty="0">
                <a:solidFill>
                  <a:schemeClr val="tx1"/>
                </a:solidFill>
                <a:latin typeface="EC Square Sans Pro" panose="020B0506040000020004" pitchFamily="34" charset="0"/>
              </a:rPr>
              <a:t>1 prescription = 1 veterinary treatment </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Maximum duration of treatment</a:t>
            </a:r>
            <a:r>
              <a:rPr lang="en-US" sz="2000" dirty="0">
                <a:solidFill>
                  <a:schemeClr val="tx1"/>
                </a:solidFill>
                <a:latin typeface="EC Square Sans Pro" panose="020B0506040000020004" pitchFamily="34" charset="0"/>
              </a:rPr>
              <a:t>: 2 weeks for antibiotics, 1 month for other medicines</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Validity prescription</a:t>
            </a:r>
            <a:r>
              <a:rPr lang="en-US" sz="2000" dirty="0">
                <a:solidFill>
                  <a:schemeClr val="tx1"/>
                </a:solidFill>
                <a:latin typeface="EC Square Sans Pro" panose="020B0506040000020004" pitchFamily="34" charset="0"/>
              </a:rPr>
              <a:t>: max 5 days for feed with antimicrobial, max 3 weeks for other medicines for food-producing animals, rest 6 months</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Tree>
    <p:extLst>
      <p:ext uri="{BB962C8B-B14F-4D97-AF65-F5344CB8AC3E}">
        <p14:creationId xmlns:p14="http://schemas.microsoft.com/office/powerpoint/2010/main" val="294896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rta tricolor a Romaniei 2, autocolant, fara sipci, 130x92cm"/>
          <p:cNvPicPr>
            <a:picLocks noChangeAspect="1" noChangeArrowheads="1"/>
          </p:cNvPicPr>
          <p:nvPr/>
        </p:nvPicPr>
        <p:blipFill rotWithShape="1">
          <a:blip r:embed="rId2">
            <a:extLst>
              <a:ext uri="{28A0092B-C50C-407E-A947-70E740481C1C}">
                <a14:useLocalDpi xmlns:a14="http://schemas.microsoft.com/office/drawing/2010/main" val="0"/>
              </a:ext>
            </a:extLst>
          </a:blip>
          <a:srcRect l="8889" t="15556" r="8889" b="20000"/>
          <a:stretch/>
        </p:blipFill>
        <p:spPr bwMode="auto">
          <a:xfrm>
            <a:off x="3048000" y="768350"/>
            <a:ext cx="6019800" cy="4718223"/>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2895600" cy="11430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r>
              <a:rPr lang="es-ES" sz="4400" b="1" dirty="0" err="1">
                <a:solidFill>
                  <a:srgbClr val="002060"/>
                </a:solidFill>
                <a:latin typeface="EC Square Sans Pro"/>
              </a:rPr>
              <a:t>Romanian</a:t>
            </a:r>
            <a:r>
              <a:rPr lang="es-ES" sz="4000" b="1" dirty="0">
                <a:solidFill>
                  <a:srgbClr val="002060"/>
                </a:solidFill>
                <a:latin typeface="EC Square Sans Pro"/>
              </a:rPr>
              <a:t> </a:t>
            </a:r>
            <a:r>
              <a:rPr lang="es-ES" sz="3200" b="1" dirty="0" err="1">
                <a:solidFill>
                  <a:srgbClr val="002060"/>
                </a:solidFill>
                <a:latin typeface="EC Square Sans Pro"/>
              </a:rPr>
              <a:t>specifications</a:t>
            </a:r>
            <a:endParaRPr lang="es-ES" sz="3200" b="1" dirty="0">
              <a:solidFill>
                <a:srgbClr val="002060"/>
              </a:solidFill>
              <a:latin typeface="EC Square Sans Pro"/>
            </a:endParaRPr>
          </a:p>
        </p:txBody>
      </p:sp>
    </p:spTree>
    <p:extLst>
      <p:ext uri="{BB962C8B-B14F-4D97-AF65-F5344CB8AC3E}">
        <p14:creationId xmlns:p14="http://schemas.microsoft.com/office/powerpoint/2010/main" val="534925672"/>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2453</Words>
  <Application>Microsoft Office PowerPoint</Application>
  <PresentationFormat>Custom</PresentationFormat>
  <Paragraphs>264</Paragraphs>
  <Slides>21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 Black</vt:lpstr>
      <vt:lpstr>Book Antiqua</vt:lpstr>
      <vt:lpstr>Calibri</vt:lpstr>
      <vt:lpstr>EC Square Sans Pro</vt:lpstr>
      <vt:lpstr>Montserrat</vt:lpstr>
      <vt:lpstr>Palatino Linotype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Veterinarians   must prescribe the most suitable antimicrobial agents knowing their classification by therapeutic groups!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23</cp:revision>
  <dcterms:created xsi:type="dcterms:W3CDTF">2023-11-20T15:58:16Z</dcterms:created>
  <dcterms:modified xsi:type="dcterms:W3CDTF">2024-05-07T13:42:01Z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2024-04-25T09:31:17Z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211e64c5-db1a-4a44-8ea2-58c1c8b1c140</vt:lpwstr>
  </property>
  <property fmtid="{D5CDD505-2E9C-101B-9397-08002B2CF9AE}" pid="13" name="MSIP_Label_6bd9ddd1-4d20-43f6-abfa-fc3c07406f94_ContentBits">
    <vt:lpwstr>0</vt:lpwstr>
  </property>
</Properties>
</file>