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61" r:id="rId2"/>
    <p:sldId id="262" r:id="rId3"/>
    <p:sldId id="34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2" r:id="rId18"/>
    <p:sldId id="2443" r:id="rId19"/>
    <p:sldId id="331" r:id="rId20"/>
    <p:sldId id="330" r:id="rId21"/>
    <p:sldId id="2444" r:id="rId22"/>
    <p:sldId id="2445" r:id="rId23"/>
    <p:sldId id="341" r:id="rId24"/>
    <p:sldId id="326" r:id="rId25"/>
    <p:sldId id="2446" r:id="rId26"/>
    <p:sldId id="2447" r:id="rId27"/>
    <p:sldId id="2448" r:id="rId28"/>
    <p:sldId id="306" r:id="rId29"/>
    <p:sldId id="2450" r:id="rId30"/>
    <p:sldId id="2449" r:id="rId31"/>
    <p:sldId id="2451" r:id="rId32"/>
    <p:sldId id="270" r:id="rId3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495"/>
    <a:srgbClr val="967E98"/>
    <a:srgbClr val="001E60"/>
    <a:srgbClr val="003399"/>
    <a:srgbClr val="009900"/>
    <a:srgbClr val="FFFFFF"/>
    <a:srgbClr val="CC6600"/>
    <a:srgbClr val="008000"/>
    <a:srgbClr val="CC99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31" autoAdjust="0"/>
    <p:restoredTop sz="94660"/>
  </p:normalViewPr>
  <p:slideViewPr>
    <p:cSldViewPr>
      <p:cViewPr varScale="1">
        <p:scale>
          <a:sx n="38" d="100"/>
          <a:sy n="38" d="100"/>
        </p:scale>
        <p:origin x="60" y="14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002051F-408C-49ED-B385-5F86A80093BE}" type="datetimeFigureOut">
              <a:rPr lang="en-US" smtClean="0"/>
              <a:t>5/9/2024</a:t>
            </a:fld>
            <a:endParaRPr lang="en-U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A87AFFE9-9018-4974-B734-5EB1396298EE}" type="slidenum">
              <a:rPr lang="en-US" smtClean="0"/>
              <a:t>‹#›</a:t>
            </a:fld>
            <a:endParaRPr lang="en-US"/>
          </a:p>
        </p:txBody>
      </p:sp>
    </p:spTree>
    <p:extLst>
      <p:ext uri="{BB962C8B-B14F-4D97-AF65-F5344CB8AC3E}">
        <p14:creationId xmlns:p14="http://schemas.microsoft.com/office/powerpoint/2010/main" val="262029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674FC9-4E19-4723-B82C-90F311827E92}" type="slidenum">
              <a:rPr lang="en-US" altLang="en-US"/>
              <a:pPr/>
              <a:t>20</a:t>
            </a:fld>
            <a:endParaRPr lang="en-US" altLang="en-US"/>
          </a:p>
        </p:txBody>
      </p:sp>
    </p:spTree>
    <p:extLst>
      <p:ext uri="{BB962C8B-B14F-4D97-AF65-F5344CB8AC3E}">
        <p14:creationId xmlns:p14="http://schemas.microsoft.com/office/powerpoint/2010/main" val="263541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a:t>DACĂ NU MAI ESTE TIMP, ACEST DIAPOZITIV POATE FI ASCUNS</a:t>
            </a:r>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a:t>DACĂ NU MAI ESTE TIMP, ACEST DIAPOZITIV POATE FI ASCUNS</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a:t>DACĂ NU MAI ESTE TIMP, ACEST DIAPOZITIV POATE FI ASCUNS</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cid:image004.jpg@01D9F6A4.3DC88080" TargetMode="External"/><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PF Square Sans Pro" pitchFamily="2"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ro-RO">
                <a:latin typeface="PF Square Sans Pro" pitchFamily="2" charset="0"/>
                <a:hlinkClick r:id="rId16"/>
              </a:rPr>
              <a:t>www.amrfvtraining.eu</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2"/>
            <a:ext cx="2844800" cy="365801"/>
          </a:xfrm>
          <a:prstGeom prst="rect">
            <a:avLst/>
          </a:prstGeom>
        </p:spPr>
        <p:txBody>
          <a:bodyPr/>
          <a:lstStyle>
            <a:lvl1pPr>
              <a:defRPr/>
            </a:lvl1pPr>
          </a:lstStyle>
          <a:p>
            <a:pPr>
              <a:defRPr/>
            </a:pPr>
            <a:fld id="{EF6E381F-5024-4D40-9A88-354FEF516BC6}" type="datetimeFigureOut">
              <a:rPr lang="en-US"/>
              <a:pPr>
                <a:defRPr/>
              </a:pPr>
              <a:t>5/9/2024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2"/>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2"/>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561754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20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2"/>
            <a:ext cx="9144000" cy="2392021"/>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68122"/>
            <a:ext cx="2743200" cy="365801"/>
          </a:xfrm>
          <a:prstGeom prst="rect">
            <a:avLst/>
          </a:prstGeom>
        </p:spPr>
        <p:txBody>
          <a:bodyPr/>
          <a:lstStyle/>
          <a:p>
            <a:fld id="{8E706E86-AAD8-484A-BDBB-6AA92EB016D9}" type="datetimeFigureOut">
              <a:rPr lang="en-US" smtClean="0"/>
              <a:t>5/9/2024</a:t>
            </a:fld>
            <a:endParaRPr lang="en-US"/>
          </a:p>
        </p:txBody>
      </p:sp>
      <p:sp>
        <p:nvSpPr>
          <p:cNvPr id="5" name="Footer Placeholder 4"/>
          <p:cNvSpPr>
            <a:spLocks noGrp="1"/>
          </p:cNvSpPr>
          <p:nvPr>
            <p:ph type="ftr" sz="quarter" idx="11"/>
          </p:nvPr>
        </p:nvSpPr>
        <p:spPr>
          <a:xfrm>
            <a:off x="4038600" y="6368122"/>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2"/>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5312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8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2"/>
            <a:ext cx="2844800" cy="365801"/>
          </a:xfrm>
          <a:prstGeom prst="rect">
            <a:avLst/>
          </a:prstGeom>
        </p:spPr>
        <p:txBody>
          <a:bodyPr/>
          <a:lstStyle>
            <a:lvl1pPr>
              <a:defRPr/>
            </a:lvl1pPr>
          </a:lstStyle>
          <a:p>
            <a:pPr>
              <a:defRPr/>
            </a:pPr>
            <a:fld id="{02BFD5DF-1090-45A3-8F80-2C70F93CDF07}" type="datetimeFigureOut">
              <a:rPr lang="en-US"/>
              <a:pPr>
                <a:defRPr/>
              </a:pPr>
              <a:t>5/9/2024</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2"/>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2"/>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25012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7" y="6262357"/>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91">
                <a:solidFill>
                  <a:srgbClr val="2B3E50"/>
                </a:solidFill>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6"/>
            </a:lvl1pPr>
            <a:lvl2pPr marL="0" indent="0" algn="ctr">
              <a:spcBef>
                <a:spcPts val="0"/>
              </a:spcBef>
              <a:buClrTx/>
              <a:buSzTx/>
              <a:buNone/>
              <a:defRPr sz="2536"/>
            </a:lvl2pPr>
            <a:lvl3pPr marL="0" indent="0" algn="ctr">
              <a:spcBef>
                <a:spcPts val="0"/>
              </a:spcBef>
              <a:buClrTx/>
              <a:buSzTx/>
              <a:buNone/>
              <a:defRPr sz="2536"/>
            </a:lvl3pPr>
            <a:lvl4pPr marL="0" indent="0" algn="ctr">
              <a:spcBef>
                <a:spcPts val="0"/>
              </a:spcBef>
              <a:buClrTx/>
              <a:buSzTx/>
              <a:buNone/>
              <a:defRPr sz="2536"/>
            </a:lvl4pPr>
            <a:lvl5pPr marL="0" indent="0" algn="ctr">
              <a:spcBef>
                <a:spcPts val="0"/>
              </a:spcBef>
              <a:buClrTx/>
              <a:buSzTx/>
              <a:buNone/>
              <a:defRPr sz="2536"/>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2"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09108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ro-RO" sz="2400" noProof="0">
                <a:solidFill>
                  <a:srgbClr val="003399"/>
                </a:solidFill>
                <a:latin typeface="PF Square Sans Pro" pitchFamily="2" charset="0"/>
              </a:rPr>
              <a:t>Instruire practică pentru fermieri și medici veterinari: Noi măsuri de combatere a rezistenței antimicrobiene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PF Square Sans Pro" pitchFamily="2"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PF Square Sans Pro" pitchFamily="2"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 id="2147483676" r:id="rId14"/>
    <p:sldLayoutId id="2147483677" r:id="rId15"/>
    <p:sldLayoutId id="2147483678" r:id="rId16"/>
    <p:sldLayoutId id="2147483680" r:id="rId17"/>
    <p:sldLayoutId id="2147483681" r:id="rId18"/>
    <p:sldLayoutId id="2147483683" r:id="rId1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14.xml"/><Relationship Id="rId4" Type="http://schemas.openxmlformats.org/officeDocument/2006/relationships/image" Target="../media/image6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ro-RO"/>
              <a:t>ROMÂNIA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ro-RO"/>
              <a:t>09 ȘI 10 MAI 2024</a:t>
            </a:r>
          </a:p>
        </p:txBody>
      </p:sp>
      <p:sp>
        <p:nvSpPr>
          <p:cNvPr id="4" name="Rectángulo 3">
            <a:extLst>
              <a:ext uri="{FF2B5EF4-FFF2-40B4-BE49-F238E27FC236}">
                <a16:creationId xmlns:a16="http://schemas.microsoft.com/office/drawing/2014/main" id="{86312A6F-B25E-D219-E2E6-5B3FAE0A573D}"/>
              </a:ext>
            </a:extLst>
          </p:cNvPr>
          <p:cNvSpPr/>
          <p:nvPr/>
        </p:nvSpPr>
        <p:spPr>
          <a:xfrm>
            <a:off x="8763000" y="5568950"/>
            <a:ext cx="34290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Texto&#10;&#10;Descripción generada automáticamente">
            <a:extLst>
              <a:ext uri="{FF2B5EF4-FFF2-40B4-BE49-F238E27FC236}">
                <a16:creationId xmlns:a16="http://schemas.microsoft.com/office/drawing/2014/main" id="{D2C6D7B9-B0F3-40A0-E8C2-A045FC37CA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29138" y="5659486"/>
            <a:ext cx="3270849" cy="733328"/>
          </a:xfrm>
          <a:prstGeom prst="rect">
            <a:avLst/>
          </a:prstGeom>
        </p:spPr>
      </p:pic>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PF Square Sans Pro" pitchFamily="2" charset="0"/>
            </a:endParaRPr>
          </a:p>
          <a:p>
            <a:pPr>
              <a:buClr>
                <a:srgbClr val="2C7470"/>
              </a:buClr>
            </a:pPr>
            <a:endParaRPr lang="en-US" dirty="0">
              <a:latin typeface="PF Square Sans Pro" pitchFamily="2"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585323"/>
          </a:xfrm>
          <a:prstGeom prst="rect">
            <a:avLst/>
          </a:prstGeom>
          <a:noFill/>
        </p:spPr>
        <p:txBody>
          <a:bodyPr wrap="square">
            <a:spAutoFit/>
          </a:bodyPr>
          <a:lstStyle/>
          <a:p>
            <a:pPr algn="just"/>
            <a:r>
              <a:rPr lang="ro-RO">
                <a:solidFill>
                  <a:srgbClr val="003399"/>
                </a:solidFill>
                <a:latin typeface="PF Square Sans Pro" pitchFamily="2" charset="0"/>
                <a:ea typeface="+mn-ea"/>
                <a:cs typeface="Arial" panose="020B0604020202020204" pitchFamily="34" charset="0"/>
              </a:rPr>
              <a:t>În 2006 și 2013, Comisia a publicat o listă de substanțe esențiale pentru tratarea cabalinelor ((CE) CR 1950/2006 și R 122/2013)</a:t>
            </a:r>
          </a:p>
          <a:p>
            <a:pPr algn="just"/>
            <a:endParaRPr lang="en-US" dirty="0">
              <a:solidFill>
                <a:srgbClr val="003399"/>
              </a:solidFill>
              <a:latin typeface="PF Square Sans Pro" pitchFamily="2" charset="0"/>
              <a:ea typeface="+mn-ea"/>
              <a:cs typeface="Arial" panose="020B0604020202020204" pitchFamily="34" charset="0"/>
            </a:endParaRPr>
          </a:p>
          <a:p>
            <a:pPr algn="just"/>
            <a:r>
              <a:rPr lang="ro-RO">
                <a:solidFill>
                  <a:srgbClr val="003399"/>
                </a:solidFill>
                <a:latin typeface="PF Square Sans Pro" pitchFamily="2" charset="0"/>
                <a:ea typeface="+mn-ea"/>
                <a:cs typeface="Arial" panose="020B0604020202020204" pitchFamily="34" charset="0"/>
              </a:rPr>
              <a:t>Comisia actualizează acum </a:t>
            </a:r>
            <a:r>
              <a:rPr lang="ro-RO" b="1">
                <a:solidFill>
                  <a:srgbClr val="003399"/>
                </a:solidFill>
                <a:latin typeface="PF Square Sans Pro" pitchFamily="2" charset="0"/>
                <a:ea typeface="+mn-ea"/>
                <a:cs typeface="Arial" panose="020B0604020202020204" pitchFamily="34" charset="0"/>
              </a:rPr>
              <a:t>lista de substanțe care sunt esențiale pentru tratarea speciilor de cabaline</a:t>
            </a:r>
            <a:r>
              <a:rPr lang="ro-RO">
                <a:solidFill>
                  <a:srgbClr val="003399"/>
                </a:solidFill>
                <a:latin typeface="PF Square Sans Pro" pitchFamily="2" charset="0"/>
                <a:ea typeface="+mn-ea"/>
                <a:cs typeface="Arial" panose="020B0604020202020204" pitchFamily="34" charset="0"/>
              </a:rPr>
              <a:t>, sau care aduc beneficii clinice suplimentare în comparație cu alte opțiuni de tratament disponibile pentru speciile de cabaline și pentru care perioada de așteptare pentru speciile de cabaline este de șase luni. </a:t>
            </a: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PF Square Sans Pro" pitchFamily="2"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o-RO">
                <a:latin typeface="PF Square Sans Pro" pitchFamily="2" charset="0"/>
              </a:rPr>
              <a:t>Acte viitoare</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ro-RO" sz="3600" b="1">
                <a:solidFill>
                  <a:schemeClr val="bg1"/>
                </a:solidFill>
                <a:latin typeface="PF Square Sans Pro" pitchFamily="2" charset="0"/>
              </a:rPr>
              <a:t>Lista de antimicrobiene pentru anumite specii (specii ecvine)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ro-RO">
                <a:solidFill>
                  <a:srgbClr val="003399"/>
                </a:solidFill>
                <a:latin typeface="PF Square Sans Pro" pitchFamily="2" charset="0"/>
                <a:ea typeface="+mn-ea"/>
                <a:cs typeface="Arial" panose="020B0604020202020204" pitchFamily="34" charset="0"/>
              </a:rPr>
              <a:t>La 9 februarie 2023, Agenția Europeană pentru Medicamente a primit de la Comisia Europeană o solicitare de a oferi consiliere științifică pentru stabilirea acestei liste de substanțe și în prezent pregătește un răspuns.</a:t>
            </a:r>
          </a:p>
          <a:p>
            <a:pPr algn="just"/>
            <a:endParaRPr lang="en-GB" dirty="0">
              <a:solidFill>
                <a:srgbClr val="003399"/>
              </a:solidFill>
              <a:latin typeface="PF Square Sans Pro" pitchFamily="2"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65" y="692150"/>
            <a:ext cx="10322762" cy="5715000"/>
          </a:xfrm>
          <a:prstGeom prst="rect">
            <a:avLst/>
          </a:prstGeom>
        </p:spPr>
      </p:pic>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800" b="1" i="0" u="none" strike="noStrike" cap="none" normalizeH="0" baseline="0" noProof="0">
                <a:ln>
                  <a:noFill/>
                </a:ln>
                <a:solidFill>
                  <a:srgbClr val="000000"/>
                </a:solidFill>
                <a:effectLst/>
                <a:uLnTx/>
                <a:uFillTx/>
                <a:latin typeface="Calibri"/>
                <a:ea typeface="+mn-ea"/>
                <a:cs typeface="+mn-cs"/>
              </a:rPr>
              <a:t>Nu uitați să raportați evenimentele adverse inclusiv </a:t>
            </a:r>
            <a:r>
              <a:rPr kumimoji="0" lang="ro-RO" sz="1800" b="1" i="0" u="none" strike="noStrike" cap="none" normalizeH="0" baseline="0" noProof="0">
                <a:ln>
                  <a:noFill/>
                </a:ln>
                <a:solidFill>
                  <a:srgbClr val="FFFF00"/>
                </a:solidFill>
                <a:effectLst/>
                <a:uLnTx/>
                <a:uFillTx/>
                <a:latin typeface="Calibri"/>
                <a:ea typeface="+mn-ea"/>
                <a:cs typeface="+mn-cs"/>
              </a:rPr>
              <a:t>lipsa de eficacitate! </a:t>
            </a: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ro-RO" sz="2800" b="1">
                <a:latin typeface="PF Square Sans Pro" pitchFamily="2" charset="0"/>
              </a:rPr>
              <a:t>Raportarea evenimentelor adverse (farmacovigilență)</a:t>
            </a:r>
          </a:p>
          <a:p>
            <a:endParaRPr lang="es-ES" sz="2800" b="1" dirty="0">
              <a:latin typeface="PF Square Sans Pro" pitchFamily="2" charset="0"/>
            </a:endParaRPr>
          </a:p>
        </p:txBody>
      </p:sp>
      <p:grpSp>
        <p:nvGrpSpPr>
          <p:cNvPr id="7" name="Group 6"/>
          <p:cNvGrpSpPr/>
          <p:nvPr/>
        </p:nvGrpSpPr>
        <p:grpSpPr>
          <a:xfrm>
            <a:off x="920750" y="1384300"/>
            <a:ext cx="9533890" cy="5237859"/>
            <a:chOff x="920750" y="1384300"/>
            <a:chExt cx="9533890" cy="5237859"/>
          </a:xfrm>
        </p:grpSpPr>
        <p:sp>
          <p:nvSpPr>
            <p:cNvPr id="5" name="Marcador de texto 1">
              <a:extLst>
                <a:ext uri="{FF2B5EF4-FFF2-40B4-BE49-F238E27FC236}">
                  <a16:creationId xmlns:a16="http://schemas.microsoft.com/office/drawing/2014/main" id="{5E626828-67E9-C1A7-7219-349BBCA3B24B}"/>
                </a:ext>
              </a:extLst>
            </p:cNvPr>
            <p:cNvSpPr txBox="1">
              <a:spLocks/>
            </p:cNvSpPr>
            <p:nvPr/>
          </p:nvSpPr>
          <p:spPr>
            <a:xfrm>
              <a:off x="920750" y="1384300"/>
              <a:ext cx="6546850" cy="467992"/>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o-RO" sz="2140" dirty="0">
                  <a:solidFill>
                    <a:srgbClr val="003399"/>
                  </a:solidFill>
                  <a:latin typeface="PF Square Sans Pro" pitchFamily="2" charset="0"/>
                </a:rPr>
                <a:t>Farmacovigilență și managementul semnalului</a:t>
              </a:r>
            </a:p>
          </p:txBody>
        </p:sp>
        <p:sp>
          <p:nvSpPr>
            <p:cNvPr id="6" name="Marcador de texto 1">
              <a:extLst>
                <a:ext uri="{FF2B5EF4-FFF2-40B4-BE49-F238E27FC236}">
                  <a16:creationId xmlns:a16="http://schemas.microsoft.com/office/drawing/2014/main" id="{5E626828-67E9-C1A7-7219-349BBCA3B24B}"/>
                </a:ext>
              </a:extLst>
            </p:cNvPr>
            <p:cNvSpPr txBox="1">
              <a:spLocks/>
            </p:cNvSpPr>
            <p:nvPr/>
          </p:nvSpPr>
          <p:spPr>
            <a:xfrm>
              <a:off x="930820" y="1822930"/>
              <a:ext cx="2955380" cy="36274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o-RO" sz="1800" b="1" dirty="0">
                  <a:solidFill>
                    <a:srgbClr val="003399"/>
                  </a:solidFill>
                  <a:latin typeface="PF Square Sans Pro" pitchFamily="2" charset="0"/>
                </a:rPr>
                <a:t>Evenimente adverse</a:t>
              </a:r>
            </a:p>
          </p:txBody>
        </p:sp>
        <p:sp>
          <p:nvSpPr>
            <p:cNvPr id="9" name="Marcador de texto 1">
              <a:extLst>
                <a:ext uri="{FF2B5EF4-FFF2-40B4-BE49-F238E27FC236}">
                  <a16:creationId xmlns:a16="http://schemas.microsoft.com/office/drawing/2014/main" id="{5E626828-67E9-C1A7-7219-349BBCA3B24B}"/>
                </a:ext>
              </a:extLst>
            </p:cNvPr>
            <p:cNvSpPr txBox="1">
              <a:spLocks/>
            </p:cNvSpPr>
            <p:nvPr/>
          </p:nvSpPr>
          <p:spPr>
            <a:xfrm>
              <a:off x="986790" y="2185670"/>
              <a:ext cx="9467850" cy="55832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7650" indent="-247650">
                <a:lnSpc>
                  <a:spcPct val="110000"/>
                </a:lnSpc>
                <a:buFont typeface="Arial" pitchFamily="34" charset="0"/>
                <a:buChar char="•"/>
              </a:pPr>
              <a:r>
                <a:rPr lang="ro-RO" sz="1450" b="1">
                  <a:solidFill>
                    <a:schemeClr val="tx1"/>
                  </a:solidFill>
                  <a:latin typeface="PF Square Sans Pro" pitchFamily="2" charset="0"/>
                </a:rPr>
                <a:t>Evenimente adverse:</a:t>
              </a:r>
              <a:r>
                <a:rPr lang="ro-RO" sz="1450">
                  <a:solidFill>
                    <a:schemeClr val="tx1"/>
                  </a:solidFill>
                  <a:latin typeface="PF Square Sans Pro" pitchFamily="2" charset="0"/>
                </a:rPr>
                <a:t> orice reacție nefavorabilă și neintenționată a oricărui animal la un medicament; </a:t>
              </a:r>
              <a:r>
                <a:rPr lang="ro-RO" sz="1450" b="1" i="1">
                  <a:solidFill>
                    <a:schemeClr val="tx1"/>
                  </a:solidFill>
                  <a:latin typeface="PF Square Sans Pro" pitchFamily="2" charset="0"/>
                </a:rPr>
                <a:t>inclusiv</a:t>
              </a:r>
              <a:r>
                <a:rPr lang="ro-RO" sz="1450">
                  <a:solidFill>
                    <a:schemeClr val="tx1"/>
                  </a:solidFill>
                  <a:latin typeface="PF Square Sans Pro" pitchFamily="2" charset="0"/>
                </a:rPr>
                <a:t> lipsa de eficacitate</a:t>
              </a:r>
            </a:p>
          </p:txBody>
        </p:sp>
        <p:sp>
          <p:nvSpPr>
            <p:cNvPr id="11" name="Marcador de texto 1">
              <a:extLst>
                <a:ext uri="{FF2B5EF4-FFF2-40B4-BE49-F238E27FC236}">
                  <a16:creationId xmlns:a16="http://schemas.microsoft.com/office/drawing/2014/main" id="{5E626828-67E9-C1A7-7219-349BBCA3B24B}"/>
                </a:ext>
              </a:extLst>
            </p:cNvPr>
            <p:cNvSpPr txBox="1">
              <a:spLocks/>
            </p:cNvSpPr>
            <p:nvPr/>
          </p:nvSpPr>
          <p:spPr>
            <a:xfrm>
              <a:off x="1600200" y="2714307"/>
              <a:ext cx="3962400" cy="416243"/>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pPr>
              <a:r>
                <a:rPr lang="ro-RO" sz="1080" b="1">
                  <a:latin typeface="PF Square Sans Pro" pitchFamily="2" charset="0"/>
                </a:rPr>
                <a:t>orice reacție nefavorabilă și neintenționată a unui animal la un medicament de uz uman</a:t>
              </a:r>
            </a:p>
          </p:txBody>
        </p:sp>
        <p:sp>
          <p:nvSpPr>
            <p:cNvPr id="12" name="Marcador de texto 1">
              <a:extLst>
                <a:ext uri="{FF2B5EF4-FFF2-40B4-BE49-F238E27FC236}">
                  <a16:creationId xmlns:a16="http://schemas.microsoft.com/office/drawing/2014/main" id="{5E626828-67E9-C1A7-7219-349BBCA3B24B}"/>
                </a:ext>
              </a:extLst>
            </p:cNvPr>
            <p:cNvSpPr txBox="1">
              <a:spLocks/>
            </p:cNvSpPr>
            <p:nvPr/>
          </p:nvSpPr>
          <p:spPr>
            <a:xfrm>
              <a:off x="1600195" y="3373431"/>
              <a:ext cx="4043367" cy="442919"/>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pPr>
              <a:r>
                <a:rPr lang="ro-RO" sz="1060" b="1">
                  <a:solidFill>
                    <a:srgbClr val="001E60"/>
                  </a:solidFill>
                  <a:latin typeface="PF Square Sans Pro" pitchFamily="2" charset="0"/>
                </a:rPr>
                <a:t>orice incidente de mediu în urma administrării unui produs medicinal veterinar</a:t>
              </a:r>
            </a:p>
          </p:txBody>
        </p:sp>
        <p:sp>
          <p:nvSpPr>
            <p:cNvPr id="13" name="Marcador de texto 1">
              <a:extLst>
                <a:ext uri="{FF2B5EF4-FFF2-40B4-BE49-F238E27FC236}">
                  <a16:creationId xmlns:a16="http://schemas.microsoft.com/office/drawing/2014/main" id="{5E626828-67E9-C1A7-7219-349BBCA3B24B}"/>
                </a:ext>
              </a:extLst>
            </p:cNvPr>
            <p:cNvSpPr txBox="1">
              <a:spLocks/>
            </p:cNvSpPr>
            <p:nvPr/>
          </p:nvSpPr>
          <p:spPr>
            <a:xfrm>
              <a:off x="1600194" y="4025898"/>
              <a:ext cx="4043367" cy="38100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pPr>
              <a:r>
                <a:rPr lang="ro-RO" sz="1060" b="1">
                  <a:solidFill>
                    <a:srgbClr val="001E60"/>
                  </a:solidFill>
                  <a:latin typeface="PF Square Sans Pro" pitchFamily="2" charset="0"/>
                </a:rPr>
                <a:t>orice reacție la oamenii expuși la un produs medicinal veterinar</a:t>
              </a:r>
            </a:p>
          </p:txBody>
        </p:sp>
        <p:sp>
          <p:nvSpPr>
            <p:cNvPr id="14" name="Marcador de texto 1">
              <a:extLst>
                <a:ext uri="{FF2B5EF4-FFF2-40B4-BE49-F238E27FC236}">
                  <a16:creationId xmlns:a16="http://schemas.microsoft.com/office/drawing/2014/main" id="{5E626828-67E9-C1A7-7219-349BBCA3B24B}"/>
                </a:ext>
              </a:extLst>
            </p:cNvPr>
            <p:cNvSpPr txBox="1">
              <a:spLocks/>
            </p:cNvSpPr>
            <p:nvPr/>
          </p:nvSpPr>
          <p:spPr>
            <a:xfrm>
              <a:off x="1595437" y="4678365"/>
              <a:ext cx="4267200" cy="38100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pPr>
              <a:r>
                <a:rPr lang="ro-RO" sz="1050" b="1">
                  <a:solidFill>
                    <a:srgbClr val="001E60"/>
                  </a:solidFill>
                  <a:latin typeface="PF Square Sans Pro" pitchFamily="2" charset="0"/>
                </a:rPr>
                <a:t>orice transmitere suspectată a unui agent infecțios prin intermediul unui medicament</a:t>
              </a:r>
            </a:p>
          </p:txBody>
        </p:sp>
        <p:sp>
          <p:nvSpPr>
            <p:cNvPr id="15" name="Marcador de texto 1">
              <a:extLst>
                <a:ext uri="{FF2B5EF4-FFF2-40B4-BE49-F238E27FC236}">
                  <a16:creationId xmlns:a16="http://schemas.microsoft.com/office/drawing/2014/main" id="{5E626828-67E9-C1A7-7219-349BBCA3B24B}"/>
                </a:ext>
              </a:extLst>
            </p:cNvPr>
            <p:cNvSpPr txBox="1">
              <a:spLocks/>
            </p:cNvSpPr>
            <p:nvPr/>
          </p:nvSpPr>
          <p:spPr>
            <a:xfrm>
              <a:off x="1600200" y="5340350"/>
              <a:ext cx="4267200" cy="381000"/>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pPr>
              <a:r>
                <a:rPr lang="ro-RO" sz="1050" b="1">
                  <a:solidFill>
                    <a:srgbClr val="001E60"/>
                  </a:solidFill>
                  <a:latin typeface="PF Square Sans Pro" pitchFamily="2" charset="0"/>
                </a:rPr>
                <a:t>depășirea nivelurilor maxime de reziduuri stabilite după respectarea perioadei de așteptare stabilite</a:t>
              </a:r>
            </a:p>
          </p:txBody>
        </p:sp>
        <p:sp>
          <p:nvSpPr>
            <p:cNvPr id="16" name="Marcador de texto 1">
              <a:extLst>
                <a:ext uri="{FF2B5EF4-FFF2-40B4-BE49-F238E27FC236}">
                  <a16:creationId xmlns:a16="http://schemas.microsoft.com/office/drawing/2014/main" id="{5E626828-67E9-C1A7-7219-349BBCA3B24B}"/>
                </a:ext>
              </a:extLst>
            </p:cNvPr>
            <p:cNvSpPr txBox="1">
              <a:spLocks/>
            </p:cNvSpPr>
            <p:nvPr/>
          </p:nvSpPr>
          <p:spPr>
            <a:xfrm>
              <a:off x="924870" y="6006305"/>
              <a:ext cx="9467850" cy="172245"/>
            </a:xfrm>
            <a:prstGeom prst="rect">
              <a:avLst/>
            </a:prstGeom>
          </p:spPr>
          <p:txBody>
            <a:bodyPr/>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tabLst>
                  <a:tab pos="390525" algn="l"/>
                </a:tabLst>
              </a:pPr>
              <a:r>
                <a:rPr lang="ro-RO" sz="1150" dirty="0">
                  <a:solidFill>
                    <a:schemeClr val="tx1"/>
                  </a:solidFill>
                  <a:latin typeface="PF Square Sans Pro" pitchFamily="2" charset="0"/>
                </a:rPr>
                <a:t>7	Atelier de lucru EMA/FVE privind informațiile despre medicamentele de uz veterinar și farmacovigilența - iunie 2023</a:t>
              </a:r>
            </a:p>
          </p:txBody>
        </p:sp>
        <p:sp>
          <p:nvSpPr>
            <p:cNvPr id="17" name="Marcador de texto 1">
              <a:extLst>
                <a:ext uri="{FF2B5EF4-FFF2-40B4-BE49-F238E27FC236}">
                  <a16:creationId xmlns:a16="http://schemas.microsoft.com/office/drawing/2014/main" id="{5E626828-67E9-C1A7-7219-349BBCA3B24B}"/>
                </a:ext>
              </a:extLst>
            </p:cNvPr>
            <p:cNvSpPr txBox="1">
              <a:spLocks/>
            </p:cNvSpPr>
            <p:nvPr/>
          </p:nvSpPr>
          <p:spPr>
            <a:xfrm>
              <a:off x="4506762" y="6507070"/>
              <a:ext cx="2427906" cy="115089"/>
            </a:xfrm>
            <a:prstGeom prst="rect">
              <a:avLst/>
            </a:prstGeom>
          </p:spPr>
          <p:txBody>
            <a:bodyPr lIns="0" tIns="0" rIns="0" bIns="0"/>
            <a:lstStyle>
              <a:lvl1pPr marL="0">
                <a:defRPr sz="2400">
                  <a:solidFill>
                    <a:schemeClr val="bg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tabLst>
                  <a:tab pos="390525" algn="l"/>
                </a:tabLst>
              </a:pPr>
              <a:r>
                <a:rPr lang="ro-RO" sz="720" dirty="0">
                  <a:solidFill>
                    <a:srgbClr val="967E98"/>
                  </a:solidFill>
                  <a:latin typeface="PF Square Sans Pro" pitchFamily="2" charset="0"/>
                </a:rPr>
                <a:t>Clasificat drept restricționat de către Agenția Europeană pentru Medicamente</a:t>
              </a:r>
            </a:p>
          </p:txBody>
        </p:sp>
      </p:gr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ro-RO" sz="2800" b="1">
                <a:latin typeface="PF Square Sans Pro" pitchFamily="2" charset="0"/>
              </a:rPr>
              <a:t>Eliminarea medicamentelor veterinare</a:t>
            </a:r>
          </a:p>
          <a:p>
            <a:endParaRPr lang="es-ES" sz="2800" b="1" dirty="0">
              <a:latin typeface="PF Square Sans Pro" pitchFamily="2"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ro-RO">
                <a:solidFill>
                  <a:srgbClr val="003399"/>
                </a:solidFill>
                <a:latin typeface="PF Square Sans Pro" pitchFamily="2" charset="0"/>
                <a:ea typeface="+mn-ea"/>
                <a:cs typeface="Arial" panose="020B0604020202020204" pitchFamily="34" charset="0"/>
              </a:rPr>
              <a:t>Ambalare imediată și resturile de medicamente după utilizare. </a:t>
            </a:r>
          </a:p>
          <a:p>
            <a:endParaRPr lang="en-US" dirty="0">
              <a:solidFill>
                <a:srgbClr val="003399"/>
              </a:solidFill>
              <a:latin typeface="PF Square Sans Pro" pitchFamily="2" charset="0"/>
              <a:ea typeface="+mn-ea"/>
              <a:cs typeface="Arial" panose="020B0604020202020204" pitchFamily="34" charset="0"/>
            </a:endParaRPr>
          </a:p>
          <a:p>
            <a:pPr marL="285750" indent="-285750">
              <a:buFont typeface="Wingdings" panose="05000000000000000000" pitchFamily="2" charset="2"/>
              <a:buChar char="ü"/>
            </a:pPr>
            <a:r>
              <a:rPr lang="ro-RO">
                <a:solidFill>
                  <a:srgbClr val="003399"/>
                </a:solidFill>
                <a:latin typeface="PF Square Sans Pro" pitchFamily="2" charset="0"/>
                <a:ea typeface="+mn-ea"/>
                <a:cs typeface="Arial" panose="020B0604020202020204" pitchFamily="34" charset="0"/>
              </a:rPr>
              <a:t>VMP sau MF care au depășit data de expirare sau care nu au fost depozitate în conformitate cu instrucțiunile. </a:t>
            </a:r>
          </a:p>
          <a:p>
            <a:endParaRPr lang="en-US" dirty="0">
              <a:solidFill>
                <a:srgbClr val="003399"/>
              </a:solidFill>
              <a:latin typeface="PF Square Sans Pro" pitchFamily="2" charset="0"/>
              <a:ea typeface="+mn-ea"/>
              <a:cs typeface="Arial" panose="020B0604020202020204" pitchFamily="34" charset="0"/>
            </a:endParaRPr>
          </a:p>
          <a:p>
            <a:pPr marL="285750" indent="-285750">
              <a:buFont typeface="Wingdings" panose="05000000000000000000" pitchFamily="2" charset="2"/>
              <a:buChar char="ü"/>
            </a:pPr>
            <a:r>
              <a:rPr lang="ro-RO">
                <a:solidFill>
                  <a:srgbClr val="003399"/>
                </a:solidFill>
                <a:latin typeface="PF Square Sans Pro" pitchFamily="2" charset="0"/>
                <a:ea typeface="+mn-ea"/>
                <a:cs typeface="Arial" panose="020B0604020202020204" pitchFamily="34" charset="0"/>
              </a:rPr>
              <a:t>Prescrierea unei cantități care depășește cantitatea necesară sau cursul de tratament neterminat din cauza dificultăților de administrare, a reacțiilor adverse, a modificării tratamentului sau pentru că animalele au murit în timpul tratamentului. </a:t>
            </a:r>
          </a:p>
        </p:txBody>
      </p:sp>
      <p:sp>
        <p:nvSpPr>
          <p:cNvPr id="8" name="Rectángulo 7"/>
          <p:cNvSpPr/>
          <p:nvPr/>
        </p:nvSpPr>
        <p:spPr>
          <a:xfrm>
            <a:off x="381000" y="6407150"/>
            <a:ext cx="9220200" cy="261610"/>
          </a:xfrm>
          <a:prstGeom prst="rect">
            <a:avLst/>
          </a:prstGeom>
        </p:spPr>
        <p:txBody>
          <a:bodyPr wrap="square">
            <a:spAutoFit/>
          </a:bodyPr>
          <a:lstStyle/>
          <a:p>
            <a:r>
              <a:rPr lang="ro-RO" sz="1100">
                <a:solidFill>
                  <a:srgbClr val="003399"/>
                </a:solidFill>
                <a:latin typeface="PF Square Sans Pro" pitchFamily="2" charset="0"/>
                <a:ea typeface="+mn-ea"/>
                <a:cs typeface="Arial" panose="020B0604020202020204" pitchFamily="34" charset="0"/>
                <a:hlinkClick r:id="rId2"/>
              </a:rPr>
              <a:t>FACTSHEET_PharmaceuticalWasteDisposal.pdf (epruma.eu)</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7292381" cy="461665"/>
          </a:xfrm>
          <a:prstGeom prst="rect">
            <a:avLst/>
          </a:prstGeom>
        </p:spPr>
        <p:txBody>
          <a:bodyPr wrap="none">
            <a:spAutoFit/>
          </a:bodyPr>
          <a:lstStyle/>
          <a:p>
            <a:r>
              <a:rPr lang="ro-RO" sz="2400" b="1">
                <a:solidFill>
                  <a:schemeClr val="bg1"/>
                </a:solidFill>
                <a:latin typeface="PF Square Sans Pro" pitchFamily="2" charset="0"/>
                <a:ea typeface="+mn-ea"/>
                <a:cs typeface="Arial" panose="020B0604020202020204" pitchFamily="34" charset="0"/>
              </a:rPr>
              <a:t>Cum și unde apar deșeurile farmaceutice?</a:t>
            </a: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ro-RO" sz="2800" b="1">
                <a:latin typeface="PF Square Sans Pro" pitchFamily="2" charset="0"/>
              </a:rPr>
              <a:t>Eliminarea medicamentelor veterinare</a:t>
            </a:r>
          </a:p>
          <a:p>
            <a:endParaRPr lang="es-ES" sz="2800" b="1" dirty="0">
              <a:latin typeface="PF Square Sans Pro" pitchFamily="2"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ro-RO">
                <a:solidFill>
                  <a:srgbClr val="003399"/>
                </a:solidFill>
                <a:latin typeface="PF Square Sans Pro" pitchFamily="2" charset="0"/>
                <a:cs typeface="Arial" panose="020B0604020202020204" pitchFamily="34" charset="0"/>
              </a:rPr>
              <a:t>Toți (medicii care prescriu și utilizatorii) sunt responsabili pentru reducerea la minimum a deșeurilor farmaceutice.</a:t>
            </a:r>
          </a:p>
          <a:p>
            <a:pPr marL="285750" indent="-285750">
              <a:buFont typeface="Wingdings" panose="05000000000000000000" pitchFamily="2" charset="2"/>
              <a:buChar char="ü"/>
            </a:pPr>
            <a:endParaRPr lang="en-US" dirty="0">
              <a:solidFill>
                <a:srgbClr val="003399"/>
              </a:solidFill>
              <a:latin typeface="PF Square Sans Pro" pitchFamily="2" charset="0"/>
              <a:cs typeface="Arial" panose="020B0604020202020204" pitchFamily="34" charset="0"/>
            </a:endParaRPr>
          </a:p>
          <a:p>
            <a:pPr marL="285750" indent="-285750">
              <a:buFont typeface="Wingdings" panose="05000000000000000000" pitchFamily="2" charset="2"/>
              <a:buChar char="ü"/>
            </a:pPr>
            <a:r>
              <a:rPr lang="ro-RO">
                <a:solidFill>
                  <a:srgbClr val="003399"/>
                </a:solidFill>
                <a:latin typeface="PF Square Sans Pro" pitchFamily="2" charset="0"/>
                <a:cs typeface="Arial" panose="020B0604020202020204" pitchFamily="34" charset="0"/>
              </a:rPr>
              <a:t>Trebuie exclusă eliminarea deșeurilor farmaceutice în apele curgătoare.</a:t>
            </a:r>
          </a:p>
          <a:p>
            <a:pPr marL="285750" indent="-285750">
              <a:buFont typeface="Wingdings" panose="05000000000000000000" pitchFamily="2" charset="2"/>
              <a:buChar char="ü"/>
            </a:pPr>
            <a:endParaRPr lang="en-US" dirty="0">
              <a:solidFill>
                <a:srgbClr val="003399"/>
              </a:solidFill>
              <a:latin typeface="PF Square Sans Pro" pitchFamily="2" charset="0"/>
              <a:cs typeface="Arial" panose="020B0604020202020204" pitchFamily="34" charset="0"/>
            </a:endParaRPr>
          </a:p>
          <a:p>
            <a:pPr marL="285750" indent="-285750">
              <a:buFont typeface="Wingdings" panose="05000000000000000000" pitchFamily="2" charset="2"/>
              <a:buChar char="ü"/>
            </a:pPr>
            <a:r>
              <a:rPr lang="ro-RO">
                <a:solidFill>
                  <a:srgbClr val="003399"/>
                </a:solidFill>
                <a:latin typeface="PF Square Sans Pro" pitchFamily="2" charset="0"/>
                <a:cs typeface="Arial" panose="020B0604020202020204" pitchFamily="34" charset="0"/>
              </a:rPr>
              <a:t>Deșeurile farmaceutice trebuie depozitate într-un container, un coș sau o instalație specială pentru a asigura o protecție adecvată a sănătății animale, a sănătății umane, a hranei pentru animale, a alimentelor și a mediului și acestea trebuie separate de orice stoc de medicamente de uz veterinar pentru a se asigura că deșeurile nu pot fi folosite accidental.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2762209" y="1378754"/>
            <a:ext cx="4701928" cy="692497"/>
          </a:xfrm>
          <a:prstGeom prst="rect">
            <a:avLst/>
          </a:prstGeom>
        </p:spPr>
        <p:txBody>
          <a:bodyPr wrap="none">
            <a:spAutoFit/>
          </a:bodyPr>
          <a:lstStyle/>
          <a:p>
            <a:pPr algn="ctr"/>
            <a:r>
              <a:rPr lang="ro-RO" sz="2800" b="1" dirty="0">
                <a:solidFill>
                  <a:schemeClr val="bg1"/>
                </a:solidFill>
                <a:latin typeface="PF Square Sans Pro" pitchFamily="2" charset="0"/>
                <a:ea typeface="+mn-ea"/>
                <a:cs typeface="Arial" panose="020B0604020202020204" pitchFamily="34" charset="0"/>
              </a:rPr>
              <a:t>Cele mai bune practici pentru eliminare </a:t>
            </a:r>
          </a:p>
          <a:p>
            <a:pPr algn="ctr"/>
            <a:r>
              <a:rPr lang="ro-RO" sz="1100" b="1" dirty="0">
                <a:solidFill>
                  <a:schemeClr val="bg1"/>
                </a:solidFill>
                <a:latin typeface="PF Square Sans Pro" pitchFamily="2" charset="0"/>
                <a:ea typeface="+mn-ea"/>
                <a:cs typeface="Arial" panose="020B0604020202020204" pitchFamily="34" charset="0"/>
                <a:hlinkClick r:id="rId3"/>
              </a:rPr>
              <a:t>PharmaceuticalWasteDisposal.pdf (epruma.eu)</a:t>
            </a:r>
          </a:p>
        </p:txBody>
      </p:sp>
      <p:sp>
        <p:nvSpPr>
          <p:cNvPr id="11" name="Rectángulo 10"/>
          <p:cNvSpPr/>
          <p:nvPr/>
        </p:nvSpPr>
        <p:spPr>
          <a:xfrm>
            <a:off x="6090821" y="2523841"/>
            <a:ext cx="6024239" cy="3970318"/>
          </a:xfrm>
          <a:prstGeom prst="rect">
            <a:avLst/>
          </a:prstGeom>
        </p:spPr>
        <p:txBody>
          <a:bodyPr wrap="square">
            <a:spAutoFit/>
          </a:bodyPr>
          <a:lstStyle/>
          <a:p>
            <a:pPr marL="285750" indent="-285750">
              <a:buFont typeface="Wingdings" panose="05000000000000000000" pitchFamily="2" charset="2"/>
              <a:buChar char="ü"/>
            </a:pPr>
            <a:r>
              <a:rPr lang="ro-RO">
                <a:solidFill>
                  <a:srgbClr val="003399"/>
                </a:solidFill>
                <a:latin typeface="PF Square Sans Pro" pitchFamily="2" charset="0"/>
                <a:cs typeface="Arial" panose="020B0604020202020204" pitchFamily="34" charset="0"/>
              </a:rPr>
              <a:t>Deșeurile trebuie eliminate în conformitate cu Rezumatul caracteristicilor produsului (SPC) și cu legislația privind deșeurile și cu sistemele naționale dezvoltate în consultare cu toate părțile pentru colectarea, transportul și eliminarea deșeurilor. </a:t>
            </a:r>
          </a:p>
          <a:p>
            <a:endParaRPr lang="en-US" dirty="0">
              <a:solidFill>
                <a:srgbClr val="003399"/>
              </a:solidFill>
              <a:latin typeface="PF Square Sans Pro" pitchFamily="2" charset="0"/>
              <a:cs typeface="Arial" panose="020B0604020202020204" pitchFamily="34" charset="0"/>
            </a:endParaRPr>
          </a:p>
          <a:p>
            <a:pPr marL="285750" indent="-285750">
              <a:buFont typeface="Wingdings" panose="05000000000000000000" pitchFamily="2" charset="2"/>
              <a:buChar char="ü"/>
            </a:pPr>
            <a:r>
              <a:rPr lang="ro-RO">
                <a:solidFill>
                  <a:srgbClr val="003399"/>
                </a:solidFill>
                <a:latin typeface="PF Square Sans Pro" pitchFamily="2" charset="0"/>
                <a:cs typeface="Arial" panose="020B0604020202020204" pitchFamily="34" charset="0"/>
              </a:rPr>
              <a:t>Statele membre se asigură că există sisteme adecvate de colectare sau de aruncare a deșeurilor de produse medicinale veterinare (inclusiv furajele medicamentate) și pentru a se asigura că locația punctelor de colectare sau aruncare, precum și alte informații relevante sunt puse la dispoziția fermierilor, deținătorilor de animale, medicilor veterinari și altor persoane relevante. </a:t>
            </a:r>
          </a:p>
          <a:p>
            <a:r>
              <a:rPr lang="ro-RO">
                <a:solidFill>
                  <a:srgbClr val="003399"/>
                </a:solidFill>
                <a:latin typeface="PF Square Sans Pro" pitchFamily="2"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838200" y="298802"/>
            <a:ext cx="6705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800" b="1" i="0" u="none" strike="noStrike" cap="none" normalizeH="0" baseline="0" noProof="0">
                <a:ln>
                  <a:noFill/>
                </a:ln>
                <a:solidFill>
                  <a:srgbClr val="FFFFFF"/>
                </a:solidFill>
                <a:effectLst/>
                <a:uLnTx/>
                <a:uFillTx/>
                <a:latin typeface="PF Square Sans Pro" pitchFamily="2" charset="0"/>
                <a:ea typeface="+mn-ea"/>
                <a:cs typeface="+mn-cs"/>
              </a:rPr>
              <a:t>Alte considerații pentru prescripții</a:t>
            </a: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ro-RO" b="1">
                <a:latin typeface="Arial"/>
                <a:cs typeface="Arial"/>
              </a:rPr>
              <a:t>Ghid de utilizare prudentă</a:t>
            </a: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PF Square Sans Pro" pitchFamily="2"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o-RO" sz="2400" b="0" i="0" u="none" strike="noStrike" cap="none" normalizeH="0" baseline="0" noProof="0">
                <a:ln>
                  <a:noFill/>
                </a:ln>
                <a:solidFill>
                  <a:srgbClr val="002060"/>
                </a:solidFill>
                <a:effectLst/>
                <a:uLnTx/>
                <a:uFillTx/>
                <a:latin typeface="PF Square Sans Pro" pitchFamily="2" charset="0"/>
                <a:ea typeface="EC Square Sans Pro"/>
                <a:cs typeface="EC Square Sans Pro"/>
              </a:rPr>
              <a:t>Ghid pentru utilizarea prudentă a</a:t>
            </a:r>
            <a:br>
              <a:rPr kumimoji="0" lang="ro-RO" sz="2400" b="0" i="0" u="none" strike="noStrike" cap="none" normalizeH="0" baseline="0" noProof="0">
                <a:ln>
                  <a:noFill/>
                </a:ln>
                <a:solidFill>
                  <a:srgbClr val="002060"/>
                </a:solidFill>
                <a:effectLst/>
                <a:uLnTx/>
                <a:uFillTx/>
                <a:latin typeface="PF Square Sans Pro" pitchFamily="2" charset="0"/>
                <a:ea typeface="EC Square Sans Pro"/>
                <a:cs typeface="EC Square Sans Pro"/>
              </a:rPr>
            </a:br>
            <a:r>
              <a:rPr kumimoji="0" lang="ro-RO" sz="2400" b="0" i="0" u="none" strike="noStrike" cap="none" normalizeH="0" baseline="0" noProof="0">
                <a:ln>
                  <a:noFill/>
                </a:ln>
                <a:solidFill>
                  <a:srgbClr val="002060"/>
                </a:solidFill>
                <a:effectLst/>
                <a:uLnTx/>
                <a:uFillTx/>
                <a:latin typeface="PF Square Sans Pro" pitchFamily="2" charset="0"/>
                <a:ea typeface="EC Square Sans Pro"/>
                <a:cs typeface="EC Square Sans Pro"/>
              </a:rPr>
              <a:t>antimicrobienelor în medicina veterinară 2015/C 299/04</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PF Square Sans Pro" pitchFamily="2"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ro-RO" sz="1600" b="0" i="0" u="none" strike="noStrike" cap="none" normalizeH="0" baseline="0" noProof="0">
                <a:ln>
                  <a:noFill/>
                </a:ln>
                <a:solidFill>
                  <a:srgbClr val="002060"/>
                </a:solidFill>
                <a:effectLst/>
                <a:uLnTx/>
                <a:uFillTx/>
                <a:latin typeface="PF Square Sans Pro" pitchFamily="2" charset="0"/>
              </a:rPr>
              <a:t>https://health.ec.europa.eu/system/files/2016-11/2015_prudent_use_guidelines_en_0.pdf</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PF Square Sans Pro" pitchFamily="2"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PF Square Sans Pro" pitchFamily="2" charset="0"/>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PF Square Sans Pro" pitchFamily="2"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2400" b="0" i="0" u="none" strike="noStrike" cap="none" normalizeH="0" baseline="0" noProof="0">
                <a:ln>
                  <a:noFill/>
                </a:ln>
                <a:solidFill>
                  <a:srgbClr val="002060"/>
                </a:solidFill>
                <a:effectLst/>
                <a:uLnTx/>
                <a:uFillTx/>
                <a:latin typeface="PF Square Sans Pro" pitchFamily="2" charset="0"/>
              </a:rPr>
              <a:t>Cadru de bune practici pentru utilizarea antimicrobienelor la animalele de la care se obțin produse alimentare în UE - Atingerea nivelului următor.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PF Square Sans Pro"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o-RO" sz="1600" b="0" i="0" u="none" strike="noStrike" cap="none" normalizeH="0" baseline="0" noProof="0">
                <a:ln>
                  <a:noFill/>
                </a:ln>
                <a:solidFill>
                  <a:srgbClr val="002060"/>
                </a:solidFill>
                <a:effectLst/>
                <a:uLnTx/>
                <a:uFillTx/>
                <a:latin typeface="PF Square Sans Pro" pitchFamily="2" charset="0"/>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89485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dirty="0">
                <a:ln>
                  <a:noFill/>
                </a:ln>
                <a:solidFill>
                  <a:srgbClr val="003399"/>
                </a:solidFill>
                <a:effectLst/>
                <a:highlight>
                  <a:srgbClr val="ECEBEB"/>
                </a:highlight>
                <a:uLnTx/>
                <a:uFillTx/>
              </a:rPr>
              <a:t>Nu</a:t>
            </a:r>
            <a:r>
              <a:rPr lang="ro-RO" dirty="0">
                <a:solidFill>
                  <a:srgbClr val="003399"/>
                </a:solidFill>
                <a:highlight>
                  <a:srgbClr val="ECEBEB"/>
                </a:highlight>
              </a:rPr>
              <a:t> sunt </a:t>
            </a:r>
            <a:r>
              <a:rPr kumimoji="0" lang="ro-RO" sz="1800" b="0" i="0" u="none" strike="noStrike" cap="none" normalizeH="0" baseline="0" noProof="0" dirty="0">
                <a:ln>
                  <a:noFill/>
                </a:ln>
                <a:solidFill>
                  <a:srgbClr val="003399"/>
                </a:solidFill>
                <a:effectLst/>
                <a:highlight>
                  <a:srgbClr val="ECEBEB"/>
                </a:highlight>
                <a:uLnTx/>
                <a:uFillTx/>
              </a:rPr>
              <a:t>obligatorii din punct de vedere juridic ca actele/dispozițiile anterioare!</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1219200" y="301194"/>
            <a:ext cx="9372600" cy="533400"/>
          </a:xfrm>
        </p:spPr>
        <p:txBody>
          <a:bodyPr/>
          <a:lstStyle/>
          <a:p>
            <a:pPr algn="ctr"/>
            <a:r>
              <a:rPr lang="ro-RO" b="1" dirty="0">
                <a:solidFill>
                  <a:srgbClr val="002060"/>
                </a:solidFill>
                <a:latin typeface="PF Square Sans Pro" pitchFamily="2" charset="0"/>
              </a:rPr>
              <a:t>Legea Sănătății Animale </a:t>
            </a:r>
            <a:r>
              <a:rPr lang="ro-RO" dirty="0">
                <a:solidFill>
                  <a:srgbClr val="002060"/>
                </a:solidFill>
                <a:latin typeface="PF Square Sans Pro" pitchFamily="2" charset="0"/>
              </a:rPr>
              <a:t>(Regulamentul (UE) 2016/429 privind bolile transmisibile ale animalelor)</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400" b="1" i="0" u="none" strike="noStrike" cap="none" normalizeH="0" baseline="0" noProof="0" dirty="0">
                <a:ln>
                  <a:noFill/>
                </a:ln>
                <a:solidFill>
                  <a:srgbClr val="FFFFFF"/>
                </a:solidFill>
                <a:effectLst/>
                <a:uLnTx/>
                <a:uFillTx/>
                <a:latin typeface="PF Square Sans Pro" pitchFamily="2" charset="0"/>
              </a:rPr>
              <a:t>„Este mai bine să previi decât să vindeci”</a:t>
            </a: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2923877"/>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ro-RO" sz="1600" b="1" i="0" u="none" strike="noStrike" cap="none" normalizeH="0" baseline="0" noProof="0" dirty="0">
                <a:ln>
                  <a:noFill/>
                </a:ln>
                <a:solidFill>
                  <a:srgbClr val="002060"/>
                </a:solidFill>
                <a:effectLst/>
                <a:uLnTx/>
                <a:uFillTx/>
                <a:latin typeface="PF Square Sans Pro" pitchFamily="2" charset="0"/>
              </a:rPr>
              <a:t>Responsabilitate</a:t>
            </a:r>
            <a:r>
              <a:rPr kumimoji="0" lang="ro-RO" sz="1600" b="0" i="0" u="none" strike="noStrike" cap="none" normalizeH="0" baseline="0" noProof="0" dirty="0">
                <a:ln>
                  <a:noFill/>
                </a:ln>
                <a:solidFill>
                  <a:srgbClr val="002060"/>
                </a:solidFill>
                <a:effectLst/>
                <a:uLnTx/>
                <a:uFillTx/>
                <a:latin typeface="PF Square Sans Pro" pitchFamily="2" charset="0"/>
              </a:rPr>
              <a:t> clară pentru toți jucătorii pentru sănătatea animală</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o-RO" sz="1600" b="1" i="0" u="none" strike="noStrike" cap="none" normalizeH="0" baseline="0" noProof="0" dirty="0">
                <a:ln>
                  <a:noFill/>
                </a:ln>
                <a:solidFill>
                  <a:srgbClr val="002060"/>
                </a:solidFill>
                <a:effectLst/>
                <a:uLnTx/>
                <a:uFillTx/>
                <a:latin typeface="PF Square Sans Pro" pitchFamily="2" charset="0"/>
                <a:sym typeface="Wingdings" panose="05000000000000000000" pitchFamily="2" charset="2"/>
              </a:rPr>
              <a:t>Operatori</a:t>
            </a:r>
            <a:r>
              <a:rPr kumimoji="0" lang="ro-RO" sz="1600" b="0" i="0" u="none" strike="noStrike" cap="none" normalizeH="0" baseline="0" noProof="0" dirty="0">
                <a:ln>
                  <a:noFill/>
                </a:ln>
                <a:solidFill>
                  <a:srgbClr val="002060"/>
                </a:solidFill>
                <a:effectLst/>
                <a:uLnTx/>
                <a:uFillTx/>
                <a:latin typeface="PF Square Sans Pro" pitchFamily="2" charset="0"/>
                <a:sym typeface="Wingdings" panose="05000000000000000000" pitchFamily="2" charset="2"/>
              </a:rPr>
              <a:t>  să asigure un nivel ridicat de sănătate și bunăstare a animalelor și biosecuritate</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o-RO" sz="1600" b="1" i="0" u="none" strike="noStrike" cap="none" normalizeH="0" baseline="0" noProof="0" dirty="0">
                <a:ln>
                  <a:noFill/>
                </a:ln>
                <a:solidFill>
                  <a:srgbClr val="002060"/>
                </a:solidFill>
                <a:effectLst/>
                <a:uLnTx/>
                <a:uFillTx/>
                <a:latin typeface="PF Square Sans Pro" pitchFamily="2" charset="0"/>
                <a:sym typeface="Wingdings" panose="05000000000000000000" pitchFamily="2" charset="2"/>
              </a:rPr>
              <a:t>Veterinari </a:t>
            </a:r>
            <a:r>
              <a:rPr kumimoji="0" lang="ro-RO" sz="1600" b="0" i="0" u="none" strike="noStrike" cap="none" normalizeH="0" baseline="0" noProof="0" dirty="0">
                <a:ln>
                  <a:noFill/>
                </a:ln>
                <a:solidFill>
                  <a:srgbClr val="002060"/>
                </a:solidFill>
                <a:effectLst/>
                <a:uLnTx/>
                <a:uFillTx/>
                <a:latin typeface="PF Square Sans Pro" pitchFamily="2" charset="0"/>
                <a:sym typeface="Wingdings" panose="05000000000000000000" pitchFamily="2" charset="2"/>
              </a:rPr>
              <a:t> conștientizarea și sprijinirea în prevenirea și răspândirea agenților patogeni</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o-RO" sz="1600" b="1" i="0" u="none" strike="noStrike" cap="none" normalizeH="0" baseline="0" noProof="0" dirty="0">
                <a:ln>
                  <a:noFill/>
                </a:ln>
                <a:solidFill>
                  <a:srgbClr val="002060"/>
                </a:solidFill>
                <a:effectLst/>
                <a:uLnTx/>
                <a:uFillTx/>
                <a:latin typeface="PF Square Sans Pro" pitchFamily="2" charset="0"/>
                <a:sym typeface="Wingdings" panose="05000000000000000000" pitchFamily="2" charset="2"/>
              </a:rPr>
              <a:t>CA</a:t>
            </a:r>
            <a:r>
              <a:rPr kumimoji="0" lang="ro-RO" sz="1600" b="0" i="0" u="none" strike="noStrike" cap="none" normalizeH="0" baseline="0" noProof="0" dirty="0">
                <a:ln>
                  <a:noFill/>
                </a:ln>
                <a:solidFill>
                  <a:srgbClr val="002060"/>
                </a:solidFill>
                <a:effectLst/>
                <a:uLnTx/>
                <a:uFillTx/>
                <a:latin typeface="PF Square Sans Pro" pitchFamily="2" charset="0"/>
                <a:sym typeface="Wingdings" panose="05000000000000000000" pitchFamily="2" charset="2"/>
              </a:rPr>
              <a:t>  protejarea sănătății animale, sănătății</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ro-RO" sz="1600" b="0" i="0" u="none" strike="noStrike" cap="none" normalizeH="0" baseline="0" noProof="0" dirty="0">
                <a:ln>
                  <a:noFill/>
                </a:ln>
                <a:solidFill>
                  <a:srgbClr val="002060"/>
                </a:solidFill>
                <a:effectLst/>
                <a:uLnTx/>
                <a:uFillTx/>
                <a:latin typeface="PF Square Sans Pro" pitchFamily="2" charset="0"/>
              </a:rPr>
              <a:t> umane și mediului</a:t>
            </a:r>
            <a:endParaRPr kumimoji="0" lang="ro-RO" b="0" i="0" u="none" strike="noStrike" cap="none" normalizeH="0" baseline="0" noProof="0" dirty="0">
              <a:ln>
                <a:noFill/>
              </a:ln>
              <a:solidFill>
                <a:srgbClr val="002060"/>
              </a:solidFill>
              <a:effectLst/>
              <a:uLnTx/>
              <a:uFillTx/>
              <a:latin typeface="PF Square Sans Pro" pitchFamily="2" charset="0"/>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862322"/>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PF Square Sans Pro" pitchFamily="2"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ro-RO" sz="1600" b="1" i="0" u="none" strike="noStrike" cap="none" normalizeH="0" baseline="0" noProof="0" dirty="0">
                <a:ln>
                  <a:noFill/>
                </a:ln>
                <a:solidFill>
                  <a:srgbClr val="FFFFFF"/>
                </a:solidFill>
                <a:effectLst/>
                <a:uLnTx/>
                <a:uFillTx/>
                <a:latin typeface="PF Square Sans Pro" pitchFamily="2" charset="0"/>
              </a:rPr>
              <a:t>Prioritizarea </a:t>
            </a:r>
            <a:r>
              <a:rPr kumimoji="0" lang="ro-RO" sz="1600" b="0" i="0" u="none" strike="noStrike" cap="none" normalizeH="0" baseline="0" noProof="0" dirty="0">
                <a:ln>
                  <a:noFill/>
                </a:ln>
                <a:solidFill>
                  <a:srgbClr val="FFFFFF"/>
                </a:solidFill>
                <a:effectLst/>
                <a:uLnTx/>
                <a:uFillTx/>
                <a:latin typeface="PF Square Sans Pro" pitchFamily="2" charset="0"/>
              </a:rPr>
              <a:t>intervenției UE</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o-RO" sz="1600" b="0" i="0" u="none" strike="noStrike" cap="none" normalizeH="0" baseline="0" noProof="0" dirty="0">
                <a:ln>
                  <a:noFill/>
                </a:ln>
                <a:solidFill>
                  <a:srgbClr val="FFFFFF"/>
                </a:solidFill>
                <a:effectLst/>
                <a:uLnTx/>
                <a:uFillTx/>
                <a:latin typeface="PF Square Sans Pro" pitchFamily="2" charset="0"/>
              </a:rPr>
              <a:t>Instrumente/intervenții de reglementare pentru agenți patogeni rezistenți: „agenți de boală”</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o-RO" sz="1600" b="0" i="0" u="none" strike="noStrike" cap="none" normalizeH="0" baseline="0" noProof="0" dirty="0">
                <a:ln>
                  <a:noFill/>
                </a:ln>
                <a:solidFill>
                  <a:srgbClr val="FFFFFF"/>
                </a:solidFill>
                <a:effectLst/>
                <a:uLnTx/>
                <a:uFillTx/>
                <a:latin typeface="PF Square Sans Pro" pitchFamily="2" charset="0"/>
              </a:rPr>
              <a:t>Se pot aplica măsuri de prevenire și control al bolilor (supraveghere, eradicare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ro-RO" sz="1600" b="0" i="0" u="none" strike="noStrike" cap="none" normalizeH="0" baseline="0" noProof="0" dirty="0">
                <a:ln>
                  <a:noFill/>
                </a:ln>
                <a:solidFill>
                  <a:srgbClr val="FFFFFF"/>
                </a:solidFill>
                <a:effectLst/>
                <a:uLnTx/>
                <a:uFillTx/>
                <a:latin typeface="PF Square Sans Pro" pitchFamily="2" charset="0"/>
              </a:rPr>
              <a:t>Temei juridic pentru monitorizarea RAM la agenții patogeni de la animale</a:t>
            </a: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o-RO" sz="1800" b="1" i="0" u="none" strike="noStrike" cap="none" normalizeH="0" baseline="0" noProof="0">
                <a:ln>
                  <a:noFill/>
                </a:ln>
                <a:solidFill>
                  <a:srgbClr val="002060"/>
                </a:solidFill>
                <a:effectLst/>
                <a:uLnTx/>
                <a:uFillTx/>
                <a:latin typeface="PF Square Sans Pro" pitchFamily="2" charset="0"/>
                <a:ea typeface="+mn-ea"/>
                <a:cs typeface="+mn-cs"/>
              </a:rPr>
              <a:t>Abordare </a:t>
            </a:r>
            <a:r>
              <a:rPr kumimoji="0" lang="ro-RO" sz="1800" b="0" i="0" u="none" strike="noStrike" cap="none" normalizeH="0" baseline="0" noProof="0">
                <a:ln>
                  <a:noFill/>
                </a:ln>
                <a:solidFill>
                  <a:srgbClr val="002060"/>
                </a:solidFill>
                <a:effectLst/>
                <a:uLnTx/>
                <a:uFillTx/>
                <a:latin typeface="PF Square Sans Pro" pitchFamily="2" charset="0"/>
                <a:ea typeface="+mn-ea"/>
                <a:cs typeface="+mn-cs"/>
              </a:rPr>
              <a:t>condusă de </a:t>
            </a:r>
            <a:r>
              <a:rPr kumimoji="0" lang="ro-RO" sz="1800" b="1" i="0" u="none" strike="noStrike" cap="none" normalizeH="0" baseline="0" noProof="0">
                <a:ln>
                  <a:noFill/>
                </a:ln>
                <a:solidFill>
                  <a:srgbClr val="002060"/>
                </a:solidFill>
                <a:effectLst/>
                <a:uLnTx/>
                <a:uFillTx/>
                <a:latin typeface="PF Square Sans Pro" pitchFamily="2" charset="0"/>
                <a:ea typeface="+mn-ea"/>
                <a:cs typeface="+mn-cs"/>
              </a:rPr>
              <a:t>prevenție</a:t>
            </a:r>
            <a:r>
              <a:rPr kumimoji="0" lang="ro-RO" sz="1800" b="0" i="0" u="none" strike="noStrike" cap="none" normalizeH="0" baseline="0" noProof="0">
                <a:ln>
                  <a:noFill/>
                </a:ln>
                <a:solidFill>
                  <a:srgbClr val="002060"/>
                </a:solidFill>
                <a:effectLst/>
                <a:uLnTx/>
                <a:uFillTx/>
                <a:latin typeface="PF Square Sans Pro" pitchFamily="2"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PF Square Sans Pro" pitchFamily="2"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a:ln>
                  <a:noFill/>
                </a:ln>
                <a:solidFill>
                  <a:srgbClr val="002060"/>
                </a:solidFill>
                <a:effectLst/>
                <a:uLnTx/>
                <a:uFillTx/>
                <a:latin typeface="PF Square Sans Pro" pitchFamily="2" charset="0"/>
                <a:ea typeface="+mn-ea"/>
                <a:cs typeface="+mn-cs"/>
              </a:rPr>
              <a:t>îmbunătățirea măsurilor de sănătate și biosecuritate a animalelor, bune practici agricole</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rta tricolor a Romaniei 2, autocolant, fara sipci, 130x92cm"/>
          <p:cNvPicPr>
            <a:picLocks noChangeAspect="1" noChangeArrowheads="1"/>
          </p:cNvPicPr>
          <p:nvPr/>
        </p:nvPicPr>
        <p:blipFill rotWithShape="1">
          <a:blip r:embed="rId2">
            <a:extLst>
              <a:ext uri="{28A0092B-C50C-407E-A947-70E740481C1C}">
                <a14:useLocalDpi xmlns:a14="http://schemas.microsoft.com/office/drawing/2010/main" val="0"/>
              </a:ext>
            </a:extLst>
          </a:blip>
          <a:srcRect l="8889" t="15556" r="8889" b="20000"/>
          <a:stretch/>
        </p:blipFill>
        <p:spPr bwMode="auto">
          <a:xfrm>
            <a:off x="3048000" y="768350"/>
            <a:ext cx="6019800" cy="471822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FF0000"/>
                </a:solidFill>
                <a:latin typeface="EC Square Sans Pro"/>
              </a:rPr>
              <a:t>Romania</a:t>
            </a:r>
            <a:r>
              <a:rPr lang="es-ES" sz="4000" b="1" dirty="0">
                <a:solidFill>
                  <a:srgbClr val="FF0000"/>
                </a:solidFill>
                <a:latin typeface="EC Square Sans Pro"/>
              </a:rPr>
              <a:t> </a:t>
            </a:r>
            <a:r>
              <a:rPr lang="es-ES" sz="3200" b="1" dirty="0" err="1">
                <a:solidFill>
                  <a:srgbClr val="FF0000"/>
                </a:solidFill>
                <a:latin typeface="EC Square Sans Pro"/>
              </a:rPr>
              <a:t>specificații</a:t>
            </a:r>
            <a:endParaRPr lang="es-ES" sz="3200" b="1" dirty="0">
              <a:solidFill>
                <a:srgbClr val="FF0000"/>
              </a:solidFill>
              <a:latin typeface="EC Square Sans Pro"/>
            </a:endParaRPr>
          </a:p>
        </p:txBody>
      </p:sp>
    </p:spTree>
    <p:extLst>
      <p:ext uri="{BB962C8B-B14F-4D97-AF65-F5344CB8AC3E}">
        <p14:creationId xmlns:p14="http://schemas.microsoft.com/office/powerpoint/2010/main" val="136494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814" t="1346" r="1596" b="3073"/>
          <a:stretch>
            <a:fillRect/>
          </a:stretch>
        </p:blipFill>
        <p:spPr>
          <a:xfrm>
            <a:off x="2209800" y="1017587"/>
            <a:ext cx="9448800" cy="5572125"/>
          </a:xfrm>
          <a:prstGeom prst="rect">
            <a:avLst/>
          </a:prstGeom>
        </p:spPr>
      </p:pic>
      <p:sp>
        <p:nvSpPr>
          <p:cNvPr id="3" name="Title 1"/>
          <p:cNvSpPr txBox="1">
            <a:spLocks/>
          </p:cNvSpPr>
          <p:nvPr/>
        </p:nvSpPr>
        <p:spPr>
          <a:xfrm>
            <a:off x="3929270" y="692150"/>
            <a:ext cx="8229600" cy="325437"/>
          </a:xfrm>
          <a:prstGeom prst="rect">
            <a:avLst/>
          </a:prstGeom>
          <a:solidFill>
            <a:srgbClr val="002060"/>
          </a:solidFill>
        </p:spPr>
        <p:txBody>
          <a:bodyPr/>
          <a:lstStyle>
            <a:lvl1pPr>
              <a:defRPr>
                <a:latin typeface="+mj-lt"/>
                <a:ea typeface="+mj-ea"/>
                <a:cs typeface="+mj-cs"/>
              </a:defRPr>
            </a:lvl1pPr>
          </a:lstStyle>
          <a:p>
            <a:pPr algn="l"/>
            <a:r>
              <a:rPr lang="en-US" sz="1400" b="1" dirty="0" err="1">
                <a:solidFill>
                  <a:schemeClr val="bg1"/>
                </a:solidFill>
                <a:latin typeface="EC Square Sans Pro"/>
              </a:rPr>
              <a:t>Sursa</a:t>
            </a:r>
            <a:r>
              <a:rPr lang="en-US" sz="1400" b="1" dirty="0">
                <a:solidFill>
                  <a:schemeClr val="bg1"/>
                </a:solidFill>
                <a:latin typeface="EC Square Sans Pro"/>
              </a:rPr>
              <a:t>: </a:t>
            </a:r>
            <a:r>
              <a:rPr lang="en-US" sz="1400" dirty="0">
                <a:solidFill>
                  <a:schemeClr val="bg1"/>
                </a:solidFill>
                <a:latin typeface="EC Square Sans Pro"/>
              </a:rPr>
              <a:t>http://amrls.cvm.msu.edu/images/vph/HUMAN-HEALTH-IMPACT_3-copy.jpg</a:t>
            </a:r>
          </a:p>
        </p:txBody>
      </p:sp>
    </p:spTree>
    <p:extLst>
      <p:ext uri="{BB962C8B-B14F-4D97-AF65-F5344CB8AC3E}">
        <p14:creationId xmlns:p14="http://schemas.microsoft.com/office/powerpoint/2010/main" val="19133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344" y="817770"/>
            <a:ext cx="3896578" cy="488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57600" y="5725583"/>
            <a:ext cx="7696200" cy="307777"/>
          </a:xfrm>
          <a:prstGeom prst="rect">
            <a:avLst/>
          </a:prstGeom>
          <a:solidFill>
            <a:srgbClr val="002060"/>
          </a:solidFill>
        </p:spPr>
        <p:txBody>
          <a:bodyPr wrap="square">
            <a:spAutoFit/>
          </a:bodyPr>
          <a:lstStyle/>
          <a:p>
            <a:pPr>
              <a:defRPr/>
            </a:pPr>
            <a:r>
              <a:rPr lang="ro-RO" sz="1400" b="1" dirty="0">
                <a:solidFill>
                  <a:schemeClr val="bg1"/>
                </a:solidFill>
                <a:latin typeface="EC Square Sans Pro"/>
                <a:ea typeface="Yu Gothic UI Semibold" pitchFamily="34" charset="-128"/>
              </a:rPr>
              <a:t>Sursa:</a:t>
            </a:r>
            <a:r>
              <a:rPr lang="ro-RO" sz="1400" dirty="0">
                <a:solidFill>
                  <a:schemeClr val="bg1"/>
                </a:solidFill>
                <a:latin typeface="EC Square Sans Pro"/>
                <a:ea typeface="Yu Gothic UI Semibold" pitchFamily="34" charset="-128"/>
              </a:rPr>
              <a:t> </a:t>
            </a:r>
            <a:r>
              <a:rPr lang="en-US" sz="1400" dirty="0">
                <a:solidFill>
                  <a:schemeClr val="bg1"/>
                </a:solidFill>
                <a:latin typeface="EC Square Sans Pro"/>
                <a:ea typeface="Yu Gothic UI Semibold" pitchFamily="34" charset="-128"/>
              </a:rPr>
              <a:t>https://amr-review.org/sites/default/files/160518_Final%20paper_with%20cover.pdf</a:t>
            </a:r>
            <a:r>
              <a:rPr lang="ro-RO" sz="1400" dirty="0">
                <a:solidFill>
                  <a:schemeClr val="bg1"/>
                </a:solidFill>
                <a:latin typeface="EC Square Sans Pro"/>
                <a:ea typeface="Yu Gothic UI Semibold" pitchFamily="34" charset="-128"/>
              </a:rPr>
              <a:t> </a:t>
            </a:r>
            <a:endParaRPr lang="en-US" sz="1400" dirty="0">
              <a:solidFill>
                <a:schemeClr val="bg1"/>
              </a:solidFill>
              <a:latin typeface="EC Square Sans Pro"/>
              <a:ea typeface="Yu Gothic UI Semibold" pitchFamily="34" charset="-128"/>
            </a:endParaRPr>
          </a:p>
        </p:txBody>
      </p:sp>
      <p:sp>
        <p:nvSpPr>
          <p:cNvPr id="74756" name="Rectangle 5"/>
          <p:cNvSpPr>
            <a:spLocks noChangeArrowheads="1"/>
          </p:cNvSpPr>
          <p:nvPr/>
        </p:nvSpPr>
        <p:spPr bwMode="auto">
          <a:xfrm>
            <a:off x="381000" y="817770"/>
            <a:ext cx="69342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fr-FR" altLang="zh-CN" sz="2800" b="1" dirty="0" err="1">
                <a:solidFill>
                  <a:srgbClr val="002060"/>
                </a:solidFill>
                <a:latin typeface="EC Square Sans Pro"/>
                <a:ea typeface="Calibri" panose="020F0502020204030204" pitchFamily="34" charset="0"/>
                <a:cs typeface="Arial" panose="020B0604020202020204" pitchFamily="34" charset="0"/>
              </a:rPr>
              <a:t>Antibioticele</a:t>
            </a:r>
            <a:r>
              <a:rPr lang="fr-FR" altLang="zh-CN" sz="2800" b="1" dirty="0">
                <a:solidFill>
                  <a:srgbClr val="002060"/>
                </a:solidFill>
                <a:latin typeface="EC Square Sans Pro"/>
                <a:ea typeface="Calibri" panose="020F0502020204030204" pitchFamily="34" charset="0"/>
                <a:cs typeface="Arial" panose="020B0604020202020204" pitchFamily="34" charset="0"/>
              </a:rPr>
              <a:t> care au </a:t>
            </a:r>
            <a:r>
              <a:rPr lang="fr-FR" altLang="zh-CN" sz="2800" b="1" dirty="0" err="1">
                <a:solidFill>
                  <a:srgbClr val="002060"/>
                </a:solidFill>
                <a:latin typeface="EC Square Sans Pro"/>
                <a:ea typeface="Calibri" panose="020F0502020204030204" pitchFamily="34" charset="0"/>
                <a:cs typeface="Arial" panose="020B0604020202020204" pitchFamily="34" charset="0"/>
              </a:rPr>
              <a:t>fost</a:t>
            </a:r>
            <a:r>
              <a:rPr lang="fr-FR" altLang="zh-CN" sz="2800" b="1" dirty="0">
                <a:solidFill>
                  <a:srgbClr val="002060"/>
                </a:solidFill>
                <a:latin typeface="EC Square Sans Pro"/>
                <a:ea typeface="Calibri" panose="020F0502020204030204" pitchFamily="34" charset="0"/>
                <a:cs typeface="Arial" panose="020B0604020202020204" pitchFamily="34" charset="0"/>
              </a:rPr>
              <a:t> </a:t>
            </a:r>
            <a:r>
              <a:rPr lang="fr-FR" altLang="zh-CN" sz="2800" b="1" dirty="0" err="1">
                <a:solidFill>
                  <a:srgbClr val="002060"/>
                </a:solidFill>
                <a:latin typeface="EC Square Sans Pro"/>
                <a:ea typeface="Calibri" panose="020F0502020204030204" pitchFamily="34" charset="0"/>
                <a:cs typeface="Arial" panose="020B0604020202020204" pitchFamily="34" charset="0"/>
              </a:rPr>
              <a:t>identificate</a:t>
            </a:r>
            <a:r>
              <a:rPr lang="fr-FR" altLang="zh-CN" sz="2800" b="1" dirty="0">
                <a:solidFill>
                  <a:srgbClr val="002060"/>
                </a:solidFill>
                <a:latin typeface="EC Square Sans Pro"/>
                <a:ea typeface="Calibri" panose="020F0502020204030204" pitchFamily="34" charset="0"/>
                <a:cs typeface="Arial" panose="020B0604020202020204" pitchFamily="34" charset="0"/>
              </a:rPr>
              <a:t> </a:t>
            </a:r>
            <a:r>
              <a:rPr lang="fr-FR" altLang="zh-CN" sz="2800" b="1" dirty="0" err="1">
                <a:solidFill>
                  <a:srgbClr val="002060"/>
                </a:solidFill>
                <a:latin typeface="EC Square Sans Pro"/>
                <a:ea typeface="Calibri" panose="020F0502020204030204" pitchFamily="34" charset="0"/>
                <a:cs typeface="Arial" panose="020B0604020202020204" pitchFamily="34" charset="0"/>
              </a:rPr>
              <a:t>în</a:t>
            </a:r>
            <a:r>
              <a:rPr lang="fr-FR" altLang="zh-CN" sz="2800" b="1" dirty="0">
                <a:solidFill>
                  <a:srgbClr val="002060"/>
                </a:solidFill>
                <a:latin typeface="EC Square Sans Pro"/>
                <a:ea typeface="Calibri" panose="020F0502020204030204" pitchFamily="34" charset="0"/>
                <a:cs typeface="Arial" panose="020B0604020202020204" pitchFamily="34" charset="0"/>
              </a:rPr>
              <a:t> </a:t>
            </a:r>
            <a:r>
              <a:rPr lang="fr-FR" altLang="zh-CN" sz="2800" b="1" dirty="0" err="1">
                <a:solidFill>
                  <a:srgbClr val="002060"/>
                </a:solidFill>
                <a:latin typeface="EC Square Sans Pro"/>
                <a:ea typeface="Calibri" panose="020F0502020204030204" pitchFamily="34" charset="0"/>
                <a:cs typeface="Arial" panose="020B0604020202020204" pitchFamily="34" charset="0"/>
              </a:rPr>
              <a:t>apele</a:t>
            </a:r>
            <a:r>
              <a:rPr lang="fr-FR" altLang="zh-CN" sz="2800" b="1" dirty="0">
                <a:solidFill>
                  <a:srgbClr val="002060"/>
                </a:solidFill>
                <a:latin typeface="EC Square Sans Pro"/>
                <a:ea typeface="Calibri" panose="020F0502020204030204" pitchFamily="34" charset="0"/>
                <a:cs typeface="Arial" panose="020B0604020202020204" pitchFamily="34" charset="0"/>
              </a:rPr>
              <a:t> de </a:t>
            </a:r>
            <a:r>
              <a:rPr lang="fr-FR" altLang="zh-CN" sz="2800" b="1" dirty="0" err="1">
                <a:solidFill>
                  <a:srgbClr val="002060"/>
                </a:solidFill>
                <a:latin typeface="EC Square Sans Pro"/>
                <a:ea typeface="Calibri" panose="020F0502020204030204" pitchFamily="34" charset="0"/>
                <a:cs typeface="Arial" panose="020B0604020202020204" pitchFamily="34" charset="0"/>
              </a:rPr>
              <a:t>suprafață</a:t>
            </a:r>
            <a:r>
              <a:rPr lang="fr-FR" altLang="zh-CN" sz="2800" b="1" dirty="0">
                <a:solidFill>
                  <a:srgbClr val="002060"/>
                </a:solidFill>
                <a:latin typeface="EC Square Sans Pro"/>
                <a:ea typeface="Calibri" panose="020F0502020204030204" pitchFamily="34" charset="0"/>
                <a:cs typeface="Arial" panose="020B0604020202020204" pitchFamily="34" charset="0"/>
              </a:rPr>
              <a:t> au </a:t>
            </a:r>
            <a:r>
              <a:rPr lang="fr-FR" altLang="zh-CN" sz="3600" b="1" dirty="0">
                <a:solidFill>
                  <a:srgbClr val="FF0000"/>
                </a:solidFill>
                <a:latin typeface="EC Square Sans Pro"/>
                <a:ea typeface="Calibri" panose="020F0502020204030204" pitchFamily="34" charset="0"/>
                <a:cs typeface="Arial" panose="020B0604020202020204" pitchFamily="34" charset="0"/>
              </a:rPr>
              <a:t>inclus</a:t>
            </a:r>
            <a:r>
              <a:rPr lang="fr-FR" altLang="zh-CN" sz="3600" b="1" dirty="0">
                <a:solidFill>
                  <a:srgbClr val="002060"/>
                </a:solidFill>
                <a:latin typeface="EC Square Sans Pro"/>
                <a:ea typeface="Calibri" panose="020F0502020204030204" pitchFamily="34" charset="0"/>
                <a:cs typeface="Arial" panose="020B0604020202020204" pitchFamily="34" charset="0"/>
              </a:rPr>
              <a:t> </a:t>
            </a:r>
            <a:r>
              <a:rPr lang="fr-FR" altLang="zh-CN" sz="2800" b="1" dirty="0" err="1">
                <a:solidFill>
                  <a:srgbClr val="002060"/>
                </a:solidFill>
                <a:latin typeface="EC Square Sans Pro"/>
                <a:ea typeface="Calibri" panose="020F0502020204030204" pitchFamily="34" charset="0"/>
                <a:cs typeface="Arial" panose="020B0604020202020204" pitchFamily="34" charset="0"/>
              </a:rPr>
              <a:t>adesea</a:t>
            </a:r>
            <a:r>
              <a:rPr lang="fr-FR" altLang="zh-CN" sz="2800" b="1" dirty="0">
                <a:solidFill>
                  <a:srgbClr val="002060"/>
                </a:solidFill>
                <a:latin typeface="EC Square Sans Pro"/>
                <a:ea typeface="Calibri" panose="020F0502020204030204" pitchFamily="34" charset="0"/>
                <a:cs typeface="Arial" panose="020B0604020202020204" pitchFamily="34" charset="0"/>
              </a:rPr>
              <a:t>:</a:t>
            </a:r>
          </a:p>
          <a:p>
            <a:pPr algn="r"/>
            <a:r>
              <a:rPr lang="fr-FR" altLang="zh-CN" sz="1050" b="1" dirty="0">
                <a:solidFill>
                  <a:srgbClr val="002060"/>
                </a:solidFill>
                <a:latin typeface="EC Square Sans Pro"/>
                <a:ea typeface="Calibri" panose="020F0502020204030204" pitchFamily="34" charset="0"/>
                <a:cs typeface="Arial" panose="020B0604020202020204" pitchFamily="34" charset="0"/>
              </a:rPr>
              <a:t> </a:t>
            </a:r>
            <a:endParaRPr lang="en-US" altLang="zh-CN" sz="1050" b="1" dirty="0">
              <a:solidFill>
                <a:srgbClr val="002060"/>
              </a:solidFill>
              <a:latin typeface="EC Square Sans Pro"/>
              <a:ea typeface="Calibri" panose="020F0502020204030204" pitchFamily="34" charset="0"/>
              <a:cs typeface="Arial" panose="020B0604020202020204" pitchFamily="34" charset="0"/>
            </a:endParaRPr>
          </a:p>
          <a:p>
            <a:pPr algn="r">
              <a:buFontTx/>
              <a:buChar char="•"/>
            </a:pPr>
            <a:r>
              <a:rPr lang="fr-FR" altLang="zh-CN" sz="2400" b="1" dirty="0">
                <a:solidFill>
                  <a:srgbClr val="002060"/>
                </a:solidFill>
                <a:latin typeface="EC Square Sans Pro"/>
                <a:ea typeface="Calibri" panose="020F0502020204030204" pitchFamily="34" charset="0"/>
                <a:cs typeface="Arial" panose="020B0604020202020204" pitchFamily="34" charset="0"/>
              </a:rPr>
              <a:t> macrolide, </a:t>
            </a:r>
            <a:endParaRPr lang="en-US" altLang="zh-CN" sz="2400" b="1" dirty="0">
              <a:solidFill>
                <a:srgbClr val="002060"/>
              </a:solidFill>
              <a:latin typeface="EC Square Sans Pro"/>
              <a:ea typeface="Calibri" panose="020F0502020204030204" pitchFamily="34" charset="0"/>
              <a:cs typeface="Arial" panose="020B0604020202020204" pitchFamily="34" charset="0"/>
            </a:endParaRPr>
          </a:p>
          <a:p>
            <a:pPr algn="r">
              <a:buFontTx/>
              <a:buChar char="•"/>
            </a:pPr>
            <a:r>
              <a:rPr lang="fr-FR" altLang="zh-CN" sz="2400" b="1" dirty="0">
                <a:solidFill>
                  <a:srgbClr val="002060"/>
                </a:solidFill>
                <a:latin typeface="EC Square Sans Pro"/>
                <a:ea typeface="SimSun" panose="02010600030101010101" pitchFamily="2" charset="-122"/>
                <a:cs typeface="Calibri" panose="020F0502020204030204" pitchFamily="34" charset="0"/>
              </a:rPr>
              <a:t> sulfamide, </a:t>
            </a:r>
            <a:endParaRPr lang="en-US" altLang="zh-CN" sz="2400" b="1" dirty="0">
              <a:solidFill>
                <a:srgbClr val="002060"/>
              </a:solidFill>
              <a:latin typeface="EC Square Sans Pro"/>
              <a:ea typeface="SimSun" panose="02010600030101010101" pitchFamily="2" charset="-122"/>
            </a:endParaRPr>
          </a:p>
          <a:p>
            <a:pPr algn="r">
              <a:buFontTx/>
              <a:buChar char="•"/>
            </a:pPr>
            <a:r>
              <a:rPr lang="fr-FR" altLang="zh-CN" sz="2400" b="1" dirty="0">
                <a:solidFill>
                  <a:srgbClr val="002060"/>
                </a:solidFill>
                <a:latin typeface="EC Square Sans Pro"/>
                <a:ea typeface="SimSun" panose="02010600030101010101" pitchFamily="2" charset="-122"/>
              </a:rPr>
              <a:t> </a:t>
            </a:r>
            <a:r>
              <a:rPr lang="fr-FR" altLang="zh-CN" sz="2400" b="1" dirty="0" err="1">
                <a:solidFill>
                  <a:srgbClr val="002060"/>
                </a:solidFill>
                <a:latin typeface="EC Square Sans Pro"/>
                <a:ea typeface="SimSun" panose="02010600030101010101" pitchFamily="2" charset="-122"/>
              </a:rPr>
              <a:t>tetraciclin</a:t>
            </a:r>
            <a:r>
              <a:rPr lang="ro-RO" altLang="zh-CN" sz="2400" b="1" dirty="0">
                <a:solidFill>
                  <a:srgbClr val="002060"/>
                </a:solidFill>
                <a:latin typeface="EC Square Sans Pro"/>
                <a:ea typeface="SimSun" panose="02010600030101010101" pitchFamily="2" charset="-122"/>
              </a:rPr>
              <a:t>e</a:t>
            </a:r>
            <a:r>
              <a:rPr lang="fr-FR" altLang="zh-CN" sz="2400" b="1" dirty="0">
                <a:solidFill>
                  <a:srgbClr val="002060"/>
                </a:solidFill>
                <a:latin typeface="EC Square Sans Pro"/>
                <a:ea typeface="SimSun" panose="02010600030101010101" pitchFamily="2" charset="-122"/>
              </a:rPr>
              <a:t>, </a:t>
            </a:r>
            <a:endParaRPr lang="en-US" altLang="zh-CN" sz="2400" b="1" dirty="0">
              <a:solidFill>
                <a:srgbClr val="002060"/>
              </a:solidFill>
              <a:latin typeface="EC Square Sans Pro"/>
              <a:ea typeface="SimSun" panose="02010600030101010101" pitchFamily="2" charset="-122"/>
            </a:endParaRPr>
          </a:p>
          <a:p>
            <a:pPr algn="r">
              <a:buFontTx/>
              <a:buChar char="•"/>
            </a:pPr>
            <a:r>
              <a:rPr lang="fr-FR" altLang="zh-CN" sz="2400" b="1" dirty="0">
                <a:solidFill>
                  <a:srgbClr val="002060"/>
                </a:solidFill>
                <a:latin typeface="EC Square Sans Pro"/>
                <a:ea typeface="SimSun" panose="02010600030101010101" pitchFamily="2" charset="-122"/>
              </a:rPr>
              <a:t> </a:t>
            </a:r>
            <a:r>
              <a:rPr lang="fr-FR" altLang="zh-CN" sz="2400" b="1" dirty="0" err="1">
                <a:solidFill>
                  <a:srgbClr val="002060"/>
                </a:solidFill>
                <a:latin typeface="EC Square Sans Pro"/>
                <a:ea typeface="SimSun" panose="02010600030101010101" pitchFamily="2" charset="-122"/>
              </a:rPr>
              <a:t>cloramfenicol</a:t>
            </a:r>
            <a:r>
              <a:rPr lang="ro-RO" altLang="zh-CN" sz="2400" b="1" dirty="0">
                <a:solidFill>
                  <a:srgbClr val="002060"/>
                </a:solidFill>
                <a:latin typeface="EC Square Sans Pro"/>
                <a:ea typeface="SimSun" panose="02010600030101010101" pitchFamily="2" charset="-122"/>
              </a:rPr>
              <a:t>i</a:t>
            </a:r>
            <a:r>
              <a:rPr lang="fr-FR" altLang="zh-CN" sz="2400" b="1" dirty="0">
                <a:solidFill>
                  <a:srgbClr val="002060"/>
                </a:solidFill>
                <a:latin typeface="EC Square Sans Pro"/>
                <a:ea typeface="SimSun" panose="02010600030101010101" pitchFamily="2" charset="-122"/>
              </a:rPr>
              <a:t>, </a:t>
            </a:r>
            <a:endParaRPr lang="en-US" altLang="zh-CN" sz="2400" b="1" dirty="0">
              <a:solidFill>
                <a:srgbClr val="002060"/>
              </a:solidFill>
              <a:latin typeface="EC Square Sans Pro"/>
              <a:ea typeface="SimSun" panose="02010600030101010101" pitchFamily="2" charset="-122"/>
            </a:endParaRPr>
          </a:p>
          <a:p>
            <a:pPr algn="r">
              <a:buFontTx/>
              <a:buChar char="•"/>
            </a:pPr>
            <a:r>
              <a:rPr lang="fr-FR" altLang="zh-CN" sz="2400" b="1" dirty="0">
                <a:solidFill>
                  <a:srgbClr val="002060"/>
                </a:solidFill>
                <a:latin typeface="EC Square Sans Pro"/>
                <a:ea typeface="SimSun" panose="02010600030101010101" pitchFamily="2" charset="-122"/>
              </a:rPr>
              <a:t> </a:t>
            </a:r>
            <a:r>
              <a:rPr lang="fr-FR" altLang="zh-CN" sz="2400" b="1" dirty="0" err="1">
                <a:solidFill>
                  <a:srgbClr val="002060"/>
                </a:solidFill>
                <a:latin typeface="EC Square Sans Pro"/>
                <a:ea typeface="SimSun" panose="02010600030101010101" pitchFamily="2" charset="-122"/>
              </a:rPr>
              <a:t>clortetraciclina</a:t>
            </a:r>
            <a:r>
              <a:rPr lang="fr-FR" altLang="zh-CN" sz="2400" b="1" dirty="0">
                <a:solidFill>
                  <a:srgbClr val="002060"/>
                </a:solidFill>
                <a:latin typeface="EC Square Sans Pro"/>
                <a:ea typeface="SimSun" panose="02010600030101010101" pitchFamily="2" charset="-122"/>
              </a:rPr>
              <a:t>, </a:t>
            </a:r>
            <a:endParaRPr lang="en-US" altLang="zh-CN" sz="2400" b="1" dirty="0">
              <a:solidFill>
                <a:srgbClr val="002060"/>
              </a:solidFill>
              <a:latin typeface="EC Square Sans Pro"/>
              <a:ea typeface="SimSun" panose="02010600030101010101" pitchFamily="2" charset="-122"/>
            </a:endParaRPr>
          </a:p>
          <a:p>
            <a:pPr algn="r">
              <a:buFontTx/>
              <a:buChar char="•"/>
            </a:pPr>
            <a:r>
              <a:rPr lang="fr-FR" altLang="zh-CN" sz="2400" b="1" dirty="0">
                <a:solidFill>
                  <a:srgbClr val="002060"/>
                </a:solidFill>
                <a:latin typeface="EC Square Sans Pro"/>
                <a:ea typeface="SimSun" panose="02010600030101010101" pitchFamily="2" charset="-122"/>
              </a:rPr>
              <a:t> </a:t>
            </a:r>
            <a:r>
              <a:rPr lang="fr-FR" altLang="zh-CN" sz="2400" b="1" dirty="0" err="1">
                <a:solidFill>
                  <a:srgbClr val="002060"/>
                </a:solidFill>
                <a:latin typeface="EC Square Sans Pro"/>
                <a:ea typeface="SimSun" panose="02010600030101010101" pitchFamily="2" charset="-122"/>
              </a:rPr>
              <a:t>sulfametazina</a:t>
            </a:r>
            <a:r>
              <a:rPr lang="fr-FR" altLang="zh-CN" sz="2400" b="1" dirty="0">
                <a:solidFill>
                  <a:srgbClr val="002060"/>
                </a:solidFill>
                <a:latin typeface="EC Square Sans Pro"/>
                <a:ea typeface="SimSun" panose="02010600030101010101" pitchFamily="2" charset="-122"/>
              </a:rPr>
              <a:t>, </a:t>
            </a:r>
            <a:endParaRPr lang="en-US" altLang="zh-CN" sz="2400" b="1" dirty="0">
              <a:solidFill>
                <a:srgbClr val="002060"/>
              </a:solidFill>
              <a:latin typeface="EC Square Sans Pro"/>
              <a:ea typeface="SimSun" panose="02010600030101010101" pitchFamily="2" charset="-122"/>
            </a:endParaRPr>
          </a:p>
          <a:p>
            <a:pPr algn="r">
              <a:buFontTx/>
              <a:buChar char="•"/>
            </a:pPr>
            <a:r>
              <a:rPr lang="fr-FR" altLang="zh-CN" sz="2400" b="1" dirty="0">
                <a:solidFill>
                  <a:srgbClr val="002060"/>
                </a:solidFill>
                <a:latin typeface="EC Square Sans Pro"/>
                <a:ea typeface="SimSun" panose="02010600030101010101" pitchFamily="2" charset="-122"/>
              </a:rPr>
              <a:t> </a:t>
            </a:r>
            <a:r>
              <a:rPr lang="fr-FR" altLang="zh-CN" sz="2400" b="1" dirty="0" err="1">
                <a:solidFill>
                  <a:srgbClr val="002060"/>
                </a:solidFill>
                <a:latin typeface="EC Square Sans Pro"/>
                <a:ea typeface="SimSun" panose="02010600030101010101" pitchFamily="2" charset="-122"/>
              </a:rPr>
              <a:t>lincomicina</a:t>
            </a:r>
            <a:r>
              <a:rPr lang="fr-FR" altLang="zh-CN" sz="2400" b="1" dirty="0">
                <a:solidFill>
                  <a:srgbClr val="002060"/>
                </a:solidFill>
                <a:latin typeface="EC Square Sans Pro"/>
                <a:ea typeface="SimSun" panose="02010600030101010101" pitchFamily="2" charset="-122"/>
              </a:rPr>
              <a:t>, </a:t>
            </a:r>
            <a:endParaRPr lang="en-US" altLang="zh-CN" sz="2400" b="1" dirty="0">
              <a:solidFill>
                <a:srgbClr val="002060"/>
              </a:solidFill>
              <a:latin typeface="EC Square Sans Pro"/>
              <a:ea typeface="SimSun" panose="02010600030101010101" pitchFamily="2" charset="-122"/>
            </a:endParaRPr>
          </a:p>
          <a:p>
            <a:pPr algn="r">
              <a:buFontTx/>
              <a:buChar char="•"/>
            </a:pPr>
            <a:r>
              <a:rPr lang="fr-FR" altLang="zh-CN" sz="2400" b="1" dirty="0">
                <a:solidFill>
                  <a:srgbClr val="002060"/>
                </a:solidFill>
                <a:latin typeface="EC Square Sans Pro"/>
                <a:ea typeface="SimSun" panose="02010600030101010101" pitchFamily="2" charset="-122"/>
              </a:rPr>
              <a:t> </a:t>
            </a:r>
            <a:r>
              <a:rPr lang="fr-FR" altLang="zh-CN" sz="2400" b="1" dirty="0" err="1">
                <a:solidFill>
                  <a:srgbClr val="002060"/>
                </a:solidFill>
                <a:latin typeface="EC Square Sans Pro"/>
                <a:ea typeface="SimSun" panose="02010600030101010101" pitchFamily="2" charset="-122"/>
              </a:rPr>
              <a:t>trimetoprimul</a:t>
            </a:r>
            <a:r>
              <a:rPr lang="fr-FR" altLang="zh-CN" sz="2400" b="1" dirty="0">
                <a:solidFill>
                  <a:srgbClr val="002060"/>
                </a:solidFill>
                <a:latin typeface="EC Square Sans Pro"/>
                <a:ea typeface="SimSun" panose="02010600030101010101" pitchFamily="2" charset="-122"/>
              </a:rPr>
              <a:t>, </a:t>
            </a:r>
            <a:endParaRPr lang="en-US" altLang="zh-CN" sz="2400" b="1" dirty="0">
              <a:solidFill>
                <a:srgbClr val="002060"/>
              </a:solidFill>
              <a:latin typeface="EC Square Sans Pro"/>
              <a:ea typeface="SimSun" panose="02010600030101010101" pitchFamily="2" charset="-122"/>
            </a:endParaRPr>
          </a:p>
          <a:p>
            <a:pPr algn="r">
              <a:buFontTx/>
              <a:buChar char="•"/>
            </a:pPr>
            <a:r>
              <a:rPr lang="fr-FR" altLang="zh-CN" sz="2400" b="1" dirty="0">
                <a:solidFill>
                  <a:srgbClr val="002060"/>
                </a:solidFill>
                <a:latin typeface="EC Square Sans Pro"/>
                <a:ea typeface="SimSun" panose="02010600030101010101" pitchFamily="2" charset="-122"/>
              </a:rPr>
              <a:t> </a:t>
            </a:r>
            <a:r>
              <a:rPr lang="fr-FR" altLang="zh-CN" sz="2400" b="1" dirty="0" err="1">
                <a:solidFill>
                  <a:srgbClr val="002060"/>
                </a:solidFill>
                <a:latin typeface="EC Square Sans Pro"/>
                <a:ea typeface="SimSun" panose="02010600030101010101" pitchFamily="2" charset="-122"/>
              </a:rPr>
              <a:t>sulfadimetoxinul</a:t>
            </a:r>
            <a:r>
              <a:rPr lang="fr-FR" altLang="zh-CN" sz="2400" b="1" dirty="0">
                <a:solidFill>
                  <a:srgbClr val="002060"/>
                </a:solidFill>
                <a:latin typeface="EC Square Sans Pro"/>
                <a:ea typeface="SimSun" panose="02010600030101010101" pitchFamily="2" charset="-122"/>
              </a:rPr>
              <a:t> </a:t>
            </a:r>
          </a:p>
          <a:p>
            <a:pPr algn="r">
              <a:buFontTx/>
              <a:buChar char="•"/>
            </a:pPr>
            <a:r>
              <a:rPr lang="fr-FR" altLang="zh-CN" sz="2400" b="1" dirty="0">
                <a:solidFill>
                  <a:srgbClr val="002060"/>
                </a:solidFill>
                <a:latin typeface="EC Square Sans Pro"/>
                <a:ea typeface="SimSun" panose="02010600030101010101" pitchFamily="2" charset="-122"/>
              </a:rPr>
              <a:t> </a:t>
            </a:r>
            <a:r>
              <a:rPr lang="fr-FR" altLang="zh-CN" sz="2400" b="1" dirty="0" err="1">
                <a:solidFill>
                  <a:srgbClr val="002060"/>
                </a:solidFill>
                <a:latin typeface="EC Square Sans Pro"/>
                <a:ea typeface="SimSun" panose="02010600030101010101" pitchFamily="2" charset="-122"/>
              </a:rPr>
              <a:t>sulfametazina</a:t>
            </a:r>
            <a:r>
              <a:rPr lang="fr-FR" altLang="zh-CN" sz="2400" b="1" dirty="0">
                <a:solidFill>
                  <a:srgbClr val="002060"/>
                </a:solidFill>
                <a:latin typeface="EC Square Sans Pro"/>
                <a:ea typeface="SimSun" panose="02010600030101010101" pitchFamily="2" charset="-122"/>
              </a:rPr>
              <a:t>.</a:t>
            </a:r>
            <a:r>
              <a:rPr lang="en-US" altLang="zh-CN" sz="2204" b="1" i="1" dirty="0">
                <a:solidFill>
                  <a:srgbClr val="002060"/>
                </a:solidFill>
                <a:latin typeface="EC Square Sans Pro"/>
                <a:ea typeface="SimSun" panose="02010600030101010101" pitchFamily="2" charset="-122"/>
              </a:rPr>
              <a:t> </a:t>
            </a:r>
          </a:p>
        </p:txBody>
      </p:sp>
      <p:sp>
        <p:nvSpPr>
          <p:cNvPr id="7" name="Title 1">
            <a:extLst>
              <a:ext uri="{FF2B5EF4-FFF2-40B4-BE49-F238E27FC236}">
                <a16:creationId xmlns:a16="http://schemas.microsoft.com/office/drawing/2014/main" id="{3B36C577-0919-DD50-E822-C007A757CC39}"/>
              </a:ext>
            </a:extLst>
          </p:cNvPr>
          <p:cNvSpPr txBox="1">
            <a:spLocks/>
          </p:cNvSpPr>
          <p:nvPr/>
        </p:nvSpPr>
        <p:spPr>
          <a:xfrm>
            <a:off x="762000" y="3054350"/>
            <a:ext cx="1831622" cy="914400"/>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txBody>
          <a:bodyPr/>
          <a:lstStyle>
            <a:lvl1pPr>
              <a:defRPr>
                <a:latin typeface="+mj-lt"/>
                <a:ea typeface="+mj-ea"/>
                <a:cs typeface="+mj-cs"/>
              </a:defRPr>
            </a:lvl1pPr>
          </a:lstStyle>
          <a:p>
            <a:pPr>
              <a:defRPr/>
            </a:pPr>
            <a:r>
              <a:rPr lang="ro-RO" sz="5400" b="1" dirty="0">
                <a:solidFill>
                  <a:srgbClr val="FF0000"/>
                </a:solidFill>
                <a:latin typeface="EC Square Sans Pro"/>
              </a:rPr>
              <a:t>Fa</a:t>
            </a:r>
            <a:r>
              <a:rPr lang="en-US" sz="5400" b="1" dirty="0">
                <a:solidFill>
                  <a:srgbClr val="FF0000"/>
                </a:solidFill>
                <a:latin typeface="EC Square Sans Pro"/>
              </a:rPr>
              <a:t>p</a:t>
            </a:r>
            <a:r>
              <a:rPr lang="ro-RO" sz="5400" b="1" dirty="0">
                <a:solidFill>
                  <a:srgbClr val="FF0000"/>
                </a:solidFill>
                <a:latin typeface="EC Square Sans Pro"/>
              </a:rPr>
              <a:t>t</a:t>
            </a:r>
            <a:endParaRPr lang="en-US" sz="5400" b="1" dirty="0">
              <a:solidFill>
                <a:srgbClr val="FF0000"/>
              </a:solidFill>
              <a:latin typeface="EC Square Sans Pro"/>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162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ro-RO" sz="3200" b="1">
                <a:solidFill>
                  <a:srgbClr val="003399"/>
                </a:solidFill>
                <a:latin typeface="PF Square Sans Pro" pitchFamily="2" charset="0"/>
              </a:rPr>
              <a:t>Legislație, dispoziții și/sau orientări relevante suplimentare care trebuie luate în considerare de către medici veterinari și fermieri (II) </a:t>
            </a:r>
            <a:r>
              <a:rPr lang="ro-RO" sz="1600" i="1">
                <a:solidFill>
                  <a:srgbClr val="003399"/>
                </a:solidFill>
                <a:latin typeface="PF Square Sans Pro" pitchFamily="2" charset="0"/>
              </a:rPr>
              <a:t>Cursul 4</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ro-RO">
                <a:latin typeface="PF Square Sans Pro" pitchFamily="2" charset="0"/>
              </a:rPr>
              <a:t>ROMÂNIA, 9 ȘI 10 MAI 2024</a:t>
            </a:r>
          </a:p>
          <a:p>
            <a:endParaRPr lang="es-ES" dirty="0"/>
          </a:p>
        </p:txBody>
      </p:sp>
      <p:sp>
        <p:nvSpPr>
          <p:cNvPr id="4" name="Rectángulo 3">
            <a:extLst>
              <a:ext uri="{FF2B5EF4-FFF2-40B4-BE49-F238E27FC236}">
                <a16:creationId xmlns:a16="http://schemas.microsoft.com/office/drawing/2014/main" id="{B0F13D33-9D3B-06FC-D544-E2056B684087}"/>
              </a:ext>
            </a:extLst>
          </p:cNvPr>
          <p:cNvSpPr/>
          <p:nvPr/>
        </p:nvSpPr>
        <p:spPr>
          <a:xfrm>
            <a:off x="9677400" y="6197260"/>
            <a:ext cx="2514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Texto&#10;&#10;Descripción generada automáticamente">
            <a:extLst>
              <a:ext uri="{FF2B5EF4-FFF2-40B4-BE49-F238E27FC236}">
                <a16:creationId xmlns:a16="http://schemas.microsoft.com/office/drawing/2014/main" id="{E6F7D49E-3CDB-319B-C8FA-BAAC98BEC6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01364" y="6178550"/>
            <a:ext cx="2398623" cy="537774"/>
          </a:xfrm>
          <a:prstGeom prst="rect">
            <a:avLst/>
          </a:prstGeom>
        </p:spPr>
      </p:pic>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685800" y="1530350"/>
            <a:ext cx="10972800" cy="43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Font typeface="Arial" panose="020B0604020202020204" pitchFamily="34" charset="0"/>
              <a:buChar char="•"/>
            </a:pPr>
            <a:r>
              <a:rPr lang="fr-FR" altLang="en-US" sz="2400" b="1" dirty="0" err="1">
                <a:solidFill>
                  <a:srgbClr val="002060"/>
                </a:solidFill>
                <a:latin typeface="EC Square Sans Pro"/>
              </a:rPr>
              <a:t>Antibioticele</a:t>
            </a:r>
            <a:r>
              <a:rPr lang="fr-FR" altLang="en-US" sz="2400" b="1" dirty="0">
                <a:solidFill>
                  <a:srgbClr val="002060"/>
                </a:solidFill>
                <a:latin typeface="EC Square Sans Pro"/>
              </a:rPr>
              <a:t> </a:t>
            </a:r>
            <a:r>
              <a:rPr lang="fr-FR" altLang="en-US" sz="2400" b="1" dirty="0" err="1">
                <a:solidFill>
                  <a:srgbClr val="002060"/>
                </a:solidFill>
                <a:latin typeface="EC Square Sans Pro"/>
              </a:rPr>
              <a:t>administrate</a:t>
            </a:r>
            <a:r>
              <a:rPr lang="fr-FR" altLang="en-US" sz="2400" b="1" dirty="0">
                <a:solidFill>
                  <a:srgbClr val="002060"/>
                </a:solidFill>
                <a:latin typeface="EC Square Sans Pro"/>
              </a:rPr>
              <a:t> </a:t>
            </a:r>
            <a:r>
              <a:rPr lang="fr-FR" altLang="en-US" sz="2400" b="1" dirty="0" err="1">
                <a:solidFill>
                  <a:srgbClr val="002060"/>
                </a:solidFill>
                <a:latin typeface="EC Square Sans Pro"/>
              </a:rPr>
              <a:t>animalelor</a:t>
            </a:r>
            <a:r>
              <a:rPr lang="fr-FR" altLang="en-US" sz="2400" b="1" dirty="0">
                <a:solidFill>
                  <a:srgbClr val="002060"/>
                </a:solidFill>
                <a:latin typeface="EC Square Sans Pro"/>
              </a:rPr>
              <a:t> </a:t>
            </a:r>
            <a:r>
              <a:rPr lang="fr-FR" altLang="en-US" sz="3200" b="1" dirty="0">
                <a:solidFill>
                  <a:srgbClr val="FF0000"/>
                </a:solidFill>
                <a:latin typeface="EC Square Sans Pro"/>
              </a:rPr>
              <a:t>nu </a:t>
            </a:r>
            <a:r>
              <a:rPr lang="fr-FR" altLang="en-US" sz="3200" b="1" dirty="0" err="1">
                <a:solidFill>
                  <a:srgbClr val="FF0000"/>
                </a:solidFill>
                <a:latin typeface="EC Square Sans Pro"/>
              </a:rPr>
              <a:t>sunt</a:t>
            </a:r>
            <a:r>
              <a:rPr lang="fr-FR" altLang="en-US" sz="3200" b="1" dirty="0">
                <a:solidFill>
                  <a:srgbClr val="FF0000"/>
                </a:solidFill>
                <a:latin typeface="EC Square Sans Pro"/>
              </a:rPr>
              <a:t> complet </a:t>
            </a:r>
            <a:r>
              <a:rPr lang="fr-FR" altLang="en-US" sz="3200" b="1" dirty="0" err="1">
                <a:solidFill>
                  <a:srgbClr val="FF0000"/>
                </a:solidFill>
                <a:latin typeface="EC Square Sans Pro"/>
              </a:rPr>
              <a:t>absorbite</a:t>
            </a:r>
            <a:r>
              <a:rPr lang="fr-FR" altLang="en-US" sz="3200" b="1" dirty="0">
                <a:solidFill>
                  <a:srgbClr val="FF0000"/>
                </a:solidFill>
                <a:latin typeface="EC Square Sans Pro"/>
              </a:rPr>
              <a:t> </a:t>
            </a:r>
            <a:r>
              <a:rPr lang="fr-FR" altLang="en-US" sz="2400" b="1" dirty="0">
                <a:solidFill>
                  <a:srgbClr val="002060"/>
                </a:solidFill>
                <a:latin typeface="EC Square Sans Pro"/>
              </a:rPr>
              <a:t>de </a:t>
            </a:r>
            <a:r>
              <a:rPr lang="fr-FR" altLang="en-US" sz="2400" b="1" dirty="0" err="1">
                <a:solidFill>
                  <a:srgbClr val="002060"/>
                </a:solidFill>
                <a:latin typeface="EC Square Sans Pro"/>
              </a:rPr>
              <a:t>către</a:t>
            </a:r>
            <a:r>
              <a:rPr lang="fr-FR" altLang="en-US" sz="2400" b="1" dirty="0">
                <a:solidFill>
                  <a:srgbClr val="002060"/>
                </a:solidFill>
                <a:latin typeface="EC Square Sans Pro"/>
              </a:rPr>
              <a:t> </a:t>
            </a:r>
            <a:r>
              <a:rPr lang="fr-FR" altLang="en-US" sz="2400" b="1" dirty="0" err="1">
                <a:solidFill>
                  <a:srgbClr val="002060"/>
                </a:solidFill>
                <a:latin typeface="EC Square Sans Pro"/>
              </a:rPr>
              <a:t>acestea</a:t>
            </a:r>
            <a:r>
              <a:rPr lang="fr-FR" altLang="en-US" sz="2400" b="1" dirty="0">
                <a:solidFill>
                  <a:srgbClr val="002060"/>
                </a:solidFill>
                <a:latin typeface="EC Square Sans Pro"/>
              </a:rPr>
              <a:t>! </a:t>
            </a:r>
          </a:p>
          <a:p>
            <a:pPr algn="just"/>
            <a:endParaRPr lang="fr-FR" altLang="en-US" sz="1000" b="1" dirty="0">
              <a:solidFill>
                <a:srgbClr val="002060"/>
              </a:solidFill>
              <a:latin typeface="EC Square Sans Pro"/>
            </a:endParaRPr>
          </a:p>
          <a:p>
            <a:pPr marL="457200" indent="-457200" algn="just">
              <a:buFont typeface="Arial" panose="020B0604020202020204" pitchFamily="34" charset="0"/>
              <a:buChar char="•"/>
            </a:pPr>
            <a:r>
              <a:rPr lang="fr-FR" altLang="en-US" sz="2400" b="1" dirty="0" err="1">
                <a:solidFill>
                  <a:srgbClr val="002060"/>
                </a:solidFill>
                <a:latin typeface="EC Square Sans Pro"/>
              </a:rPr>
              <a:t>În</a:t>
            </a:r>
            <a:r>
              <a:rPr lang="fr-FR" altLang="en-US" sz="2400" b="1" dirty="0">
                <a:solidFill>
                  <a:srgbClr val="002060"/>
                </a:solidFill>
                <a:latin typeface="EC Square Sans Pro"/>
              </a:rPr>
              <a:t> </a:t>
            </a:r>
            <a:r>
              <a:rPr lang="fr-FR" altLang="en-US" sz="2400" b="1" dirty="0" err="1">
                <a:solidFill>
                  <a:srgbClr val="002060"/>
                </a:solidFill>
                <a:latin typeface="EC Square Sans Pro"/>
              </a:rPr>
              <a:t>funcție</a:t>
            </a:r>
            <a:r>
              <a:rPr lang="fr-FR" altLang="en-US" sz="2400" b="1" dirty="0">
                <a:solidFill>
                  <a:srgbClr val="002060"/>
                </a:solidFill>
                <a:latin typeface="EC Square Sans Pro"/>
              </a:rPr>
              <a:t> de </a:t>
            </a:r>
            <a:r>
              <a:rPr lang="fr-FR" altLang="en-US" sz="2400" b="1" dirty="0" err="1">
                <a:solidFill>
                  <a:srgbClr val="002060"/>
                </a:solidFill>
                <a:latin typeface="EC Square Sans Pro"/>
              </a:rPr>
              <a:t>antibiotic</a:t>
            </a:r>
            <a:r>
              <a:rPr lang="fr-FR" altLang="en-US" sz="2400" b="1" dirty="0">
                <a:solidFill>
                  <a:srgbClr val="002060"/>
                </a:solidFill>
                <a:latin typeface="EC Square Sans Pro"/>
              </a:rPr>
              <a:t>, </a:t>
            </a:r>
            <a:r>
              <a:rPr lang="fr-FR" altLang="en-US" sz="3200" b="1" dirty="0" err="1">
                <a:solidFill>
                  <a:srgbClr val="FF0000"/>
                </a:solidFill>
                <a:latin typeface="EC Square Sans Pro"/>
              </a:rPr>
              <a:t>între</a:t>
            </a:r>
            <a:r>
              <a:rPr lang="fr-FR" altLang="en-US" sz="3200" b="1" dirty="0">
                <a:solidFill>
                  <a:srgbClr val="FF0000"/>
                </a:solidFill>
                <a:latin typeface="EC Square Sans Pro"/>
              </a:rPr>
              <a:t> 30 </a:t>
            </a:r>
            <a:r>
              <a:rPr lang="fr-FR" altLang="en-US" sz="3200" b="1" dirty="0" err="1">
                <a:solidFill>
                  <a:srgbClr val="FF0000"/>
                </a:solidFill>
                <a:latin typeface="EC Square Sans Pro"/>
              </a:rPr>
              <a:t>și</a:t>
            </a:r>
            <a:r>
              <a:rPr lang="fr-FR" altLang="en-US" sz="3200" b="1" dirty="0">
                <a:solidFill>
                  <a:srgbClr val="FF0000"/>
                </a:solidFill>
                <a:latin typeface="EC Square Sans Pro"/>
              </a:rPr>
              <a:t> 90% </a:t>
            </a:r>
            <a:r>
              <a:rPr lang="fr-FR" altLang="en-US" sz="2400" b="1" dirty="0" err="1">
                <a:solidFill>
                  <a:srgbClr val="002060"/>
                </a:solidFill>
                <a:latin typeface="EC Square Sans Pro"/>
              </a:rPr>
              <a:t>din</a:t>
            </a:r>
            <a:r>
              <a:rPr lang="fr-FR" altLang="en-US" sz="2400" b="1" dirty="0">
                <a:solidFill>
                  <a:srgbClr val="002060"/>
                </a:solidFill>
                <a:latin typeface="EC Square Sans Pro"/>
              </a:rPr>
              <a:t> </a:t>
            </a:r>
            <a:r>
              <a:rPr lang="fr-FR" altLang="en-US" sz="2400" b="1" dirty="0" err="1">
                <a:solidFill>
                  <a:srgbClr val="002060"/>
                </a:solidFill>
                <a:latin typeface="EC Square Sans Pro"/>
              </a:rPr>
              <a:t>antibiotic</a:t>
            </a:r>
            <a:r>
              <a:rPr lang="fr-FR" altLang="en-US" sz="2400" b="1" dirty="0">
                <a:solidFill>
                  <a:srgbClr val="002060"/>
                </a:solidFill>
                <a:latin typeface="EC Square Sans Pro"/>
              </a:rPr>
              <a:t> </a:t>
            </a:r>
            <a:r>
              <a:rPr lang="fr-FR" altLang="en-US" sz="2400" b="1" dirty="0" err="1">
                <a:solidFill>
                  <a:srgbClr val="002060"/>
                </a:solidFill>
                <a:latin typeface="EC Square Sans Pro"/>
              </a:rPr>
              <a:t>poate</a:t>
            </a:r>
            <a:r>
              <a:rPr lang="fr-FR" altLang="en-US" sz="2400" b="1" dirty="0">
                <a:solidFill>
                  <a:srgbClr val="002060"/>
                </a:solidFill>
                <a:latin typeface="EC Square Sans Pro"/>
              </a:rPr>
              <a:t> fi </a:t>
            </a:r>
            <a:r>
              <a:rPr lang="fr-FR" altLang="en-US" sz="2400" b="1" dirty="0" err="1">
                <a:solidFill>
                  <a:srgbClr val="002060"/>
                </a:solidFill>
                <a:latin typeface="EC Square Sans Pro"/>
              </a:rPr>
              <a:t>excretat</a:t>
            </a:r>
            <a:r>
              <a:rPr lang="fr-FR" altLang="en-US" sz="2400" b="1" dirty="0">
                <a:solidFill>
                  <a:srgbClr val="002060"/>
                </a:solidFill>
                <a:latin typeface="EC Square Sans Pro"/>
              </a:rPr>
              <a:t> </a:t>
            </a:r>
            <a:r>
              <a:rPr lang="fr-FR" altLang="en-US" sz="2400" b="1" dirty="0" err="1">
                <a:solidFill>
                  <a:srgbClr val="002060"/>
                </a:solidFill>
                <a:latin typeface="EC Square Sans Pro"/>
              </a:rPr>
              <a:t>prin</a:t>
            </a:r>
            <a:r>
              <a:rPr lang="fr-FR" altLang="en-US" sz="2400" b="1" dirty="0">
                <a:solidFill>
                  <a:srgbClr val="002060"/>
                </a:solidFill>
                <a:latin typeface="EC Square Sans Pro"/>
              </a:rPr>
              <a:t> </a:t>
            </a:r>
            <a:r>
              <a:rPr lang="fr-FR" altLang="en-US" sz="2400" b="1" dirty="0" err="1">
                <a:solidFill>
                  <a:srgbClr val="002060"/>
                </a:solidFill>
                <a:latin typeface="EC Square Sans Pro"/>
              </a:rPr>
              <a:t>urină</a:t>
            </a:r>
            <a:r>
              <a:rPr lang="fr-FR" altLang="en-US" sz="2400" b="1" dirty="0">
                <a:solidFill>
                  <a:srgbClr val="002060"/>
                </a:solidFill>
                <a:latin typeface="EC Square Sans Pro"/>
              </a:rPr>
              <a:t> </a:t>
            </a:r>
            <a:r>
              <a:rPr lang="fr-FR" altLang="en-US" sz="2400" b="1" dirty="0" err="1">
                <a:solidFill>
                  <a:srgbClr val="002060"/>
                </a:solidFill>
                <a:latin typeface="EC Square Sans Pro"/>
              </a:rPr>
              <a:t>sau</a:t>
            </a:r>
            <a:r>
              <a:rPr lang="fr-FR" altLang="en-US" sz="2400" b="1" dirty="0">
                <a:solidFill>
                  <a:srgbClr val="002060"/>
                </a:solidFill>
                <a:latin typeface="EC Square Sans Pro"/>
              </a:rPr>
              <a:t> </a:t>
            </a:r>
            <a:r>
              <a:rPr lang="fr-FR" altLang="en-US" sz="2400" b="1" dirty="0" err="1">
                <a:solidFill>
                  <a:srgbClr val="002060"/>
                </a:solidFill>
                <a:latin typeface="EC Square Sans Pro"/>
              </a:rPr>
              <a:t>fecal</a:t>
            </a:r>
            <a:r>
              <a:rPr lang="ro-RO" altLang="en-US" sz="2400" b="1" dirty="0">
                <a:solidFill>
                  <a:srgbClr val="002060"/>
                </a:solidFill>
                <a:latin typeface="EC Square Sans Pro"/>
              </a:rPr>
              <a:t>e</a:t>
            </a:r>
            <a:r>
              <a:rPr lang="fr-FR" altLang="en-US" sz="2400" b="1" dirty="0">
                <a:solidFill>
                  <a:srgbClr val="002060"/>
                </a:solidFill>
                <a:latin typeface="EC Square Sans Pro"/>
              </a:rPr>
              <a:t> </a:t>
            </a:r>
            <a:r>
              <a:rPr lang="fr-FR" altLang="en-US" sz="2400" b="1" dirty="0" err="1">
                <a:solidFill>
                  <a:srgbClr val="002060"/>
                </a:solidFill>
                <a:latin typeface="EC Square Sans Pro"/>
              </a:rPr>
              <a:t>în</a:t>
            </a:r>
            <a:r>
              <a:rPr lang="fr-FR" altLang="en-US" sz="2400" b="1" dirty="0">
                <a:solidFill>
                  <a:srgbClr val="002060"/>
                </a:solidFill>
                <a:latin typeface="EC Square Sans Pro"/>
              </a:rPr>
              <a:t> </a:t>
            </a:r>
            <a:r>
              <a:rPr lang="fr-FR" altLang="en-US" sz="3200" b="1" dirty="0" err="1">
                <a:solidFill>
                  <a:srgbClr val="FF0000"/>
                </a:solidFill>
                <a:latin typeface="EC Square Sans Pro"/>
              </a:rPr>
              <a:t>stare</a:t>
            </a:r>
            <a:r>
              <a:rPr lang="fr-FR" altLang="en-US" sz="3200" b="1" dirty="0">
                <a:solidFill>
                  <a:srgbClr val="FF0000"/>
                </a:solidFill>
                <a:latin typeface="EC Square Sans Pro"/>
              </a:rPr>
              <a:t> </a:t>
            </a:r>
            <a:r>
              <a:rPr lang="fr-FR" altLang="en-US" sz="3200" b="1" dirty="0" err="1">
                <a:solidFill>
                  <a:srgbClr val="FF0000"/>
                </a:solidFill>
                <a:latin typeface="EC Square Sans Pro"/>
              </a:rPr>
              <a:t>bioactivă</a:t>
            </a:r>
            <a:r>
              <a:rPr lang="fr-FR" altLang="en-US" sz="2800" b="1" dirty="0">
                <a:solidFill>
                  <a:srgbClr val="002060"/>
                </a:solidFill>
                <a:latin typeface="EC Square Sans Pro"/>
              </a:rPr>
              <a:t>, </a:t>
            </a:r>
            <a:r>
              <a:rPr lang="fr-FR" altLang="en-US" sz="2400" b="1" dirty="0" err="1">
                <a:solidFill>
                  <a:srgbClr val="002060"/>
                </a:solidFill>
                <a:latin typeface="EC Square Sans Pro"/>
              </a:rPr>
              <a:t>chiar</a:t>
            </a:r>
            <a:r>
              <a:rPr lang="fr-FR" altLang="en-US" sz="2400" b="1" dirty="0">
                <a:solidFill>
                  <a:srgbClr val="002060"/>
                </a:solidFill>
                <a:latin typeface="EC Square Sans Pro"/>
              </a:rPr>
              <a:t> intacte </a:t>
            </a:r>
            <a:r>
              <a:rPr lang="fr-FR" altLang="en-US" sz="2400" b="1" dirty="0" err="1">
                <a:solidFill>
                  <a:srgbClr val="002060"/>
                </a:solidFill>
                <a:latin typeface="EC Square Sans Pro"/>
              </a:rPr>
              <a:t>sau</a:t>
            </a:r>
            <a:r>
              <a:rPr lang="fr-FR" altLang="en-US" sz="2400" b="1" dirty="0">
                <a:solidFill>
                  <a:srgbClr val="002060"/>
                </a:solidFill>
                <a:latin typeface="EC Square Sans Pro"/>
              </a:rPr>
              <a:t> </a:t>
            </a:r>
            <a:r>
              <a:rPr lang="fr-FR" altLang="en-US" sz="2400" b="1" dirty="0" err="1">
                <a:solidFill>
                  <a:srgbClr val="002060"/>
                </a:solidFill>
                <a:latin typeface="EC Square Sans Pro"/>
              </a:rPr>
              <a:t>sub</a:t>
            </a:r>
            <a:r>
              <a:rPr lang="fr-FR" altLang="en-US" sz="2400" b="1" dirty="0">
                <a:solidFill>
                  <a:srgbClr val="002060"/>
                </a:solidFill>
                <a:latin typeface="EC Square Sans Pro"/>
              </a:rPr>
              <a:t> </a:t>
            </a:r>
            <a:r>
              <a:rPr lang="fr-FR" altLang="en-US" sz="2400" b="1" dirty="0" err="1">
                <a:solidFill>
                  <a:srgbClr val="002060"/>
                </a:solidFill>
                <a:latin typeface="EC Square Sans Pro"/>
              </a:rPr>
              <a:t>formă</a:t>
            </a:r>
            <a:r>
              <a:rPr lang="fr-FR" altLang="en-US" sz="2400" b="1" dirty="0">
                <a:solidFill>
                  <a:srgbClr val="002060"/>
                </a:solidFill>
                <a:latin typeface="EC Square Sans Pro"/>
              </a:rPr>
              <a:t> de </a:t>
            </a:r>
            <a:r>
              <a:rPr lang="fr-FR" altLang="en-US" sz="2400" b="1" dirty="0" err="1">
                <a:solidFill>
                  <a:srgbClr val="002060"/>
                </a:solidFill>
                <a:latin typeface="EC Square Sans Pro"/>
              </a:rPr>
              <a:t>metaboliți</a:t>
            </a:r>
            <a:r>
              <a:rPr lang="fr-FR" altLang="en-US" sz="2400" b="1" dirty="0">
                <a:solidFill>
                  <a:srgbClr val="002060"/>
                </a:solidFill>
                <a:latin typeface="EC Square Sans Pro"/>
              </a:rPr>
              <a:t> </a:t>
            </a:r>
            <a:r>
              <a:rPr lang="fr-FR" altLang="en-US" sz="2400" b="1" dirty="0" err="1">
                <a:solidFill>
                  <a:srgbClr val="002060"/>
                </a:solidFill>
                <a:latin typeface="EC Square Sans Pro"/>
              </a:rPr>
              <a:t>antibiotici</a:t>
            </a:r>
            <a:r>
              <a:rPr lang="fr-FR" altLang="en-US" sz="2400" b="1" dirty="0">
                <a:solidFill>
                  <a:srgbClr val="002060"/>
                </a:solidFill>
                <a:latin typeface="EC Square Sans Pro"/>
              </a:rPr>
              <a:t>, care-</a:t>
            </a:r>
            <a:r>
              <a:rPr lang="fr-FR" altLang="en-US" sz="2400" b="1" dirty="0" err="1">
                <a:solidFill>
                  <a:srgbClr val="002060"/>
                </a:solidFill>
                <a:latin typeface="EC Square Sans Pro"/>
              </a:rPr>
              <a:t>și</a:t>
            </a:r>
            <a:r>
              <a:rPr lang="fr-FR" altLang="en-US" sz="2800" b="1" dirty="0">
                <a:solidFill>
                  <a:srgbClr val="002060"/>
                </a:solidFill>
                <a:latin typeface="EC Square Sans Pro"/>
              </a:rPr>
              <a:t> </a:t>
            </a:r>
            <a:r>
              <a:rPr lang="fr-FR" altLang="en-US" sz="2800" b="1" dirty="0">
                <a:solidFill>
                  <a:srgbClr val="FF0000"/>
                </a:solidFill>
                <a:latin typeface="EC Square Sans Pro"/>
              </a:rPr>
              <a:t>pot </a:t>
            </a:r>
            <a:r>
              <a:rPr lang="fr-FR" altLang="en-US" sz="2800" b="1" dirty="0" err="1">
                <a:solidFill>
                  <a:srgbClr val="FF0000"/>
                </a:solidFill>
                <a:latin typeface="EC Square Sans Pro"/>
              </a:rPr>
              <a:t>păstra</a:t>
            </a:r>
            <a:r>
              <a:rPr lang="fr-FR" altLang="en-US" sz="2800" b="1" dirty="0">
                <a:solidFill>
                  <a:srgbClr val="FF0000"/>
                </a:solidFill>
                <a:latin typeface="EC Square Sans Pro"/>
              </a:rPr>
              <a:t> </a:t>
            </a:r>
            <a:r>
              <a:rPr lang="fr-FR" altLang="en-US" sz="2400" b="1" dirty="0">
                <a:solidFill>
                  <a:srgbClr val="002060"/>
                </a:solidFill>
                <a:latin typeface="EC Square Sans Pro"/>
              </a:rPr>
              <a:t>mai </a:t>
            </a:r>
            <a:r>
              <a:rPr lang="fr-FR" altLang="en-US" sz="2400" b="1" dirty="0" err="1">
                <a:solidFill>
                  <a:srgbClr val="002060"/>
                </a:solidFill>
                <a:latin typeface="EC Square Sans Pro"/>
              </a:rPr>
              <a:t>departe</a:t>
            </a:r>
            <a:r>
              <a:rPr lang="fr-FR" altLang="en-US" sz="2400" b="1" dirty="0">
                <a:solidFill>
                  <a:srgbClr val="002060"/>
                </a:solidFill>
                <a:latin typeface="EC Square Sans Pro"/>
              </a:rPr>
              <a:t> </a:t>
            </a:r>
            <a:r>
              <a:rPr lang="fr-FR" altLang="en-US" sz="2400" b="1" dirty="0" err="1">
                <a:solidFill>
                  <a:srgbClr val="002060"/>
                </a:solidFill>
                <a:latin typeface="EC Square Sans Pro"/>
              </a:rPr>
              <a:t>activitatea</a:t>
            </a:r>
            <a:r>
              <a:rPr lang="fr-FR" altLang="en-US" sz="2400" b="1" dirty="0">
                <a:solidFill>
                  <a:srgbClr val="002060"/>
                </a:solidFill>
                <a:latin typeface="EC Square Sans Pro"/>
              </a:rPr>
              <a:t> </a:t>
            </a:r>
            <a:r>
              <a:rPr lang="fr-FR" altLang="en-US" sz="2400" b="1" dirty="0" err="1">
                <a:solidFill>
                  <a:srgbClr val="002060"/>
                </a:solidFill>
                <a:latin typeface="EC Square Sans Pro"/>
              </a:rPr>
              <a:t>antimicrobiană</a:t>
            </a:r>
            <a:r>
              <a:rPr lang="fr-FR" altLang="en-US" sz="2400" b="1" dirty="0">
                <a:solidFill>
                  <a:srgbClr val="002060"/>
                </a:solidFill>
                <a:latin typeface="EC Square Sans Pro"/>
              </a:rPr>
              <a:t>. </a:t>
            </a:r>
          </a:p>
          <a:p>
            <a:pPr algn="just"/>
            <a:endParaRPr lang="fr-FR" altLang="en-US" sz="1050" b="1" dirty="0">
              <a:solidFill>
                <a:srgbClr val="002060"/>
              </a:solidFill>
              <a:latin typeface="EC Square Sans Pro"/>
            </a:endParaRPr>
          </a:p>
          <a:p>
            <a:pPr marL="457200" indent="-457200" algn="just">
              <a:buFont typeface="Arial" panose="020B0604020202020204" pitchFamily="34" charset="0"/>
              <a:buChar char="•"/>
            </a:pPr>
            <a:r>
              <a:rPr lang="fr-FR" altLang="en-US" sz="2400" b="1" dirty="0" err="1">
                <a:solidFill>
                  <a:srgbClr val="002060"/>
                </a:solidFill>
                <a:latin typeface="EC Square Sans Pro"/>
              </a:rPr>
              <a:t>Antibioticele</a:t>
            </a:r>
            <a:r>
              <a:rPr lang="fr-FR" altLang="en-US" sz="2400" b="1" dirty="0">
                <a:solidFill>
                  <a:srgbClr val="002060"/>
                </a:solidFill>
                <a:latin typeface="EC Square Sans Pro"/>
              </a:rPr>
              <a:t> </a:t>
            </a:r>
            <a:r>
              <a:rPr lang="fr-FR" altLang="en-US" sz="2400" b="1" dirty="0" err="1">
                <a:solidFill>
                  <a:srgbClr val="002060"/>
                </a:solidFill>
                <a:latin typeface="EC Square Sans Pro"/>
              </a:rPr>
              <a:t>administrate</a:t>
            </a:r>
            <a:r>
              <a:rPr lang="fr-FR" altLang="en-US" sz="2400" b="1" dirty="0">
                <a:solidFill>
                  <a:srgbClr val="002060"/>
                </a:solidFill>
                <a:latin typeface="EC Square Sans Pro"/>
              </a:rPr>
              <a:t> </a:t>
            </a:r>
            <a:r>
              <a:rPr lang="fr-FR" altLang="en-US" sz="2400" b="1" dirty="0" err="1">
                <a:solidFill>
                  <a:srgbClr val="002060"/>
                </a:solidFill>
                <a:latin typeface="EC Square Sans Pro"/>
              </a:rPr>
              <a:t>animalelor</a:t>
            </a:r>
            <a:r>
              <a:rPr lang="fr-FR" altLang="en-US" sz="2400" b="1" dirty="0">
                <a:solidFill>
                  <a:srgbClr val="002060"/>
                </a:solidFill>
                <a:latin typeface="EC Square Sans Pro"/>
              </a:rPr>
              <a:t> </a:t>
            </a:r>
            <a:r>
              <a:rPr lang="fr-FR" altLang="en-US" sz="2400" b="1" dirty="0" err="1">
                <a:solidFill>
                  <a:srgbClr val="002060"/>
                </a:solidFill>
                <a:latin typeface="EC Square Sans Pro"/>
              </a:rPr>
              <a:t>ajung</a:t>
            </a:r>
            <a:r>
              <a:rPr lang="ro-RO" altLang="en-US" sz="2400" b="1" dirty="0">
                <a:solidFill>
                  <a:srgbClr val="002060"/>
                </a:solidFill>
                <a:latin typeface="EC Square Sans Pro"/>
              </a:rPr>
              <a:t> adesea</a:t>
            </a:r>
            <a:r>
              <a:rPr lang="fr-FR" altLang="en-US" sz="2400" b="1" dirty="0">
                <a:solidFill>
                  <a:srgbClr val="002060"/>
                </a:solidFill>
                <a:latin typeface="EC Square Sans Pro"/>
              </a:rPr>
              <a:t> </a:t>
            </a:r>
            <a:r>
              <a:rPr lang="fr-FR" altLang="en-US" sz="2400" b="1" dirty="0" err="1">
                <a:solidFill>
                  <a:srgbClr val="002060"/>
                </a:solidFill>
                <a:latin typeface="EC Square Sans Pro"/>
              </a:rPr>
              <a:t>în</a:t>
            </a:r>
            <a:r>
              <a:rPr lang="fr-FR" altLang="en-US" sz="2400" b="1" dirty="0">
                <a:solidFill>
                  <a:srgbClr val="002060"/>
                </a:solidFill>
                <a:latin typeface="EC Square Sans Pro"/>
              </a:rPr>
              <a:t> </a:t>
            </a:r>
            <a:r>
              <a:rPr lang="fr-FR" altLang="en-US" sz="2800" b="1" dirty="0">
                <a:solidFill>
                  <a:srgbClr val="FF0000"/>
                </a:solidFill>
                <a:latin typeface="EC Square Sans Pro"/>
              </a:rPr>
              <a:t>sol </a:t>
            </a:r>
            <a:r>
              <a:rPr lang="fr-FR" altLang="en-US" sz="2400" b="1" dirty="0" err="1">
                <a:solidFill>
                  <a:srgbClr val="FF0000"/>
                </a:solidFill>
                <a:latin typeface="EC Square Sans Pro"/>
              </a:rPr>
              <a:t>și</a:t>
            </a:r>
            <a:r>
              <a:rPr lang="fr-FR" altLang="en-US" sz="2400" b="1" dirty="0">
                <a:solidFill>
                  <a:srgbClr val="FF0000"/>
                </a:solidFill>
                <a:latin typeface="EC Square Sans Pro"/>
              </a:rPr>
              <a:t> </a:t>
            </a:r>
            <a:r>
              <a:rPr lang="fr-FR" altLang="en-US" sz="2800" b="1" dirty="0" err="1">
                <a:solidFill>
                  <a:srgbClr val="FF0000"/>
                </a:solidFill>
                <a:latin typeface="EC Square Sans Pro"/>
              </a:rPr>
              <a:t>ap</a:t>
            </a:r>
            <a:r>
              <a:rPr lang="ro-RO" altLang="en-US" sz="2800" b="1" dirty="0">
                <a:solidFill>
                  <a:srgbClr val="FF0000"/>
                </a:solidFill>
                <a:latin typeface="EC Square Sans Pro"/>
              </a:rPr>
              <a:t>ă</a:t>
            </a:r>
            <a:r>
              <a:rPr lang="fr-FR" altLang="en-US" sz="2800" b="1" dirty="0">
                <a:solidFill>
                  <a:srgbClr val="FF0000"/>
                </a:solidFill>
                <a:latin typeface="EC Square Sans Pro"/>
              </a:rPr>
              <a:t> </a:t>
            </a:r>
            <a:r>
              <a:rPr lang="fr-FR" altLang="en-US" sz="2400" b="1" dirty="0" err="1">
                <a:solidFill>
                  <a:srgbClr val="002060"/>
                </a:solidFill>
                <a:latin typeface="EC Square Sans Pro"/>
              </a:rPr>
              <a:t>prin</a:t>
            </a:r>
            <a:r>
              <a:rPr lang="fr-FR" altLang="en-US" sz="2400" b="1" dirty="0">
                <a:solidFill>
                  <a:srgbClr val="002060"/>
                </a:solidFill>
                <a:latin typeface="EC Square Sans Pro"/>
              </a:rPr>
              <a:t> </a:t>
            </a:r>
            <a:r>
              <a:rPr lang="fr-FR" altLang="en-US" sz="2400" b="1" dirty="0" err="1">
                <a:solidFill>
                  <a:srgbClr val="002060"/>
                </a:solidFill>
                <a:latin typeface="EC Square Sans Pro"/>
              </a:rPr>
              <a:t>deșeurile</a:t>
            </a:r>
            <a:r>
              <a:rPr lang="fr-FR" altLang="en-US" sz="2400" b="1" dirty="0">
                <a:solidFill>
                  <a:srgbClr val="002060"/>
                </a:solidFill>
                <a:latin typeface="EC Square Sans Pro"/>
              </a:rPr>
              <a:t> </a:t>
            </a:r>
            <a:r>
              <a:rPr lang="fr-FR" altLang="en-US" sz="2400" b="1" dirty="0" err="1">
                <a:solidFill>
                  <a:srgbClr val="002060"/>
                </a:solidFill>
                <a:latin typeface="EC Square Sans Pro"/>
              </a:rPr>
              <a:t>medicale</a:t>
            </a:r>
            <a:r>
              <a:rPr lang="fr-FR" altLang="en-US" sz="2400" b="1" dirty="0">
                <a:solidFill>
                  <a:srgbClr val="002060"/>
                </a:solidFill>
                <a:latin typeface="EC Square Sans Pro"/>
              </a:rPr>
              <a:t> </a:t>
            </a:r>
            <a:r>
              <a:rPr lang="fr-FR" altLang="en-US" sz="2400" b="1" dirty="0" err="1">
                <a:solidFill>
                  <a:srgbClr val="002060"/>
                </a:solidFill>
                <a:latin typeface="EC Square Sans Pro"/>
              </a:rPr>
              <a:t>și</a:t>
            </a:r>
            <a:r>
              <a:rPr lang="fr-FR" altLang="en-US" sz="2400" b="1" dirty="0">
                <a:solidFill>
                  <a:srgbClr val="002060"/>
                </a:solidFill>
                <a:latin typeface="EC Square Sans Pro"/>
              </a:rPr>
              <a:t> </a:t>
            </a:r>
            <a:r>
              <a:rPr lang="fr-FR" altLang="en-US" sz="2400" b="1" dirty="0" err="1">
                <a:solidFill>
                  <a:srgbClr val="002060"/>
                </a:solidFill>
                <a:latin typeface="EC Square Sans Pro"/>
              </a:rPr>
              <a:t>medicamentele</a:t>
            </a:r>
            <a:r>
              <a:rPr lang="fr-FR" altLang="en-US" sz="2400" b="1" dirty="0">
                <a:solidFill>
                  <a:srgbClr val="002060"/>
                </a:solidFill>
                <a:latin typeface="EC Square Sans Pro"/>
              </a:rPr>
              <a:t> </a:t>
            </a:r>
            <a:r>
              <a:rPr lang="fr-FR" altLang="en-US" sz="2400" b="1" dirty="0" err="1">
                <a:solidFill>
                  <a:srgbClr val="002060"/>
                </a:solidFill>
                <a:latin typeface="EC Square Sans Pro"/>
              </a:rPr>
              <a:t>eliminate</a:t>
            </a:r>
            <a:r>
              <a:rPr lang="fr-FR" altLang="en-US" sz="2400" b="1" dirty="0">
                <a:solidFill>
                  <a:srgbClr val="002060"/>
                </a:solidFill>
                <a:latin typeface="EC Square Sans Pro"/>
              </a:rPr>
              <a:t> </a:t>
            </a:r>
            <a:r>
              <a:rPr lang="fr-FR" altLang="en-US" sz="2400" b="1" dirty="0" err="1">
                <a:solidFill>
                  <a:srgbClr val="002060"/>
                </a:solidFill>
                <a:latin typeface="EC Square Sans Pro"/>
              </a:rPr>
              <a:t>necorespunzător</a:t>
            </a:r>
            <a:r>
              <a:rPr lang="fr-FR" altLang="en-US" sz="2400" b="1" dirty="0">
                <a:solidFill>
                  <a:srgbClr val="002060"/>
                </a:solidFill>
                <a:latin typeface="EC Square Sans Pro"/>
              </a:rPr>
              <a:t> </a:t>
            </a:r>
            <a:r>
              <a:rPr lang="fr-FR" altLang="en-US" sz="2400" b="1" dirty="0" err="1">
                <a:solidFill>
                  <a:srgbClr val="002060"/>
                </a:solidFill>
                <a:latin typeface="EC Square Sans Pro"/>
              </a:rPr>
              <a:t>sau</a:t>
            </a:r>
            <a:r>
              <a:rPr lang="fr-FR" altLang="en-US" sz="2400" b="1" dirty="0">
                <a:solidFill>
                  <a:srgbClr val="002060"/>
                </a:solidFill>
                <a:latin typeface="EC Square Sans Pro"/>
              </a:rPr>
              <a:t> </a:t>
            </a:r>
            <a:r>
              <a:rPr lang="fr-FR" altLang="en-US" sz="2400" b="1" dirty="0" err="1">
                <a:solidFill>
                  <a:srgbClr val="002060"/>
                </a:solidFill>
                <a:latin typeface="EC Square Sans Pro"/>
              </a:rPr>
              <a:t>prin</a:t>
            </a:r>
            <a:r>
              <a:rPr lang="fr-FR" altLang="en-US" sz="2400" b="1" dirty="0">
                <a:solidFill>
                  <a:srgbClr val="002060"/>
                </a:solidFill>
                <a:latin typeface="EC Square Sans Pro"/>
              </a:rPr>
              <a:t> </a:t>
            </a:r>
            <a:r>
              <a:rPr lang="fr-FR" altLang="en-US" sz="2400" b="1" dirty="0" err="1">
                <a:solidFill>
                  <a:srgbClr val="002060"/>
                </a:solidFill>
                <a:latin typeface="EC Square Sans Pro"/>
              </a:rPr>
              <a:t>praful</a:t>
            </a:r>
            <a:r>
              <a:rPr lang="fr-FR" altLang="en-US" sz="2400" b="1" dirty="0">
                <a:solidFill>
                  <a:srgbClr val="002060"/>
                </a:solidFill>
                <a:latin typeface="EC Square Sans Pro"/>
              </a:rPr>
              <a:t> </a:t>
            </a:r>
            <a:r>
              <a:rPr lang="fr-FR" altLang="en-US" sz="2400" b="1" dirty="0" err="1">
                <a:solidFill>
                  <a:srgbClr val="002060"/>
                </a:solidFill>
                <a:latin typeface="EC Square Sans Pro"/>
              </a:rPr>
              <a:t>provenit</a:t>
            </a:r>
            <a:r>
              <a:rPr lang="fr-FR" altLang="en-US" sz="2400" b="1" dirty="0">
                <a:solidFill>
                  <a:srgbClr val="002060"/>
                </a:solidFill>
                <a:latin typeface="EC Square Sans Pro"/>
              </a:rPr>
              <a:t> </a:t>
            </a:r>
            <a:r>
              <a:rPr lang="fr-FR" altLang="en-US" sz="2400" b="1" dirty="0" err="1">
                <a:solidFill>
                  <a:srgbClr val="002060"/>
                </a:solidFill>
                <a:latin typeface="EC Square Sans Pro"/>
              </a:rPr>
              <a:t>din</a:t>
            </a:r>
            <a:r>
              <a:rPr lang="fr-FR" altLang="en-US" sz="2400" b="1" dirty="0">
                <a:solidFill>
                  <a:srgbClr val="002060"/>
                </a:solidFill>
                <a:latin typeface="EC Square Sans Pro"/>
              </a:rPr>
              <a:t> </a:t>
            </a:r>
            <a:r>
              <a:rPr lang="fr-FR" altLang="en-US" sz="2400" b="1" dirty="0" err="1">
                <a:solidFill>
                  <a:srgbClr val="002060"/>
                </a:solidFill>
                <a:latin typeface="EC Square Sans Pro"/>
              </a:rPr>
              <a:t>unitățile</a:t>
            </a:r>
            <a:r>
              <a:rPr lang="fr-FR" altLang="en-US" sz="2400" b="1" dirty="0">
                <a:solidFill>
                  <a:srgbClr val="002060"/>
                </a:solidFill>
                <a:latin typeface="EC Square Sans Pro"/>
              </a:rPr>
              <a:t> de </a:t>
            </a:r>
            <a:r>
              <a:rPr lang="fr-FR" altLang="en-US" sz="2400" b="1" dirty="0" err="1">
                <a:solidFill>
                  <a:srgbClr val="002060"/>
                </a:solidFill>
                <a:latin typeface="EC Square Sans Pro"/>
              </a:rPr>
              <a:t>creșterea</a:t>
            </a:r>
            <a:r>
              <a:rPr lang="fr-FR" altLang="en-US" sz="2400" b="1" dirty="0">
                <a:solidFill>
                  <a:srgbClr val="002060"/>
                </a:solidFill>
                <a:latin typeface="EC Square Sans Pro"/>
              </a:rPr>
              <a:t> </a:t>
            </a:r>
            <a:r>
              <a:rPr lang="fr-FR" altLang="en-US" sz="2400" b="1" dirty="0" err="1">
                <a:solidFill>
                  <a:srgbClr val="002060"/>
                </a:solidFill>
                <a:latin typeface="EC Square Sans Pro"/>
              </a:rPr>
              <a:t>industriale</a:t>
            </a:r>
            <a:r>
              <a:rPr lang="fr-FR" altLang="en-US" sz="2400" b="1" dirty="0">
                <a:solidFill>
                  <a:srgbClr val="002060"/>
                </a:solidFill>
                <a:latin typeface="EC Square Sans Pro"/>
              </a:rPr>
              <a:t>. </a:t>
            </a:r>
            <a:endParaRPr lang="en-US" altLang="en-US" sz="2400" b="1" dirty="0">
              <a:solidFill>
                <a:srgbClr val="002060"/>
              </a:solidFill>
              <a:latin typeface="EC Square Sans Pro"/>
            </a:endParaRPr>
          </a:p>
        </p:txBody>
      </p:sp>
      <p:sp>
        <p:nvSpPr>
          <p:cNvPr id="5" name="Title 1">
            <a:extLst>
              <a:ext uri="{FF2B5EF4-FFF2-40B4-BE49-F238E27FC236}">
                <a16:creationId xmlns:a16="http://schemas.microsoft.com/office/drawing/2014/main" id="{3B36C577-0919-DD50-E822-C007A757CC39}"/>
              </a:ext>
            </a:extLst>
          </p:cNvPr>
          <p:cNvSpPr>
            <a:spLocks noGrp="1"/>
          </p:cNvSpPr>
          <p:nvPr>
            <p:ph type="title"/>
          </p:nvPr>
        </p:nvSpPr>
        <p:spPr>
          <a:xfrm>
            <a:off x="533400" y="158750"/>
            <a:ext cx="1831622" cy="9144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pPr>
              <a:defRPr/>
            </a:pPr>
            <a:r>
              <a:rPr lang="ro-RO" sz="5400" b="1" dirty="0">
                <a:solidFill>
                  <a:srgbClr val="FF0000"/>
                </a:solidFill>
                <a:latin typeface="EC Square Sans Pro"/>
              </a:rPr>
              <a:t>Fa</a:t>
            </a:r>
            <a:r>
              <a:rPr lang="en-US" sz="5400" b="1" dirty="0">
                <a:solidFill>
                  <a:srgbClr val="FF0000"/>
                </a:solidFill>
                <a:latin typeface="EC Square Sans Pro"/>
              </a:rPr>
              <a:t>p</a:t>
            </a:r>
            <a:r>
              <a:rPr lang="ro-RO" sz="5400" b="1" dirty="0">
                <a:solidFill>
                  <a:srgbClr val="FF0000"/>
                </a:solidFill>
                <a:latin typeface="EC Square Sans Pro"/>
              </a:rPr>
              <a:t>t</a:t>
            </a:r>
            <a:endParaRPr lang="en-US" sz="5400" b="1" dirty="0">
              <a:solidFill>
                <a:srgbClr val="FF0000"/>
              </a:solidFill>
              <a:latin typeface="EC Square Sans Pro"/>
            </a:endParaRPr>
          </a:p>
        </p:txBody>
      </p:sp>
    </p:spTree>
    <p:extLst>
      <p:ext uri="{BB962C8B-B14F-4D97-AF65-F5344CB8AC3E}">
        <p14:creationId xmlns:p14="http://schemas.microsoft.com/office/powerpoint/2010/main" val="313993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2 | One Health approach to use of veterinary pharmaceuticals | Science"/>
          <p:cNvPicPr>
            <a:picLocks noChangeAspect="1" noChangeArrowheads="1"/>
          </p:cNvPicPr>
          <p:nvPr/>
        </p:nvPicPr>
        <p:blipFill>
          <a:blip r:embed="rId2" cstate="print"/>
          <a:srcRect/>
          <a:stretch>
            <a:fillRect/>
          </a:stretch>
        </p:blipFill>
        <p:spPr bwMode="auto">
          <a:xfrm>
            <a:off x="5715000" y="151986"/>
            <a:ext cx="6400800" cy="6249081"/>
          </a:xfrm>
          <a:prstGeom prst="rect">
            <a:avLst/>
          </a:prstGeom>
          <a:noFill/>
        </p:spPr>
      </p:pic>
      <p:sp>
        <p:nvSpPr>
          <p:cNvPr id="3" name="Rectangle 2"/>
          <p:cNvSpPr/>
          <p:nvPr/>
        </p:nvSpPr>
        <p:spPr>
          <a:xfrm>
            <a:off x="5791200" y="6412524"/>
            <a:ext cx="6361043" cy="307777"/>
          </a:xfrm>
          <a:prstGeom prst="rect">
            <a:avLst/>
          </a:prstGeom>
          <a:solidFill>
            <a:srgbClr val="002060"/>
          </a:solidFill>
        </p:spPr>
        <p:txBody>
          <a:bodyPr wrap="square">
            <a:spAutoFit/>
          </a:bodyPr>
          <a:lstStyle/>
          <a:p>
            <a:pPr algn="l"/>
            <a:r>
              <a:rPr lang="en-US" sz="1400" b="1" dirty="0" err="1">
                <a:solidFill>
                  <a:schemeClr val="bg1"/>
                </a:solidFill>
                <a:latin typeface="EC Square Sans Pro"/>
              </a:rPr>
              <a:t>Sursa</a:t>
            </a:r>
            <a:r>
              <a:rPr lang="en-US" sz="1400" b="1" dirty="0">
                <a:solidFill>
                  <a:schemeClr val="bg1"/>
                </a:solidFill>
                <a:latin typeface="EC Square Sans Pro"/>
              </a:rPr>
              <a:t>: </a:t>
            </a:r>
            <a:r>
              <a:rPr lang="en-US" sz="1400" dirty="0">
                <a:solidFill>
                  <a:schemeClr val="bg1"/>
                </a:solidFill>
                <a:latin typeface="EC Square Sans Pro"/>
              </a:rPr>
              <a:t>https://science.sciencemag.org/content/346/6215/1296/F2.large.jpg</a:t>
            </a:r>
          </a:p>
        </p:txBody>
      </p:sp>
      <p:pic>
        <p:nvPicPr>
          <p:cNvPr id="4" name="Picture 2" descr="https://www.frontiersin.org/files/Articles/206029/fmicb-07-01196-HTML/image_m/fmicb-07-01196-g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8101"/>
            <a:ext cx="5486400" cy="671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4114800" y="138596"/>
            <a:ext cx="6096000" cy="307777"/>
          </a:xfrm>
          <a:prstGeom prst="rect">
            <a:avLst/>
          </a:prstGeom>
          <a:solidFill>
            <a:srgbClr val="002060"/>
          </a:solidFill>
          <a:ln w="9525">
            <a:noFill/>
            <a:miter lim="800000"/>
            <a:headEnd/>
            <a:tailEnd/>
          </a:ln>
        </p:spPr>
        <p:txBody>
          <a:bodyPr wrap="square">
            <a:spAutoFit/>
          </a:bodyPr>
          <a:lstStyle/>
          <a:p>
            <a:pPr algn="l">
              <a:defRPr/>
            </a:pPr>
            <a:r>
              <a:rPr lang="ro-RO" sz="1400" b="1" dirty="0">
                <a:solidFill>
                  <a:schemeClr val="bg1"/>
                </a:solidFill>
                <a:latin typeface="EC Square Sans Pro"/>
                <a:cs typeface="Segoe UI Semibold" pitchFamily="34" charset="0"/>
              </a:rPr>
              <a:t>S</a:t>
            </a:r>
            <a:r>
              <a:rPr lang="en-US" sz="1400" b="1" dirty="0" err="1">
                <a:solidFill>
                  <a:schemeClr val="bg1"/>
                </a:solidFill>
                <a:latin typeface="EC Square Sans Pro"/>
                <a:cs typeface="Segoe UI Semibold" pitchFamily="34" charset="0"/>
              </a:rPr>
              <a:t>ursa</a:t>
            </a:r>
            <a:r>
              <a:rPr lang="ro-RO" sz="1400" b="1" dirty="0">
                <a:solidFill>
                  <a:schemeClr val="bg1"/>
                </a:solidFill>
                <a:latin typeface="EC Square Sans Pro"/>
                <a:cs typeface="Segoe UI Semibold" pitchFamily="34" charset="0"/>
              </a:rPr>
              <a:t>: </a:t>
            </a:r>
            <a:r>
              <a:rPr lang="en-US" sz="1400" dirty="0">
                <a:solidFill>
                  <a:schemeClr val="bg1"/>
                </a:solidFill>
                <a:latin typeface="EC Square Sans Pro"/>
                <a:cs typeface="Segoe UI Semibold" pitchFamily="34" charset="0"/>
              </a:rPr>
              <a:t>https://www.frontiersin.org/articles/10.3389/fmicb.2016.01196/full</a:t>
            </a:r>
          </a:p>
        </p:txBody>
      </p:sp>
    </p:spTree>
    <p:extLst>
      <p:ext uri="{BB962C8B-B14F-4D97-AF65-F5344CB8AC3E}">
        <p14:creationId xmlns:p14="http://schemas.microsoft.com/office/powerpoint/2010/main" val="179586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905000" y="2367866"/>
            <a:ext cx="7246938" cy="1815882"/>
          </a:xfrm>
          <a:prstGeom prst="rect">
            <a:avLst/>
          </a:prstGeom>
          <a:noFill/>
          <a:ln w="9525">
            <a:noFill/>
            <a:miter lim="800000"/>
            <a:headEnd/>
            <a:tailEnd/>
          </a:ln>
        </p:spPr>
        <p:txBody>
          <a:bodyPr wrap="square" anchor="ctr">
            <a:spAutoFit/>
          </a:bodyPr>
          <a:lstStyle/>
          <a:p>
            <a:pPr algn="just">
              <a:buFont typeface="Arial" charset="0"/>
              <a:buChar char="•"/>
              <a:defRPr/>
            </a:pPr>
            <a:r>
              <a:rPr lang="en-US" altLang="en-US" sz="2800" b="1" dirty="0">
                <a:solidFill>
                  <a:srgbClr val="FF0000"/>
                </a:solidFill>
                <a:latin typeface="EC Square Sans Pro"/>
                <a:ea typeface="Yu Gothic UI Semibold" pitchFamily="34" charset="-128"/>
              </a:rPr>
              <a:t> </a:t>
            </a:r>
            <a:r>
              <a:rPr lang="vi-VN" altLang="en-US" sz="2800" b="1" dirty="0">
                <a:solidFill>
                  <a:srgbClr val="FF0000"/>
                </a:solidFill>
                <a:latin typeface="EC Square Sans Pro"/>
                <a:ea typeface="Yu Gothic UI Semibold" pitchFamily="34" charset="-128"/>
              </a:rPr>
              <a:t>bioavalabilitate nesatisfăcătoare</a:t>
            </a:r>
            <a:endParaRPr lang="en-US" altLang="en-US" sz="2800" b="1" dirty="0">
              <a:solidFill>
                <a:srgbClr val="FF0000"/>
              </a:solidFill>
              <a:latin typeface="EC Square Sans Pro"/>
              <a:ea typeface="Yu Gothic UI Semibold" pitchFamily="34" charset="-128"/>
            </a:endParaRPr>
          </a:p>
          <a:p>
            <a:pPr algn="just">
              <a:buFont typeface="Arial" charset="0"/>
              <a:buChar char="•"/>
              <a:defRPr/>
            </a:pPr>
            <a:r>
              <a:rPr lang="en-US" altLang="en-US" sz="2800" b="1" dirty="0">
                <a:solidFill>
                  <a:srgbClr val="FF0000"/>
                </a:solidFill>
                <a:latin typeface="EC Square Sans Pro"/>
                <a:ea typeface="Yu Gothic UI Semibold" pitchFamily="34" charset="-128"/>
              </a:rPr>
              <a:t> </a:t>
            </a:r>
            <a:r>
              <a:rPr lang="en-US" altLang="en-US" sz="2800" b="1" dirty="0" err="1">
                <a:solidFill>
                  <a:srgbClr val="FF0000"/>
                </a:solidFill>
                <a:latin typeface="EC Square Sans Pro"/>
                <a:ea typeface="Yu Gothic UI Semibold" pitchFamily="34" charset="-128"/>
              </a:rPr>
              <a:t>efect</a:t>
            </a:r>
            <a:r>
              <a:rPr lang="en-US" altLang="en-US" sz="2800" b="1" dirty="0">
                <a:solidFill>
                  <a:srgbClr val="FF0000"/>
                </a:solidFill>
                <a:latin typeface="EC Square Sans Pro"/>
                <a:ea typeface="Yu Gothic UI Semibold" pitchFamily="34" charset="-128"/>
              </a:rPr>
              <a:t> </a:t>
            </a:r>
            <a:r>
              <a:rPr lang="en-US" altLang="en-US" sz="2800" b="1" dirty="0" err="1">
                <a:solidFill>
                  <a:srgbClr val="FF0000"/>
                </a:solidFill>
                <a:latin typeface="EC Square Sans Pro"/>
                <a:ea typeface="Yu Gothic UI Semibold" pitchFamily="34" charset="-128"/>
              </a:rPr>
              <a:t>limitat</a:t>
            </a:r>
            <a:endParaRPr lang="en-US" altLang="en-US" sz="2800" b="1" dirty="0">
              <a:solidFill>
                <a:srgbClr val="FF0000"/>
              </a:solidFill>
              <a:latin typeface="EC Square Sans Pro"/>
              <a:ea typeface="Yu Gothic UI Semibold" pitchFamily="34" charset="-128"/>
            </a:endParaRPr>
          </a:p>
          <a:p>
            <a:pPr algn="just">
              <a:buFont typeface="Arial" charset="0"/>
              <a:buChar char="•"/>
              <a:defRPr/>
            </a:pPr>
            <a:r>
              <a:rPr lang="en-US" altLang="en-US" sz="2800" b="1" dirty="0">
                <a:solidFill>
                  <a:srgbClr val="FF0000"/>
                </a:solidFill>
                <a:latin typeface="EC Square Sans Pro"/>
                <a:ea typeface="Yu Gothic UI Semibold" pitchFamily="34" charset="-128"/>
              </a:rPr>
              <a:t> </a:t>
            </a:r>
            <a:r>
              <a:rPr lang="en-US" altLang="en-US" sz="2800" b="1" dirty="0" err="1">
                <a:solidFill>
                  <a:srgbClr val="FF0000"/>
                </a:solidFill>
                <a:latin typeface="EC Square Sans Pro"/>
                <a:ea typeface="Yu Gothic UI Semibold" pitchFamily="34" charset="-128"/>
              </a:rPr>
              <a:t>citotoxicitate</a:t>
            </a:r>
            <a:r>
              <a:rPr lang="en-US" altLang="en-US" sz="2800" b="1" dirty="0">
                <a:solidFill>
                  <a:srgbClr val="FF0000"/>
                </a:solidFill>
                <a:latin typeface="EC Square Sans Pro"/>
                <a:ea typeface="Yu Gothic UI Semibold" pitchFamily="34" charset="-128"/>
              </a:rPr>
              <a:t>  </a:t>
            </a:r>
          </a:p>
          <a:p>
            <a:pPr algn="just">
              <a:buFont typeface="Arial" charset="0"/>
              <a:buChar char="•"/>
              <a:defRPr/>
            </a:pPr>
            <a:r>
              <a:rPr lang="en-US" altLang="en-US" sz="2800" b="1" dirty="0">
                <a:solidFill>
                  <a:srgbClr val="FF0000"/>
                </a:solidFill>
                <a:latin typeface="EC Square Sans Pro"/>
                <a:ea typeface="Yu Gothic UI Semibold" pitchFamily="34" charset="-128"/>
              </a:rPr>
              <a:t> </a:t>
            </a:r>
            <a:r>
              <a:rPr lang="en-US" altLang="en-US" sz="2800" b="1" dirty="0" err="1">
                <a:solidFill>
                  <a:srgbClr val="FF0000"/>
                </a:solidFill>
                <a:latin typeface="EC Square Sans Pro"/>
                <a:ea typeface="Yu Gothic UI Semibold" pitchFamily="34" charset="-128"/>
              </a:rPr>
              <a:t>tratamente</a:t>
            </a:r>
            <a:r>
              <a:rPr lang="en-US" altLang="en-US" sz="2800" b="1" dirty="0">
                <a:solidFill>
                  <a:srgbClr val="FF0000"/>
                </a:solidFill>
                <a:latin typeface="EC Square Sans Pro"/>
                <a:ea typeface="Yu Gothic UI Semibold" pitchFamily="34" charset="-128"/>
              </a:rPr>
              <a:t> lungi </a:t>
            </a:r>
            <a:r>
              <a:rPr lang="en-US" altLang="en-US" sz="2800" b="1" dirty="0" err="1">
                <a:solidFill>
                  <a:srgbClr val="FF0000"/>
                </a:solidFill>
                <a:latin typeface="EC Square Sans Pro"/>
                <a:ea typeface="Yu Gothic UI Semibold" pitchFamily="34" charset="-128"/>
              </a:rPr>
              <a:t>și</a:t>
            </a:r>
            <a:r>
              <a:rPr lang="en-US" altLang="en-US" sz="2800" b="1" dirty="0">
                <a:solidFill>
                  <a:srgbClr val="FF0000"/>
                </a:solidFill>
                <a:latin typeface="EC Square Sans Pro"/>
                <a:ea typeface="Yu Gothic UI Semibold" pitchFamily="34" charset="-128"/>
              </a:rPr>
              <a:t> </a:t>
            </a:r>
            <a:r>
              <a:rPr lang="en-US" altLang="en-US" sz="2800" b="1" dirty="0" err="1">
                <a:solidFill>
                  <a:srgbClr val="FF0000"/>
                </a:solidFill>
                <a:latin typeface="EC Square Sans Pro"/>
                <a:ea typeface="Yu Gothic UI Semibold" pitchFamily="34" charset="-128"/>
              </a:rPr>
              <a:t>frecvente</a:t>
            </a:r>
            <a:endParaRPr lang="ro-RO" altLang="en-US" sz="2800" b="1" dirty="0">
              <a:solidFill>
                <a:srgbClr val="FF0000"/>
              </a:solidFill>
              <a:latin typeface="EC Square Sans Pro"/>
              <a:ea typeface="Yu Gothic UI Semibold" pitchFamily="34" charset="-128"/>
            </a:endParaRPr>
          </a:p>
        </p:txBody>
      </p:sp>
      <p:sp>
        <p:nvSpPr>
          <p:cNvPr id="6" name="Rectangle 5"/>
          <p:cNvSpPr/>
          <p:nvPr/>
        </p:nvSpPr>
        <p:spPr>
          <a:xfrm>
            <a:off x="609600" y="4838998"/>
            <a:ext cx="10896600" cy="923330"/>
          </a:xfrm>
          <a:prstGeom prst="rect">
            <a:avLst/>
          </a:prstGeom>
        </p:spPr>
        <p:txBody>
          <a:bodyPr wrap="square">
            <a:spAutoFit/>
          </a:bodyPr>
          <a:lstStyle/>
          <a:p>
            <a:pPr algn="just">
              <a:defRPr/>
            </a:pPr>
            <a:r>
              <a:rPr lang="it-IT" altLang="en-US" sz="2700" b="1" dirty="0">
                <a:solidFill>
                  <a:srgbClr val="002060"/>
                </a:solidFill>
                <a:latin typeface="EC Square Sans Pro"/>
                <a:ea typeface="Yu Gothic UI Semibold" pitchFamily="34" charset="-128"/>
                <a:cs typeface="Segoe UI Semibold" pitchFamily="34" charset="0"/>
              </a:rPr>
              <a:t>În acest context, sunt necesare noi caracteristici specifice care pot reduce morbiditatea și mortalitatea!</a:t>
            </a:r>
            <a:endParaRPr lang="en-US" sz="2700" dirty="0">
              <a:solidFill>
                <a:srgbClr val="002060"/>
              </a:solidFill>
              <a:latin typeface="EC Square Sans Pro"/>
            </a:endParaRPr>
          </a:p>
        </p:txBody>
      </p:sp>
      <p:sp>
        <p:nvSpPr>
          <p:cNvPr id="7" name="TextBox 18"/>
          <p:cNvSpPr txBox="1">
            <a:spLocks noChangeArrowheads="1"/>
          </p:cNvSpPr>
          <p:nvPr/>
        </p:nvSpPr>
        <p:spPr bwMode="auto">
          <a:xfrm>
            <a:off x="8915400" y="1301750"/>
            <a:ext cx="1000125" cy="3770313"/>
          </a:xfrm>
          <a:prstGeom prst="rect">
            <a:avLst/>
          </a:prstGeom>
          <a:noFill/>
          <a:ln w="9525">
            <a:noFill/>
            <a:miter lim="800000"/>
            <a:headEnd/>
            <a:tailEnd/>
          </a:ln>
        </p:spPr>
        <p:txBody>
          <a:bodyPr>
            <a:spAutoFit/>
          </a:bodyPr>
          <a:lstStyle/>
          <a:p>
            <a:pPr algn="ctr">
              <a:defRPr/>
            </a:pPr>
            <a:r>
              <a:rPr lang="en-US" sz="23900" b="1" dirty="0">
                <a:solidFill>
                  <a:srgbClr val="FF0000"/>
                </a:solidFill>
                <a:latin typeface="Yu Gothic UI Semibold" pitchFamily="34" charset="-128"/>
                <a:ea typeface="Yu Gothic UI Semibold" pitchFamily="34" charset="-128"/>
                <a:cs typeface="Segoe UI Semibold" pitchFamily="34" charset="0"/>
              </a:rPr>
              <a:t>!</a:t>
            </a:r>
          </a:p>
        </p:txBody>
      </p:sp>
      <p:sp>
        <p:nvSpPr>
          <p:cNvPr id="8" name="Title 1"/>
          <p:cNvSpPr txBox="1">
            <a:spLocks/>
          </p:cNvSpPr>
          <p:nvPr/>
        </p:nvSpPr>
        <p:spPr>
          <a:xfrm>
            <a:off x="9939" y="915601"/>
            <a:ext cx="12192000" cy="762000"/>
          </a:xfrm>
          <a:prstGeom prst="rect">
            <a:avLst/>
          </a:prstGeom>
          <a:solidFill>
            <a:schemeClr val="tx2"/>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sz="100" b="1" i="1" dirty="0">
                <a:solidFill>
                  <a:schemeClr val="bg1"/>
                </a:solidFill>
                <a:latin typeface="Palatino Linotype" panose="02040502050505030304" pitchFamily="18" charset="0"/>
                <a:cs typeface="Arial" panose="020B0604020202020204" pitchFamily="34" charset="0"/>
              </a:rPr>
              <a:t>        </a:t>
            </a:r>
            <a:r>
              <a:rPr lang="en-US" altLang="en-US" sz="3600" b="1" dirty="0">
                <a:solidFill>
                  <a:schemeClr val="bg1"/>
                </a:solidFill>
                <a:latin typeface="EC Square Sans Pro"/>
                <a:ea typeface="Yu Gothic UI Semibold" pitchFamily="34" charset="-128"/>
              </a:rPr>
              <a:t>    </a:t>
            </a:r>
            <a:r>
              <a:rPr lang="vi-VN" altLang="en-US" sz="3600" b="1" dirty="0">
                <a:solidFill>
                  <a:schemeClr val="bg1"/>
                </a:solidFill>
                <a:latin typeface="EC Square Sans Pro"/>
                <a:ea typeface="Yu Gothic UI Semibold" pitchFamily="34" charset="-128"/>
              </a:rPr>
              <a:t>Limitările antibioticelor folosite în prezent includ</a:t>
            </a:r>
            <a:r>
              <a:rPr lang="en-US" altLang="en-US" sz="3600" b="1" dirty="0">
                <a:solidFill>
                  <a:schemeClr val="bg1"/>
                </a:solidFill>
                <a:latin typeface="EC Square Sans Pro"/>
                <a:ea typeface="Yu Gothic UI Semibold" pitchFamily="34" charset="-128"/>
              </a:rPr>
              <a:t>:</a:t>
            </a:r>
            <a:endParaRPr lang="en-GB" altLang="en-US" sz="3600" b="1" dirty="0">
              <a:solidFill>
                <a:schemeClr val="bg1"/>
              </a:solidFill>
              <a:latin typeface="EC Square Sans Pro"/>
              <a:ea typeface="Yu Gothic UI Semibold" pitchFamily="34" charset="-128"/>
            </a:endParaRPr>
          </a:p>
        </p:txBody>
      </p:sp>
    </p:spTree>
    <p:extLst>
      <p:ext uri="{BB962C8B-B14F-4D97-AF65-F5344CB8AC3E}">
        <p14:creationId xmlns:p14="http://schemas.microsoft.com/office/powerpoint/2010/main" val="253618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23191" y="3359150"/>
            <a:ext cx="660455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300" b="1" i="1" dirty="0">
                <a:solidFill>
                  <a:srgbClr val="002060"/>
                </a:solidFill>
                <a:latin typeface="Book Antiqua" panose="02040602050305030304" pitchFamily="18" charset="0"/>
              </a:rPr>
              <a:t>“</a:t>
            </a:r>
            <a:r>
              <a:rPr lang="en-US" altLang="en-US" sz="2400" b="1" dirty="0">
                <a:solidFill>
                  <a:srgbClr val="002060"/>
                </a:solidFill>
                <a:latin typeface="EC Square Sans Pro"/>
              </a:rPr>
              <a:t>A</a:t>
            </a:r>
            <a:r>
              <a:rPr lang="en-US" altLang="en-US" sz="2400" dirty="0">
                <a:solidFill>
                  <a:srgbClr val="002060"/>
                </a:solidFill>
                <a:latin typeface="EC Square Sans Pro"/>
              </a:rPr>
              <a:t> </a:t>
            </a:r>
            <a:r>
              <a:rPr lang="en-US" altLang="en-US" sz="2400" b="1" dirty="0">
                <a:solidFill>
                  <a:srgbClr val="002060"/>
                </a:solidFill>
                <a:latin typeface="EC Square Sans Pro"/>
              </a:rPr>
              <a:t>wide</a:t>
            </a:r>
            <a:r>
              <a:rPr lang="ro-RO" altLang="en-US" sz="2400" b="1" dirty="0">
                <a:solidFill>
                  <a:srgbClr val="002060"/>
                </a:solidFill>
                <a:latin typeface="EC Square Sans Pro"/>
              </a:rPr>
              <a:t> </a:t>
            </a:r>
            <a:r>
              <a:rPr lang="en-US" altLang="en-US" sz="2400" b="1" dirty="0">
                <a:solidFill>
                  <a:srgbClr val="002060"/>
                </a:solidFill>
                <a:latin typeface="EC Square Sans Pro"/>
              </a:rPr>
              <a:t>range of</a:t>
            </a:r>
            <a:r>
              <a:rPr lang="ro-RO" altLang="en-US" sz="2400" b="1" dirty="0">
                <a:solidFill>
                  <a:srgbClr val="002060"/>
                </a:solidFill>
                <a:latin typeface="EC Square Sans Pro"/>
              </a:rPr>
              <a:t> </a:t>
            </a:r>
            <a:r>
              <a:rPr lang="en-US" altLang="en-US" sz="2400" b="1" dirty="0">
                <a:solidFill>
                  <a:srgbClr val="002060"/>
                </a:solidFill>
                <a:latin typeface="EC Square Sans Pro"/>
              </a:rPr>
              <a:t>approaches and developing alternatives</a:t>
            </a:r>
            <a:r>
              <a:rPr lang="ro-RO" altLang="en-US" sz="2400" b="1" dirty="0">
                <a:solidFill>
                  <a:srgbClr val="002060"/>
                </a:solidFill>
                <a:latin typeface="EC Square Sans Pro"/>
              </a:rPr>
              <a:t> </a:t>
            </a:r>
            <a:r>
              <a:rPr lang="en-US" altLang="en-US" sz="2400" b="1" dirty="0">
                <a:solidFill>
                  <a:srgbClr val="002060"/>
                </a:solidFill>
                <a:latin typeface="EC Square Sans Pro"/>
              </a:rPr>
              <a:t>to antibiotics, in</a:t>
            </a:r>
            <a:r>
              <a:rPr lang="ro-RO" altLang="en-US" sz="2400" b="1" dirty="0">
                <a:solidFill>
                  <a:srgbClr val="002060"/>
                </a:solidFill>
                <a:latin typeface="EC Square Sans Pro"/>
              </a:rPr>
              <a:t> </a:t>
            </a:r>
            <a:r>
              <a:rPr lang="en-US" altLang="en-US" sz="2400" b="1" dirty="0">
                <a:solidFill>
                  <a:srgbClr val="002060"/>
                </a:solidFill>
                <a:latin typeface="EC Square Sans Pro"/>
              </a:rPr>
              <a:t>humans and animals, is critical</a:t>
            </a:r>
            <a:r>
              <a:rPr lang="ro-RO" altLang="en-US" sz="2400" b="1" dirty="0">
                <a:solidFill>
                  <a:srgbClr val="002060"/>
                </a:solidFill>
                <a:latin typeface="EC Square Sans Pro"/>
              </a:rPr>
              <a:t> </a:t>
            </a:r>
            <a:r>
              <a:rPr lang="en-US" altLang="en-US" sz="2400" b="1" dirty="0">
                <a:solidFill>
                  <a:srgbClr val="002060"/>
                </a:solidFill>
                <a:latin typeface="EC Square Sans Pro"/>
              </a:rPr>
              <a:t>to the fight</a:t>
            </a:r>
            <a:r>
              <a:rPr lang="en-US" altLang="en-US" sz="2400" dirty="0">
                <a:solidFill>
                  <a:srgbClr val="002060"/>
                </a:solidFill>
                <a:latin typeface="EC Square Sans Pro"/>
              </a:rPr>
              <a:t>.</a:t>
            </a:r>
            <a:endParaRPr lang="ro-RO" altLang="en-US" sz="2400" dirty="0">
              <a:solidFill>
                <a:srgbClr val="002060"/>
              </a:solidFill>
              <a:latin typeface="EC Square Sans Pro"/>
            </a:endParaRPr>
          </a:p>
          <a:p>
            <a:pPr algn="r"/>
            <a:endParaRPr lang="en-US" altLang="en-US" sz="1600" b="1" dirty="0">
              <a:solidFill>
                <a:srgbClr val="002060"/>
              </a:solidFill>
              <a:latin typeface="EC Square Sans Pro"/>
            </a:endParaRPr>
          </a:p>
          <a:p>
            <a:pPr algn="r"/>
            <a:r>
              <a:rPr lang="ro-RO" altLang="en-US" sz="2400" b="1" dirty="0">
                <a:solidFill>
                  <a:srgbClr val="002060"/>
                </a:solidFill>
                <a:latin typeface="EC Square Sans Pro"/>
              </a:rPr>
              <a:t>V</a:t>
            </a:r>
            <a:r>
              <a:rPr lang="en-US" altLang="en-US" sz="2400" b="1" dirty="0" err="1">
                <a:solidFill>
                  <a:srgbClr val="002060"/>
                </a:solidFill>
                <a:latin typeface="EC Square Sans Pro"/>
              </a:rPr>
              <a:t>accines</a:t>
            </a:r>
            <a:r>
              <a:rPr lang="en-US" altLang="en-US" sz="2400" b="1" dirty="0">
                <a:solidFill>
                  <a:srgbClr val="002060"/>
                </a:solidFill>
                <a:latin typeface="EC Square Sans Pro"/>
              </a:rPr>
              <a:t> have a </a:t>
            </a:r>
            <a:r>
              <a:rPr lang="en-US" altLang="en-US" sz="3200" b="1" dirty="0">
                <a:solidFill>
                  <a:srgbClr val="FF0000"/>
                </a:solidFill>
                <a:latin typeface="EC Square Sans Pro"/>
              </a:rPr>
              <a:t>vital role </a:t>
            </a:r>
            <a:r>
              <a:rPr lang="en-US" altLang="en-US" sz="2400" b="1" dirty="0">
                <a:solidFill>
                  <a:srgbClr val="002060"/>
                </a:solidFill>
                <a:latin typeface="EC Square Sans Pro"/>
              </a:rPr>
              <a:t>to play</a:t>
            </a:r>
            <a:r>
              <a:rPr lang="ro-RO" altLang="en-US" sz="2400" b="1" dirty="0">
                <a:solidFill>
                  <a:srgbClr val="002060"/>
                </a:solidFill>
                <a:latin typeface="EC Square Sans Pro"/>
              </a:rPr>
              <a:t> </a:t>
            </a:r>
            <a:r>
              <a:rPr lang="en-US" altLang="en-US" sz="2400" b="1" dirty="0">
                <a:solidFill>
                  <a:srgbClr val="002060"/>
                </a:solidFill>
                <a:latin typeface="EC Square Sans Pro"/>
              </a:rPr>
              <a:t>in combating drug resistance, by preventing</a:t>
            </a:r>
            <a:r>
              <a:rPr lang="ro-RO" altLang="en-US" sz="2400" b="1" dirty="0">
                <a:solidFill>
                  <a:srgbClr val="002060"/>
                </a:solidFill>
                <a:latin typeface="EC Square Sans Pro"/>
              </a:rPr>
              <a:t> </a:t>
            </a:r>
            <a:r>
              <a:rPr lang="en-US" altLang="en-US" sz="2400" b="1" dirty="0">
                <a:solidFill>
                  <a:srgbClr val="002060"/>
                </a:solidFill>
                <a:latin typeface="EC Square Sans Pro"/>
              </a:rPr>
              <a:t>infections in the first</a:t>
            </a:r>
            <a:r>
              <a:rPr lang="ro-RO" altLang="en-US" sz="2400" b="1" dirty="0">
                <a:solidFill>
                  <a:srgbClr val="002060"/>
                </a:solidFill>
                <a:latin typeface="EC Square Sans Pro"/>
              </a:rPr>
              <a:t> place</a:t>
            </a:r>
            <a:r>
              <a:rPr lang="en-US" altLang="en-US" sz="2400" b="1" dirty="0">
                <a:solidFill>
                  <a:srgbClr val="002060"/>
                </a:solidFill>
                <a:latin typeface="EC Square Sans Pro"/>
              </a:rPr>
              <a:t>”</a:t>
            </a:r>
            <a:r>
              <a:rPr lang="ro-RO" altLang="en-US" sz="2400" i="1" dirty="0">
                <a:solidFill>
                  <a:srgbClr val="002060"/>
                </a:solidFill>
                <a:latin typeface="Book Antiqua" panose="02040602050305030304" pitchFamily="18" charset="0"/>
              </a:rPr>
              <a:t>.</a:t>
            </a:r>
            <a:endParaRPr lang="en-US" altLang="en-US" sz="2300" i="1" dirty="0">
              <a:solidFill>
                <a:srgbClr val="002060"/>
              </a:solidFill>
              <a:latin typeface="Book Antiqua" panose="02040602050305030304" pitchFamily="18" charset="0"/>
            </a:endParaRPr>
          </a:p>
        </p:txBody>
      </p:sp>
      <p:pic>
        <p:nvPicPr>
          <p:cNvPr id="6349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13" t="17886" r="5370" b="-567"/>
          <a:stretch/>
        </p:blipFill>
        <p:spPr bwMode="auto">
          <a:xfrm>
            <a:off x="6705600" y="82550"/>
            <a:ext cx="5113683" cy="624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5"/>
          <p:cNvSpPr>
            <a:spLocks noChangeArrowheads="1"/>
          </p:cNvSpPr>
          <p:nvPr/>
        </p:nvSpPr>
        <p:spPr bwMode="auto">
          <a:xfrm>
            <a:off x="4196342" y="6324324"/>
            <a:ext cx="7657728" cy="307777"/>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o-RO" altLang="en-US" sz="1400" b="1" dirty="0">
                <a:solidFill>
                  <a:schemeClr val="bg1"/>
                </a:solidFill>
                <a:latin typeface="EC Square Sans Pro"/>
                <a:ea typeface="Yu Gothic UI Semibold" panose="020B0700000000000000" pitchFamily="34" charset="-128"/>
              </a:rPr>
              <a:t>S</a:t>
            </a:r>
            <a:r>
              <a:rPr lang="en-US" altLang="en-US" sz="1400" b="1" dirty="0" err="1">
                <a:solidFill>
                  <a:schemeClr val="bg1"/>
                </a:solidFill>
                <a:latin typeface="EC Square Sans Pro"/>
                <a:ea typeface="Yu Gothic UI Semibold" panose="020B0700000000000000" pitchFamily="34" charset="-128"/>
              </a:rPr>
              <a:t>ursa</a:t>
            </a:r>
            <a:r>
              <a:rPr lang="ro-RO" altLang="en-US" sz="1400" b="1" dirty="0">
                <a:solidFill>
                  <a:schemeClr val="bg1"/>
                </a:solidFill>
                <a:latin typeface="EC Square Sans Pro"/>
                <a:ea typeface="Yu Gothic UI Semibold" panose="020B0700000000000000" pitchFamily="34" charset="-128"/>
              </a:rPr>
              <a:t>:</a:t>
            </a:r>
            <a:r>
              <a:rPr lang="ro-RO" altLang="en-US" sz="1400" dirty="0">
                <a:solidFill>
                  <a:schemeClr val="bg1"/>
                </a:solidFill>
                <a:latin typeface="EC Square Sans Pro"/>
                <a:ea typeface="Yu Gothic UI Semibold" panose="020B0700000000000000" pitchFamily="34" charset="-128"/>
              </a:rPr>
              <a:t> </a:t>
            </a:r>
            <a:r>
              <a:rPr lang="en-US" altLang="en-US" sz="1400" dirty="0">
                <a:solidFill>
                  <a:schemeClr val="bg1"/>
                </a:solidFill>
                <a:latin typeface="EC Square Sans Pro"/>
                <a:ea typeface="Yu Gothic UI Semibold" panose="020B0700000000000000" pitchFamily="34" charset="-128"/>
              </a:rPr>
              <a:t>https://amr-review.org/sites/default/files/160518_Final%20paper_with%20cover.pdf</a:t>
            </a:r>
            <a:r>
              <a:rPr lang="ro-RO" altLang="en-US" sz="1400" dirty="0">
                <a:solidFill>
                  <a:schemeClr val="bg1"/>
                </a:solidFill>
                <a:latin typeface="EC Square Sans Pro"/>
                <a:ea typeface="Yu Gothic UI Semibold" panose="020B0700000000000000" pitchFamily="34" charset="-128"/>
              </a:rPr>
              <a:t> </a:t>
            </a:r>
            <a:endParaRPr lang="en-US" altLang="en-US" sz="1400" dirty="0">
              <a:solidFill>
                <a:schemeClr val="bg1"/>
              </a:solidFill>
              <a:latin typeface="EC Square Sans Pro"/>
              <a:ea typeface="Yu Gothic UI Semibold" panose="020B0700000000000000" pitchFamily="34" charset="-128"/>
            </a:endParaRPr>
          </a:p>
        </p:txBody>
      </p:sp>
      <p:sp>
        <p:nvSpPr>
          <p:cNvPr id="7" name="Rectangle 6"/>
          <p:cNvSpPr/>
          <p:nvPr/>
        </p:nvSpPr>
        <p:spPr>
          <a:xfrm>
            <a:off x="2209800" y="1682750"/>
            <a:ext cx="4204252" cy="1292662"/>
          </a:xfrm>
          <a:prstGeom prst="rect">
            <a:avLst/>
          </a:prstGeom>
        </p:spPr>
        <p:txBody>
          <a:bodyPr wrap="square">
            <a:spAutoFit/>
          </a:bodyPr>
          <a:lstStyle/>
          <a:p>
            <a:pPr algn="r">
              <a:defRPr/>
            </a:pPr>
            <a:endParaRPr lang="ro-RO" sz="2000" b="1" i="1" dirty="0">
              <a:solidFill>
                <a:schemeClr val="tx1">
                  <a:lumMod val="75000"/>
                </a:schemeClr>
              </a:solidFill>
              <a:latin typeface="Book Antiqua" pitchFamily="18" charset="0"/>
            </a:endParaRPr>
          </a:p>
          <a:p>
            <a:pPr algn="r">
              <a:defRPr/>
            </a:pPr>
            <a:r>
              <a:rPr lang="en-US" sz="4000" b="1" dirty="0">
                <a:solidFill>
                  <a:srgbClr val="FF0000"/>
                </a:solidFill>
                <a:latin typeface="EC Square Sans Pro"/>
              </a:rPr>
              <a:t>Sally Davies</a:t>
            </a:r>
            <a:r>
              <a:rPr lang="en-US" sz="2000" b="1" dirty="0">
                <a:solidFill>
                  <a:srgbClr val="FF0000"/>
                </a:solidFill>
                <a:latin typeface="EC Square Sans Pro"/>
              </a:rPr>
              <a:t>, </a:t>
            </a:r>
            <a:endParaRPr lang="ro-RO" sz="2000" b="1" dirty="0">
              <a:solidFill>
                <a:srgbClr val="FF0000"/>
              </a:solidFill>
              <a:latin typeface="EC Square Sans Pro"/>
            </a:endParaRPr>
          </a:p>
          <a:p>
            <a:pPr algn="r">
              <a:defRPr/>
            </a:pPr>
            <a:r>
              <a:rPr lang="en-US" dirty="0">
                <a:solidFill>
                  <a:srgbClr val="FF0000"/>
                </a:solidFill>
                <a:latin typeface="EC Square Sans Pro"/>
              </a:rPr>
              <a:t>Chief Medical Officer for England</a:t>
            </a:r>
          </a:p>
        </p:txBody>
      </p:sp>
    </p:spTree>
    <p:extLst>
      <p:ext uri="{BB962C8B-B14F-4D97-AF65-F5344CB8AC3E}">
        <p14:creationId xmlns:p14="http://schemas.microsoft.com/office/powerpoint/2010/main" val="293457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81000" y="3117393"/>
            <a:ext cx="5410200" cy="2539157"/>
          </a:xfrm>
          <a:prstGeom prst="rect">
            <a:avLst/>
          </a:prstGeom>
          <a:noFill/>
          <a:ln w="9525">
            <a:noFill/>
            <a:miter lim="800000"/>
            <a:headEnd/>
            <a:tailEnd/>
          </a:ln>
        </p:spPr>
        <p:txBody>
          <a:bodyPr wrap="square" anchor="ctr">
            <a:spAutoFit/>
          </a:bodyPr>
          <a:lstStyle/>
          <a:p>
            <a:pPr marL="347663" indent="-347663">
              <a:buFont typeface="Arial" charset="0"/>
              <a:buChar char="•"/>
              <a:defRPr/>
            </a:pPr>
            <a:r>
              <a:rPr lang="en-US" sz="2700" b="1" dirty="0" err="1">
                <a:solidFill>
                  <a:srgbClr val="002060"/>
                </a:solidFill>
                <a:latin typeface="EC Square Sans Pro"/>
                <a:ea typeface="Calibri" pitchFamily="34" charset="0"/>
                <a:cs typeface="Segoe UI Semibold" pitchFamily="34" charset="0"/>
              </a:rPr>
              <a:t>anticorpii</a:t>
            </a:r>
            <a:r>
              <a:rPr lang="en-US" sz="2700" b="1" dirty="0">
                <a:solidFill>
                  <a:srgbClr val="002060"/>
                </a:solidFill>
                <a:latin typeface="EC Square Sans Pro"/>
                <a:ea typeface="Calibri" pitchFamily="34" charset="0"/>
                <a:cs typeface="Segoe UI Semibold" pitchFamily="34" charset="0"/>
              </a:rPr>
              <a:t> </a:t>
            </a:r>
            <a:r>
              <a:rPr lang="en-US" sz="2700" b="1" dirty="0" err="1">
                <a:solidFill>
                  <a:srgbClr val="002060"/>
                </a:solidFill>
                <a:latin typeface="EC Square Sans Pro"/>
                <a:ea typeface="Calibri" pitchFamily="34" charset="0"/>
                <a:cs typeface="Segoe UI Semibold" pitchFamily="34" charset="0"/>
              </a:rPr>
              <a:t>patogeni</a:t>
            </a:r>
            <a:r>
              <a:rPr lang="en-US" sz="2700" b="1" dirty="0">
                <a:solidFill>
                  <a:srgbClr val="002060"/>
                </a:solidFill>
                <a:latin typeface="EC Square Sans Pro"/>
                <a:ea typeface="Calibri" pitchFamily="34" charset="0"/>
                <a:cs typeface="Segoe UI Semibold" pitchFamily="34" charset="0"/>
              </a:rPr>
              <a:t> </a:t>
            </a:r>
            <a:r>
              <a:rPr lang="en-US" sz="2700" b="1" dirty="0" err="1">
                <a:solidFill>
                  <a:srgbClr val="002060"/>
                </a:solidFill>
                <a:latin typeface="EC Square Sans Pro"/>
                <a:ea typeface="Calibri" pitchFamily="34" charset="0"/>
                <a:cs typeface="Segoe UI Semibold" pitchFamily="34" charset="0"/>
              </a:rPr>
              <a:t>specifici</a:t>
            </a:r>
            <a:r>
              <a:rPr lang="en-US" sz="2700" b="1" dirty="0">
                <a:solidFill>
                  <a:srgbClr val="002060"/>
                </a:solidFill>
                <a:latin typeface="EC Square Sans Pro"/>
                <a:ea typeface="Calibri" pitchFamily="34" charset="0"/>
                <a:cs typeface="Segoe UI Semibold" pitchFamily="34" charset="0"/>
              </a:rPr>
              <a:t>, </a:t>
            </a:r>
          </a:p>
          <a:p>
            <a:pPr marL="347663" indent="-347663">
              <a:buFont typeface="Arial" charset="0"/>
              <a:buChar char="•"/>
              <a:defRPr/>
            </a:pPr>
            <a:r>
              <a:rPr lang="en-US" sz="2700" b="1" dirty="0" err="1">
                <a:solidFill>
                  <a:srgbClr val="002060"/>
                </a:solidFill>
                <a:latin typeface="EC Square Sans Pro"/>
                <a:ea typeface="Calibri" pitchFamily="34" charset="0"/>
                <a:cs typeface="Segoe UI Semibold" pitchFamily="34" charset="0"/>
              </a:rPr>
              <a:t>agenții</a:t>
            </a:r>
            <a:r>
              <a:rPr lang="en-US" sz="2700" b="1" dirty="0">
                <a:solidFill>
                  <a:srgbClr val="002060"/>
                </a:solidFill>
                <a:latin typeface="EC Square Sans Pro"/>
                <a:ea typeface="Calibri" pitchFamily="34" charset="0"/>
                <a:cs typeface="Segoe UI Semibold" pitchFamily="34" charset="0"/>
              </a:rPr>
              <a:t> </a:t>
            </a:r>
            <a:r>
              <a:rPr lang="en-US" sz="2700" b="1" dirty="0" err="1">
                <a:solidFill>
                  <a:srgbClr val="002060"/>
                </a:solidFill>
                <a:latin typeface="EC Square Sans Pro"/>
                <a:ea typeface="Calibri" pitchFamily="34" charset="0"/>
                <a:cs typeface="Segoe UI Semibold" pitchFamily="34" charset="0"/>
              </a:rPr>
              <a:t>imunomodulatori</a:t>
            </a:r>
            <a:r>
              <a:rPr lang="en-US" sz="2700" b="1" dirty="0">
                <a:solidFill>
                  <a:srgbClr val="002060"/>
                </a:solidFill>
                <a:latin typeface="EC Square Sans Pro"/>
                <a:ea typeface="Calibri" pitchFamily="34" charset="0"/>
                <a:cs typeface="Segoe UI Semibold" pitchFamily="34" charset="0"/>
              </a:rPr>
              <a:t>, </a:t>
            </a:r>
          </a:p>
          <a:p>
            <a:pPr marL="347663" indent="-347663">
              <a:buFont typeface="Arial" charset="0"/>
              <a:buChar char="•"/>
              <a:defRPr/>
            </a:pPr>
            <a:r>
              <a:rPr lang="en-US" sz="2700" b="1" dirty="0" err="1">
                <a:solidFill>
                  <a:srgbClr val="002060"/>
                </a:solidFill>
                <a:latin typeface="EC Square Sans Pro"/>
                <a:ea typeface="Calibri" pitchFamily="34" charset="0"/>
                <a:cs typeface="Segoe UI Semibold" pitchFamily="34" charset="0"/>
              </a:rPr>
              <a:t>bacteriofagii</a:t>
            </a:r>
            <a:r>
              <a:rPr lang="en-US" sz="2700" b="1" dirty="0">
                <a:solidFill>
                  <a:srgbClr val="002060"/>
                </a:solidFill>
                <a:latin typeface="EC Square Sans Pro"/>
                <a:ea typeface="Calibri" pitchFamily="34" charset="0"/>
                <a:cs typeface="Segoe UI Semibold" pitchFamily="34" charset="0"/>
              </a:rPr>
              <a:t>, </a:t>
            </a:r>
          </a:p>
          <a:p>
            <a:pPr marL="347663" indent="-347663">
              <a:buFont typeface="Arial" charset="0"/>
              <a:buChar char="•"/>
              <a:defRPr/>
            </a:pPr>
            <a:r>
              <a:rPr lang="en-US" sz="2700" b="1" dirty="0" err="1">
                <a:solidFill>
                  <a:srgbClr val="002060"/>
                </a:solidFill>
                <a:latin typeface="EC Square Sans Pro"/>
                <a:ea typeface="Calibri" pitchFamily="34" charset="0"/>
                <a:cs typeface="Segoe UI Semibold" pitchFamily="34" charset="0"/>
              </a:rPr>
              <a:t>peptidele</a:t>
            </a:r>
            <a:r>
              <a:rPr lang="en-US" sz="2700" b="1" dirty="0">
                <a:solidFill>
                  <a:srgbClr val="002060"/>
                </a:solidFill>
                <a:latin typeface="EC Square Sans Pro"/>
                <a:ea typeface="Calibri" pitchFamily="34" charset="0"/>
                <a:cs typeface="Segoe UI Semibold" pitchFamily="34" charset="0"/>
              </a:rPr>
              <a:t> </a:t>
            </a:r>
            <a:r>
              <a:rPr lang="en-US" sz="2700" b="1" dirty="0" err="1">
                <a:solidFill>
                  <a:srgbClr val="002060"/>
                </a:solidFill>
                <a:latin typeface="EC Square Sans Pro"/>
                <a:ea typeface="Calibri" pitchFamily="34" charset="0"/>
                <a:cs typeface="Segoe UI Semibold" pitchFamily="34" charset="0"/>
              </a:rPr>
              <a:t>antimicrobiene</a:t>
            </a:r>
            <a:r>
              <a:rPr lang="en-US" sz="2700" b="1" dirty="0">
                <a:solidFill>
                  <a:srgbClr val="002060"/>
                </a:solidFill>
                <a:latin typeface="EC Square Sans Pro"/>
                <a:ea typeface="Calibri" pitchFamily="34" charset="0"/>
                <a:cs typeface="Segoe UI Semibold" pitchFamily="34" charset="0"/>
              </a:rPr>
              <a:t> </a:t>
            </a:r>
            <a:r>
              <a:rPr lang="en-US" sz="2700" b="1" dirty="0" err="1">
                <a:solidFill>
                  <a:srgbClr val="002060"/>
                </a:solidFill>
                <a:latin typeface="EC Square Sans Pro"/>
                <a:ea typeface="Calibri" pitchFamily="34" charset="0"/>
                <a:cs typeface="Segoe UI Semibold" pitchFamily="34" charset="0"/>
              </a:rPr>
              <a:t>și</a:t>
            </a:r>
            <a:endParaRPr lang="en-US" sz="2700" b="1" dirty="0">
              <a:solidFill>
                <a:srgbClr val="002060"/>
              </a:solidFill>
              <a:latin typeface="EC Square Sans Pro"/>
              <a:ea typeface="Calibri" pitchFamily="34" charset="0"/>
              <a:cs typeface="Segoe UI Semibold" pitchFamily="34" charset="0"/>
            </a:endParaRPr>
          </a:p>
          <a:p>
            <a:pPr marL="347663" indent="-347663">
              <a:buFont typeface="Arial" charset="0"/>
              <a:buChar char="•"/>
              <a:defRPr/>
            </a:pPr>
            <a:r>
              <a:rPr lang="en-US" sz="2700" b="1" dirty="0">
                <a:solidFill>
                  <a:srgbClr val="002060"/>
                </a:solidFill>
                <a:latin typeface="EC Square Sans Pro"/>
                <a:ea typeface="Calibri" pitchFamily="34" charset="0"/>
                <a:cs typeface="Segoe UI Semibold" pitchFamily="34" charset="0"/>
              </a:rPr>
              <a:t>pro, pre </a:t>
            </a:r>
            <a:r>
              <a:rPr lang="en-US" sz="2700" b="1" dirty="0" err="1">
                <a:solidFill>
                  <a:srgbClr val="002060"/>
                </a:solidFill>
                <a:latin typeface="EC Square Sans Pro"/>
                <a:ea typeface="Calibri" pitchFamily="34" charset="0"/>
                <a:cs typeface="Segoe UI Semibold" pitchFamily="34" charset="0"/>
              </a:rPr>
              <a:t>sau</a:t>
            </a:r>
            <a:r>
              <a:rPr lang="en-US" sz="2700" b="1" dirty="0">
                <a:solidFill>
                  <a:srgbClr val="002060"/>
                </a:solidFill>
                <a:latin typeface="EC Square Sans Pro"/>
                <a:ea typeface="Calibri" pitchFamily="34" charset="0"/>
                <a:cs typeface="Segoe UI Semibold" pitchFamily="34" charset="0"/>
              </a:rPr>
              <a:t> </a:t>
            </a:r>
            <a:r>
              <a:rPr lang="en-US" sz="2700" b="1" dirty="0" err="1">
                <a:solidFill>
                  <a:srgbClr val="002060"/>
                </a:solidFill>
                <a:latin typeface="EC Square Sans Pro"/>
                <a:ea typeface="Calibri" pitchFamily="34" charset="0"/>
                <a:cs typeface="Segoe UI Semibold" pitchFamily="34" charset="0"/>
              </a:rPr>
              <a:t>simbioticele</a:t>
            </a:r>
            <a:r>
              <a:rPr lang="en-US" sz="2700" b="1" dirty="0">
                <a:solidFill>
                  <a:srgbClr val="002060"/>
                </a:solidFill>
                <a:latin typeface="EC Square Sans Pro"/>
                <a:ea typeface="Calibri" pitchFamily="34" charset="0"/>
                <a:cs typeface="Segoe UI Semibold" pitchFamily="34" charset="0"/>
              </a:rPr>
              <a:t>. </a:t>
            </a:r>
          </a:p>
          <a:p>
            <a:pPr algn="just">
              <a:defRPr/>
            </a:pPr>
            <a:endParaRPr lang="ro-RO" sz="2400" i="1" dirty="0">
              <a:solidFill>
                <a:srgbClr val="002060"/>
              </a:solidFill>
              <a:latin typeface="Palatino Linotype" panose="02040502050505030304" pitchFamily="18" charset="0"/>
              <a:ea typeface="Calibri" pitchFamily="34" charset="0"/>
              <a:cs typeface="Segoe UI Semibold"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05"/>
          <a:stretch/>
        </p:blipFill>
        <p:spPr bwMode="auto">
          <a:xfrm>
            <a:off x="5791200" y="61015"/>
            <a:ext cx="6400801" cy="680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4"/>
          <p:cNvSpPr>
            <a:spLocks noChangeArrowheads="1"/>
          </p:cNvSpPr>
          <p:nvPr/>
        </p:nvSpPr>
        <p:spPr bwMode="auto">
          <a:xfrm>
            <a:off x="0" y="1377950"/>
            <a:ext cx="6019800" cy="1200329"/>
          </a:xfrm>
          <a:prstGeom prst="rect">
            <a:avLst/>
          </a:prstGeom>
          <a:solidFill>
            <a:srgbClr val="142495"/>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pt-BR" altLang="en-US" sz="3600" b="1" dirty="0">
                <a:solidFill>
                  <a:schemeClr val="bg1"/>
                </a:solidFill>
                <a:latin typeface="EC Square Sans Pro"/>
                <a:ea typeface="Calibri" panose="020F0502020204030204" pitchFamily="34" charset="0"/>
                <a:cs typeface="Segoe UI Semibold" panose="020B0702040204020203" pitchFamily="34" charset="0"/>
              </a:rPr>
              <a:t>Alternative atrăgătoare ar putea fi de asemenea</a:t>
            </a:r>
            <a:r>
              <a:rPr lang="en-US" altLang="en-US" sz="3600" b="1" dirty="0">
                <a:solidFill>
                  <a:schemeClr val="bg1"/>
                </a:solidFill>
                <a:latin typeface="EC Square Sans Pro"/>
                <a:ea typeface="Calibri" panose="020F0502020204030204" pitchFamily="34" charset="0"/>
                <a:cs typeface="Segoe UI Semibold" panose="020B0702040204020203" pitchFamily="34" charset="0"/>
              </a:rPr>
              <a:t>:</a:t>
            </a:r>
            <a:endParaRPr lang="en-US" altLang="en-US" sz="2800" b="1" dirty="0">
              <a:solidFill>
                <a:schemeClr val="bg1"/>
              </a:solidFill>
              <a:latin typeface="EC Square Sans Pro"/>
              <a:ea typeface="Calibri" panose="020F0502020204030204" pitchFamily="34" charset="0"/>
              <a:cs typeface="Segoe UI Semibold" panose="020B0702040204020203" pitchFamily="34" charset="0"/>
            </a:endParaRPr>
          </a:p>
        </p:txBody>
      </p:sp>
    </p:spTree>
    <p:extLst>
      <p:ext uri="{BB962C8B-B14F-4D97-AF65-F5344CB8AC3E}">
        <p14:creationId xmlns:p14="http://schemas.microsoft.com/office/powerpoint/2010/main" val="244925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616226" y="2901950"/>
            <a:ext cx="8305800" cy="3200400"/>
          </a:xfrm>
          <a:prstGeom prst="rect">
            <a:avLst/>
          </a:prstGeom>
          <a:noFill/>
          <a:effectLst/>
        </p:spPr>
        <p:txBody>
          <a:bodyPr/>
          <a:lstStyle/>
          <a:p>
            <a:pPr marL="227444" indent="-168595" defTabSz="687103">
              <a:buFont typeface="Arial" panose="020B0604020202020204" pitchFamily="34" charset="0"/>
              <a:buChar char="•"/>
              <a:defRPr/>
            </a:pPr>
            <a:r>
              <a:rPr lang="en-US" sz="2800" b="1" dirty="0" err="1">
                <a:solidFill>
                  <a:srgbClr val="002060"/>
                </a:solidFill>
                <a:latin typeface="EC Square Sans Pro"/>
                <a:ea typeface="ＭＳ Ｐゴシック" charset="-128"/>
                <a:cs typeface="Times New Roman" panose="02020603050405020304" pitchFamily="18" charset="0"/>
              </a:rPr>
              <a:t>Biosecuritate</a:t>
            </a:r>
            <a:endParaRPr lang="en-US" sz="2800" b="1" dirty="0">
              <a:solidFill>
                <a:srgbClr val="002060"/>
              </a:solidFill>
              <a:latin typeface="EC Square Sans Pro"/>
              <a:ea typeface="ＭＳ Ｐゴシック" charset="-128"/>
              <a:cs typeface="Times New Roman" panose="02020603050405020304" pitchFamily="18" charset="0"/>
            </a:endParaRPr>
          </a:p>
          <a:p>
            <a:pPr marL="227444" indent="-168595" defTabSz="687103">
              <a:buFont typeface="Arial" panose="020B0604020202020204" pitchFamily="34" charset="0"/>
              <a:buChar char="•"/>
              <a:defRPr/>
            </a:pPr>
            <a:r>
              <a:rPr lang="vi-VN" sz="2800" b="1" dirty="0">
                <a:solidFill>
                  <a:srgbClr val="002060"/>
                </a:solidFill>
                <a:latin typeface="EC Square Sans Pro"/>
                <a:ea typeface="ＭＳ Ｐゴシック" charset="-128"/>
                <a:cs typeface="Times New Roman" panose="02020603050405020304" pitchFamily="18" charset="0"/>
              </a:rPr>
              <a:t>întreținerea animalelor</a:t>
            </a:r>
            <a:endParaRPr lang="en-US" sz="2800" b="1" dirty="0">
              <a:solidFill>
                <a:srgbClr val="002060"/>
              </a:solidFill>
              <a:latin typeface="EC Square Sans Pro"/>
              <a:ea typeface="ＭＳ Ｐゴシック" charset="-128"/>
              <a:cs typeface="Times New Roman" panose="02020603050405020304" pitchFamily="18" charset="0"/>
            </a:endParaRPr>
          </a:p>
          <a:p>
            <a:pPr marL="227444" indent="-168595" defTabSz="687103">
              <a:buFont typeface="Arial" panose="020B0604020202020204" pitchFamily="34" charset="0"/>
              <a:buChar char="•"/>
              <a:defRPr/>
            </a:pPr>
            <a:r>
              <a:rPr lang="en-US" sz="2800" b="1" dirty="0" err="1">
                <a:solidFill>
                  <a:srgbClr val="002060"/>
                </a:solidFill>
                <a:latin typeface="EC Square Sans Pro"/>
                <a:ea typeface="ＭＳ Ｐゴシック" charset="-128"/>
                <a:cs typeface="Times New Roman" panose="02020603050405020304" pitchFamily="18" charset="0"/>
              </a:rPr>
              <a:t>Igiena</a:t>
            </a:r>
            <a:endParaRPr lang="en-US" sz="2800" b="1" dirty="0">
              <a:solidFill>
                <a:srgbClr val="002060"/>
              </a:solidFill>
              <a:latin typeface="EC Square Sans Pro"/>
              <a:ea typeface="ＭＳ Ｐゴシック" charset="-128"/>
              <a:cs typeface="Times New Roman" panose="02020603050405020304" pitchFamily="18" charset="0"/>
            </a:endParaRPr>
          </a:p>
          <a:p>
            <a:pPr marL="227444" indent="-168595" defTabSz="687103">
              <a:buFont typeface="Arial" panose="020B0604020202020204" pitchFamily="34" charset="0"/>
              <a:buChar char="•"/>
              <a:defRPr/>
            </a:pPr>
            <a:r>
              <a:rPr lang="vi-VN" sz="2800" b="1" dirty="0">
                <a:solidFill>
                  <a:srgbClr val="002060"/>
                </a:solidFill>
                <a:latin typeface="EC Square Sans Pro"/>
                <a:ea typeface="ＭＳ Ｐゴシック" charset="-128"/>
                <a:cs typeface="Times New Roman" panose="02020603050405020304" pitchFamily="18" charset="0"/>
              </a:rPr>
              <a:t>Observația zilnică</a:t>
            </a:r>
            <a:endParaRPr lang="en-US" sz="2800" b="1" dirty="0">
              <a:solidFill>
                <a:srgbClr val="002060"/>
              </a:solidFill>
              <a:latin typeface="EC Square Sans Pro"/>
              <a:ea typeface="ＭＳ Ｐゴシック" charset="-128"/>
              <a:cs typeface="Times New Roman" panose="02020603050405020304" pitchFamily="18" charset="0"/>
            </a:endParaRPr>
          </a:p>
          <a:p>
            <a:pPr marL="227444" indent="-168595" defTabSz="687103">
              <a:buFont typeface="Arial" panose="020B0604020202020204" pitchFamily="34" charset="0"/>
              <a:buChar char="•"/>
              <a:defRPr/>
            </a:pPr>
            <a:r>
              <a:rPr lang="en-US" sz="2800" b="1" dirty="0" err="1">
                <a:solidFill>
                  <a:srgbClr val="002060"/>
                </a:solidFill>
                <a:latin typeface="EC Square Sans Pro"/>
                <a:ea typeface="ＭＳ Ｐゴシック" charset="-128"/>
                <a:cs typeface="Times New Roman" panose="02020603050405020304" pitchFamily="18" charset="0"/>
              </a:rPr>
              <a:t>Campanii</a:t>
            </a:r>
            <a:r>
              <a:rPr lang="en-US" sz="2800" b="1" dirty="0">
                <a:solidFill>
                  <a:srgbClr val="002060"/>
                </a:solidFill>
                <a:latin typeface="EC Square Sans Pro"/>
                <a:ea typeface="ＭＳ Ｐゴシック" charset="-128"/>
                <a:cs typeface="Times New Roman" panose="02020603050405020304" pitchFamily="18" charset="0"/>
              </a:rPr>
              <a:t> de </a:t>
            </a:r>
            <a:r>
              <a:rPr lang="en-US" sz="2800" b="1" dirty="0" err="1">
                <a:solidFill>
                  <a:srgbClr val="002060"/>
                </a:solidFill>
                <a:latin typeface="EC Square Sans Pro"/>
                <a:ea typeface="ＭＳ Ｐゴシック" charset="-128"/>
                <a:cs typeface="Times New Roman" panose="02020603050405020304" pitchFamily="18" charset="0"/>
              </a:rPr>
              <a:t>vaccinari</a:t>
            </a:r>
            <a:endParaRPr lang="en-US" sz="2800" b="1" dirty="0">
              <a:solidFill>
                <a:srgbClr val="002060"/>
              </a:solidFill>
              <a:latin typeface="EC Square Sans Pro"/>
              <a:ea typeface="ＭＳ Ｐゴシック" charset="-128"/>
              <a:cs typeface="Times New Roman" panose="02020603050405020304" pitchFamily="18" charset="0"/>
            </a:endParaRPr>
          </a:p>
          <a:p>
            <a:pPr marL="227444" indent="-168595" defTabSz="687103">
              <a:buFont typeface="Arial" panose="020B0604020202020204" pitchFamily="34" charset="0"/>
              <a:buChar char="•"/>
              <a:defRPr/>
            </a:pPr>
            <a:r>
              <a:rPr lang="vi-VN" sz="2800" b="1" dirty="0">
                <a:solidFill>
                  <a:srgbClr val="002060"/>
                </a:solidFill>
                <a:latin typeface="EC Square Sans Pro"/>
                <a:ea typeface="ＭＳ Ｐゴシック" charset="-128"/>
                <a:cs typeface="Times New Roman" panose="02020603050405020304" pitchFamily="18" charset="0"/>
              </a:rPr>
              <a:t>Identificarea corectă a animalelor tratate</a:t>
            </a:r>
            <a:endParaRPr lang="en-US" sz="2800" b="1" dirty="0">
              <a:solidFill>
                <a:srgbClr val="002060"/>
              </a:solidFill>
              <a:latin typeface="EC Square Sans Pro"/>
              <a:ea typeface="ＭＳ Ｐゴシック" charset="-128"/>
              <a:cs typeface="Times New Roman" panose="02020603050405020304" pitchFamily="18" charset="0"/>
            </a:endParaRPr>
          </a:p>
          <a:p>
            <a:pPr marL="227444" indent="-168595" defTabSz="687103">
              <a:buFont typeface="Arial" panose="020B0604020202020204" pitchFamily="34" charset="0"/>
              <a:buChar char="•"/>
              <a:defRPr/>
            </a:pPr>
            <a:r>
              <a:rPr lang="vi-VN" sz="2800" b="1" dirty="0">
                <a:solidFill>
                  <a:srgbClr val="002060"/>
                </a:solidFill>
                <a:latin typeface="EC Square Sans Pro"/>
                <a:ea typeface="ＭＳ Ｐゴシック" charset="-128"/>
                <a:cs typeface="Times New Roman" panose="02020603050405020304" pitchFamily="18" charset="0"/>
              </a:rPr>
              <a:t>Înregistrarea corectă în registrul consultațiilor</a:t>
            </a:r>
            <a:endParaRPr lang="en-US" sz="2800" b="1" dirty="0">
              <a:solidFill>
                <a:srgbClr val="002060"/>
              </a:solidFill>
              <a:latin typeface="EC Square Sans Pro"/>
              <a:ea typeface="ＭＳ Ｐゴシック" charset="-128"/>
              <a:cs typeface="Times New Roman" panose="02020603050405020304" pitchFamily="18" charset="0"/>
            </a:endParaRPr>
          </a:p>
        </p:txBody>
      </p:sp>
      <p:pic>
        <p:nvPicPr>
          <p:cNvPr id="5" name="Picture 5" descr="I:\jpg\Parasites external\Mange-ears1.JPG"/>
          <p:cNvPicPr>
            <a:picLocks noChangeAspect="1" noChangeArrowheads="1"/>
          </p:cNvPicPr>
          <p:nvPr/>
        </p:nvPicPr>
        <p:blipFill>
          <a:blip r:embed="rId2" cstate="print"/>
          <a:srcRect/>
          <a:stretch>
            <a:fillRect/>
          </a:stretch>
        </p:blipFill>
        <p:spPr bwMode="auto">
          <a:xfrm rot="389518">
            <a:off x="8807185" y="3382698"/>
            <a:ext cx="3119154" cy="2306416"/>
          </a:xfrm>
          <a:prstGeom prst="rect">
            <a:avLst/>
          </a:prstGeom>
          <a:ln>
            <a:noFill/>
          </a:ln>
          <a:effectLst/>
        </p:spPr>
      </p:pic>
      <p:pic>
        <p:nvPicPr>
          <p:cNvPr id="6" name="Picture 3" descr="leg bands"/>
          <p:cNvPicPr>
            <a:picLocks noChangeAspect="1" noChangeArrowheads="1"/>
          </p:cNvPicPr>
          <p:nvPr/>
        </p:nvPicPr>
        <p:blipFill>
          <a:blip r:embed="rId3" cstate="print">
            <a:lum bright="12000"/>
          </a:blip>
          <a:srcRect/>
          <a:stretch>
            <a:fillRect/>
          </a:stretch>
        </p:blipFill>
        <p:spPr bwMode="auto">
          <a:xfrm rot="367922">
            <a:off x="7764286" y="443428"/>
            <a:ext cx="4287321" cy="2858213"/>
          </a:xfrm>
          <a:prstGeom prst="rect">
            <a:avLst/>
          </a:prstGeom>
          <a:ln>
            <a:noFill/>
          </a:ln>
          <a:effectLst/>
        </p:spPr>
      </p:pic>
      <p:sp>
        <p:nvSpPr>
          <p:cNvPr id="2" name="Rectangle 1"/>
          <p:cNvSpPr/>
          <p:nvPr/>
        </p:nvSpPr>
        <p:spPr>
          <a:xfrm>
            <a:off x="609600" y="1301750"/>
            <a:ext cx="6934200" cy="1384995"/>
          </a:xfrm>
          <a:prstGeom prst="rect">
            <a:avLst/>
          </a:prstGeom>
          <a:solidFill>
            <a:srgbClr val="FF0000"/>
          </a:solidFill>
        </p:spPr>
        <p:txBody>
          <a:bodyPr wrap="square">
            <a:spAutoFit/>
          </a:bodyPr>
          <a:lstStyle/>
          <a:p>
            <a:pPr marL="257664" indent="-257664" defTabSz="687103">
              <a:defRPr/>
            </a:pPr>
            <a:r>
              <a:rPr lang="pt-BR" sz="3600" b="1" dirty="0">
                <a:solidFill>
                  <a:schemeClr val="bg1"/>
                </a:solidFill>
                <a:latin typeface="EC Square Sans Pro"/>
                <a:ea typeface="ＭＳ Ｐゴシック" charset="-128"/>
                <a:cs typeface="Times New Roman" panose="02020603050405020304" pitchFamily="18" charset="0"/>
              </a:rPr>
              <a:t>Prevenția este </a:t>
            </a:r>
            <a:r>
              <a:rPr lang="pt-BR" sz="4800" b="1" dirty="0">
                <a:solidFill>
                  <a:schemeClr val="bg1"/>
                </a:solidFill>
                <a:latin typeface="EC Square Sans Pro"/>
                <a:ea typeface="ＭＳ Ｐゴシック" charset="-128"/>
                <a:cs typeface="Times New Roman" panose="02020603050405020304" pitchFamily="18" charset="0"/>
              </a:rPr>
              <a:t>"cheia"</a:t>
            </a:r>
            <a:r>
              <a:rPr lang="pt-BR" sz="4000" b="1" dirty="0">
                <a:solidFill>
                  <a:schemeClr val="bg1"/>
                </a:solidFill>
                <a:latin typeface="EC Square Sans Pro"/>
                <a:ea typeface="ＭＳ Ｐゴシック" charset="-128"/>
                <a:cs typeface="Times New Roman" panose="02020603050405020304" pitchFamily="18" charset="0"/>
              </a:rPr>
              <a:t> </a:t>
            </a:r>
            <a:r>
              <a:rPr lang="pt-BR" sz="3600" b="1" dirty="0">
                <a:solidFill>
                  <a:schemeClr val="bg1"/>
                </a:solidFill>
                <a:latin typeface="EC Square Sans Pro"/>
                <a:ea typeface="ＭＳ Ｐゴシック" charset="-128"/>
                <a:cs typeface="Times New Roman" panose="02020603050405020304" pitchFamily="18" charset="0"/>
              </a:rPr>
              <a:t>și </a:t>
            </a:r>
          </a:p>
          <a:p>
            <a:pPr marL="257664" indent="-257664" defTabSz="687103">
              <a:defRPr/>
            </a:pPr>
            <a:r>
              <a:rPr lang="pt-BR" sz="3600" b="1" dirty="0">
                <a:solidFill>
                  <a:schemeClr val="bg1"/>
                </a:solidFill>
                <a:latin typeface="EC Square Sans Pro"/>
                <a:ea typeface="ＭＳ Ｐゴシック" charset="-128"/>
                <a:cs typeface="Times New Roman" panose="02020603050405020304" pitchFamily="18" charset="0"/>
              </a:rPr>
              <a:t>se realizează prin </a:t>
            </a:r>
            <a:r>
              <a:rPr lang="en-US" sz="3600" b="1" dirty="0">
                <a:solidFill>
                  <a:schemeClr val="bg1"/>
                </a:solidFill>
                <a:latin typeface="EC Square Sans Pro"/>
                <a:ea typeface="ＭＳ Ｐゴシック" charset="-128"/>
                <a:cs typeface="Times New Roman" panose="02020603050405020304" pitchFamily="18" charset="0"/>
              </a:rPr>
              <a:t>:</a:t>
            </a:r>
            <a:endParaRPr lang="en-US" b="1" dirty="0">
              <a:solidFill>
                <a:schemeClr val="bg1"/>
              </a:solidFill>
              <a:latin typeface="EC Square Sans Pro"/>
              <a:ea typeface="ＭＳ Ｐゴシック" charset="-128"/>
              <a:cs typeface="Times New Roman" panose="02020603050405020304" pitchFamily="18" charset="0"/>
            </a:endParaRPr>
          </a:p>
        </p:txBody>
      </p:sp>
    </p:spTree>
    <p:extLst>
      <p:ext uri="{BB962C8B-B14F-4D97-AF65-F5344CB8AC3E}">
        <p14:creationId xmlns:p14="http://schemas.microsoft.com/office/powerpoint/2010/main" val="268997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FF4B58-A7DC-4A7D-BBC5-D126EC9FDE09}"/>
              </a:ext>
            </a:extLst>
          </p:cNvPr>
          <p:cNvPicPr/>
          <p:nvPr/>
        </p:nvPicPr>
        <p:blipFill>
          <a:blip r:embed="rId2" cstate="print"/>
          <a:srcRect l="1469" t="1550" r="1457" b="3810"/>
          <a:stretch>
            <a:fillRect/>
          </a:stretch>
        </p:blipFill>
        <p:spPr>
          <a:xfrm>
            <a:off x="4800600" y="1149350"/>
            <a:ext cx="7086600" cy="4537978"/>
          </a:xfrm>
          <a:prstGeom prst="rect">
            <a:avLst/>
          </a:prstGeom>
          <a:ln>
            <a:noFill/>
          </a:ln>
          <a:effectLst/>
        </p:spPr>
      </p:pic>
      <p:sp>
        <p:nvSpPr>
          <p:cNvPr id="8" name="Title 1"/>
          <p:cNvSpPr>
            <a:spLocks noGrp="1"/>
          </p:cNvSpPr>
          <p:nvPr>
            <p:ph type="title"/>
          </p:nvPr>
        </p:nvSpPr>
        <p:spPr>
          <a:xfrm>
            <a:off x="4800600" y="5416550"/>
            <a:ext cx="7391400" cy="270778"/>
          </a:xfrm>
          <a:solidFill>
            <a:srgbClr val="002060"/>
          </a:solidFill>
        </p:spPr>
        <p:txBody>
          <a:bodyPr/>
          <a:lstStyle/>
          <a:p>
            <a:pPr algn="l"/>
            <a:r>
              <a:rPr lang="en-US" sz="1400" b="1">
                <a:solidFill>
                  <a:srgbClr val="FFFFFF"/>
                </a:solidFill>
                <a:latin typeface="EC Square Sans Pro"/>
                <a:cs typeface="Segoe UI Semibold" pitchFamily="34" charset="0"/>
              </a:rPr>
              <a:t>S</a:t>
            </a:r>
            <a:r>
              <a:rPr lang="en-US" sz="1400" b="1" cap="none">
                <a:solidFill>
                  <a:srgbClr val="FFFFFF"/>
                </a:solidFill>
                <a:latin typeface="EC Square Sans Pro"/>
                <a:cs typeface="Segoe UI Semibold" pitchFamily="34" charset="0"/>
              </a:rPr>
              <a:t>ursa</a:t>
            </a:r>
            <a:r>
              <a:rPr lang="en-US" sz="1400" b="1">
                <a:solidFill>
                  <a:srgbClr val="FFFFFF"/>
                </a:solidFill>
                <a:latin typeface="EC Square Sans Pro"/>
                <a:cs typeface="Segoe UI Semibold" pitchFamily="34" charset="0"/>
              </a:rPr>
              <a:t>: </a:t>
            </a:r>
            <a:r>
              <a:rPr lang="en-US" sz="1400" cap="none" dirty="0">
                <a:solidFill>
                  <a:srgbClr val="FFFFFF"/>
                </a:solidFill>
                <a:latin typeface="EC Square Sans Pro"/>
                <a:cs typeface="Segoe UI Semibold" pitchFamily="34" charset="0"/>
              </a:rPr>
              <a:t>http://amrls.cvm.msu.edu/images/pharm/prophylaxis-and-metaphylaxis.jpg</a:t>
            </a:r>
            <a:endParaRPr lang="en-US" sz="1400" dirty="0">
              <a:solidFill>
                <a:srgbClr val="FFFFFF"/>
              </a:solidFill>
              <a:latin typeface="EC Square Sans Pro"/>
              <a:cs typeface="Segoe UI Semibold" pitchFamily="34" charset="0"/>
            </a:endParaRPr>
          </a:p>
        </p:txBody>
      </p:sp>
      <p:sp>
        <p:nvSpPr>
          <p:cNvPr id="10" name="Rectangle 9"/>
          <p:cNvSpPr/>
          <p:nvPr/>
        </p:nvSpPr>
        <p:spPr>
          <a:xfrm>
            <a:off x="52939" y="1225550"/>
            <a:ext cx="4724400" cy="4601260"/>
          </a:xfrm>
          <a:prstGeom prst="rect">
            <a:avLst/>
          </a:prstGeom>
        </p:spPr>
        <p:txBody>
          <a:bodyPr wrap="square">
            <a:spAutoFit/>
          </a:bodyPr>
          <a:lstStyle/>
          <a:p>
            <a:pPr algn="just"/>
            <a:r>
              <a:rPr lang="vi-VN" sz="2700" b="1" dirty="0">
                <a:solidFill>
                  <a:srgbClr val="002060"/>
                </a:solidFill>
                <a:latin typeface="EC Square Sans Pro" panose="020B0506040000020004"/>
                <a:cs typeface="Segoe UI Semibold" pitchFamily="34" charset="0"/>
              </a:rPr>
              <a:t>Antimicrobienele ar trebui să fie utilizate în metafilaxie doar atunci când riscul răspândirii unei infecții/boli infecțioase e ridicat și când </a:t>
            </a:r>
            <a:r>
              <a:rPr lang="vi-VN" sz="2800" b="1" dirty="0">
                <a:solidFill>
                  <a:srgbClr val="FF0000"/>
                </a:solidFill>
                <a:latin typeface="EC Square Sans Pro" panose="020B0506040000020004"/>
                <a:cs typeface="Segoe UI Semibold" pitchFamily="34" charset="0"/>
              </a:rPr>
              <a:t>nu există </a:t>
            </a:r>
            <a:r>
              <a:rPr lang="vi-VN" sz="2700" b="1" dirty="0">
                <a:solidFill>
                  <a:srgbClr val="002060"/>
                </a:solidFill>
                <a:latin typeface="EC Square Sans Pro" panose="020B0506040000020004"/>
                <a:cs typeface="Segoe UI Semibold" pitchFamily="34" charset="0"/>
              </a:rPr>
              <a:t>alte alternative disponibile.</a:t>
            </a:r>
            <a:endParaRPr lang="en-US" sz="2700" b="1" dirty="0">
              <a:solidFill>
                <a:srgbClr val="002060"/>
              </a:solidFill>
              <a:latin typeface="EC Square Sans Pro" panose="020B0506040000020004"/>
              <a:cs typeface="Segoe UI Semibold" pitchFamily="34" charset="0"/>
            </a:endParaRPr>
          </a:p>
          <a:p>
            <a:pPr algn="just"/>
            <a:endParaRPr lang="en-US" sz="2800" b="1" dirty="0">
              <a:solidFill>
                <a:srgbClr val="002060"/>
              </a:solidFill>
              <a:latin typeface="EC Square Sans Pro" panose="020B0506040000020004"/>
              <a:cs typeface="Segoe UI Semibold" pitchFamily="34" charset="0"/>
            </a:endParaRPr>
          </a:p>
          <a:p>
            <a:pPr algn="just"/>
            <a:r>
              <a:rPr lang="vi-VN" sz="1600" b="1" dirty="0">
                <a:solidFill>
                  <a:srgbClr val="002060"/>
                </a:solidFill>
                <a:latin typeface="EC Square Sans Pro" panose="020B0506040000020004"/>
                <a:cs typeface="Segoe UI Semibold" pitchFamily="34" charset="0"/>
              </a:rPr>
              <a:t>Statele membre </a:t>
            </a:r>
            <a:r>
              <a:rPr lang="vi-VN" sz="1600" b="1" dirty="0">
                <a:solidFill>
                  <a:srgbClr val="FF0000"/>
                </a:solidFill>
                <a:latin typeface="EC Square Sans Pro" panose="020B0506040000020004"/>
                <a:cs typeface="Segoe UI Semibold" pitchFamily="34" charset="0"/>
              </a:rPr>
              <a:t>vor furniza orientări </a:t>
            </a:r>
            <a:r>
              <a:rPr lang="vi-VN" sz="1600" b="1" dirty="0">
                <a:solidFill>
                  <a:srgbClr val="002060"/>
                </a:solidFill>
                <a:latin typeface="EC Square Sans Pro" panose="020B0506040000020004"/>
                <a:cs typeface="Segoe UI Semibold" pitchFamily="34" charset="0"/>
              </a:rPr>
              <a:t>pentru a promova înțelegerea factorilor de risc asociate cu metafilaxia și vor include criterii pentru implementarea sa.</a:t>
            </a:r>
            <a:endParaRPr lang="ro-RO" sz="1600" b="1" dirty="0">
              <a:solidFill>
                <a:srgbClr val="002060"/>
              </a:solidFill>
              <a:latin typeface="EC Square Sans Pro" panose="020B0506040000020004"/>
              <a:cs typeface="Segoe UI Semibold" pitchFamily="34" charset="0"/>
            </a:endParaRPr>
          </a:p>
        </p:txBody>
      </p:sp>
    </p:spTree>
    <p:extLst>
      <p:ext uri="{BB962C8B-B14F-4D97-AF65-F5344CB8AC3E}">
        <p14:creationId xmlns:p14="http://schemas.microsoft.com/office/powerpoint/2010/main" val="110588708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163671"/>
            <a:ext cx="6542729" cy="624479"/>
          </a:xfrm>
        </p:spPr>
        <p:txBody>
          <a:bodyPr>
            <a:noAutofit/>
          </a:bodyPr>
          <a:lstStyle/>
          <a:p>
            <a:r>
              <a:rPr lang="en-US" sz="3200" b="1" dirty="0">
                <a:solidFill>
                  <a:srgbClr val="002060"/>
                </a:solidFill>
                <a:latin typeface="EC Square Sans Pro"/>
              </a:rPr>
              <a:t>Nu </a:t>
            </a:r>
            <a:r>
              <a:rPr lang="en-US" sz="3200" b="1" dirty="0" err="1">
                <a:solidFill>
                  <a:srgbClr val="002060"/>
                </a:solidFill>
                <a:latin typeface="EC Square Sans Pro"/>
              </a:rPr>
              <a:t>uitați</a:t>
            </a:r>
            <a:r>
              <a:rPr lang="en-US" sz="3200" b="1" dirty="0">
                <a:solidFill>
                  <a:srgbClr val="002060"/>
                </a:solidFill>
                <a:latin typeface="EC Square Sans Pro"/>
              </a:rPr>
              <a:t> de </a:t>
            </a:r>
            <a:r>
              <a:rPr lang="en-US" sz="3200" b="1" dirty="0" err="1">
                <a:solidFill>
                  <a:srgbClr val="002060"/>
                </a:solidFill>
                <a:latin typeface="EC Square Sans Pro"/>
              </a:rPr>
              <a:t>codurile</a:t>
            </a:r>
            <a:r>
              <a:rPr lang="en-US" sz="3200" b="1" dirty="0">
                <a:solidFill>
                  <a:srgbClr val="002060"/>
                </a:solidFill>
                <a:latin typeface="EC Square Sans Pro"/>
              </a:rPr>
              <a:t> </a:t>
            </a:r>
            <a:r>
              <a:rPr lang="en-US" sz="3600" b="1" dirty="0" err="1">
                <a:solidFill>
                  <a:srgbClr val="FF0000"/>
                </a:solidFill>
                <a:latin typeface="EC Square Sans Pro"/>
              </a:rPr>
              <a:t>ATCvet</a:t>
            </a:r>
            <a:r>
              <a:rPr lang="en-US" sz="3600" b="1" dirty="0">
                <a:solidFill>
                  <a:srgbClr val="FF0000"/>
                </a:solidFill>
                <a:latin typeface="EC Square Sans Pro"/>
              </a:rPr>
              <a:t>!</a:t>
            </a:r>
          </a:p>
        </p:txBody>
      </p:sp>
      <p:pic>
        <p:nvPicPr>
          <p:cNvPr id="4" name="Picture 3"/>
          <p:cNvPicPr>
            <a:picLocks noChangeAspect="1"/>
          </p:cNvPicPr>
          <p:nvPr/>
        </p:nvPicPr>
        <p:blipFill rotWithShape="1">
          <a:blip r:embed="rId2"/>
          <a:srcRect l="2120" t="21567" r="4725" b="6464"/>
          <a:stretch/>
        </p:blipFill>
        <p:spPr>
          <a:xfrm>
            <a:off x="1" y="4308465"/>
            <a:ext cx="7619999" cy="1641486"/>
          </a:xfrm>
          <a:prstGeom prst="rect">
            <a:avLst/>
          </a:prstGeom>
        </p:spPr>
      </p:pic>
      <p:sp>
        <p:nvSpPr>
          <p:cNvPr id="3" name="TextBox 2"/>
          <p:cNvSpPr txBox="1"/>
          <p:nvPr/>
        </p:nvSpPr>
        <p:spPr>
          <a:xfrm>
            <a:off x="34788" y="3964188"/>
            <a:ext cx="7618342" cy="400110"/>
          </a:xfrm>
          <a:prstGeom prst="rect">
            <a:avLst/>
          </a:prstGeom>
          <a:solidFill>
            <a:schemeClr val="accent1">
              <a:lumMod val="50000"/>
            </a:schemeClr>
          </a:solidFill>
        </p:spPr>
        <p:txBody>
          <a:bodyPr wrap="square" rtlCol="0">
            <a:spAutoFit/>
          </a:bodyPr>
          <a:lstStyle/>
          <a:p>
            <a:pPr algn="ctr"/>
            <a:r>
              <a:rPr lang="en-US" sz="2000" b="1" i="1" dirty="0" err="1">
                <a:solidFill>
                  <a:schemeClr val="bg1"/>
                </a:solidFill>
                <a:latin typeface="Palatino Linotype" panose="02040502050505030304" pitchFamily="18" charset="0"/>
              </a:rPr>
              <a:t>Cele</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mai</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importante</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grupe</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ATCvet</a:t>
            </a:r>
            <a:r>
              <a:rPr lang="en-US" sz="2000" b="1" i="1" dirty="0">
                <a:solidFill>
                  <a:schemeClr val="bg1"/>
                </a:solidFill>
                <a:latin typeface="Palatino Linotype" panose="02040502050505030304" pitchFamily="18" charset="0"/>
              </a:rPr>
              <a:t> cu </a:t>
            </a:r>
            <a:r>
              <a:rPr lang="en-US" sz="2000" b="1" i="1" dirty="0" err="1">
                <a:solidFill>
                  <a:schemeClr val="bg1"/>
                </a:solidFill>
                <a:latin typeface="Palatino Linotype" panose="02040502050505030304" pitchFamily="18" charset="0"/>
              </a:rPr>
              <a:t>eliberare</a:t>
            </a:r>
            <a:r>
              <a:rPr lang="en-US" sz="2000" b="1" i="1" dirty="0">
                <a:solidFill>
                  <a:schemeClr val="bg1"/>
                </a:solidFill>
                <a:latin typeface="Palatino Linotype" panose="02040502050505030304" pitchFamily="18" charset="0"/>
              </a:rPr>
              <a:t> de </a:t>
            </a:r>
            <a:r>
              <a:rPr lang="en-US" sz="2000" b="1" i="1" dirty="0" err="1">
                <a:solidFill>
                  <a:schemeClr val="bg1"/>
                </a:solidFill>
                <a:latin typeface="Palatino Linotype" panose="02040502050505030304" pitchFamily="18" charset="0"/>
              </a:rPr>
              <a:t>rețetă</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sunt</a:t>
            </a:r>
            <a:r>
              <a:rPr lang="en-US" sz="2000" b="1" i="1" dirty="0">
                <a:solidFill>
                  <a:schemeClr val="bg1"/>
                </a:solidFill>
                <a:latin typeface="Palatino Linotype" panose="02040502050505030304" pitchFamily="18" charset="0"/>
              </a:rPr>
              <a:t>:</a:t>
            </a:r>
          </a:p>
        </p:txBody>
      </p:sp>
      <p:sp>
        <p:nvSpPr>
          <p:cNvPr id="5" name="TextBox 4"/>
          <p:cNvSpPr txBox="1"/>
          <p:nvPr/>
        </p:nvSpPr>
        <p:spPr>
          <a:xfrm>
            <a:off x="34788" y="121540"/>
            <a:ext cx="7356612" cy="646331"/>
          </a:xfrm>
          <a:prstGeom prst="rect">
            <a:avLst/>
          </a:prstGeom>
          <a:solidFill>
            <a:srgbClr val="002060"/>
          </a:solidFill>
        </p:spPr>
        <p:txBody>
          <a:bodyPr wrap="square" rtlCol="0">
            <a:spAutoFit/>
          </a:bodyPr>
          <a:lstStyle/>
          <a:p>
            <a:r>
              <a:rPr lang="en-US" sz="3600" b="1" dirty="0">
                <a:solidFill>
                  <a:schemeClr val="bg1"/>
                </a:solidFill>
                <a:latin typeface="EC Square Sans Pro"/>
              </a:rPr>
              <a:t>     </a:t>
            </a:r>
            <a:r>
              <a:rPr lang="en-US" sz="3600" b="1" dirty="0" err="1">
                <a:solidFill>
                  <a:schemeClr val="bg1"/>
                </a:solidFill>
                <a:latin typeface="EC Square Sans Pro"/>
              </a:rPr>
              <a:t>Atenție</a:t>
            </a:r>
            <a:r>
              <a:rPr lang="en-US" sz="3200" b="1" dirty="0">
                <a:solidFill>
                  <a:schemeClr val="bg1"/>
                </a:solidFill>
                <a:latin typeface="EC Square Sans Pro"/>
              </a:rPr>
              <a:t> la </a:t>
            </a:r>
            <a:r>
              <a:rPr lang="en-US" sz="3200" b="1" dirty="0" err="1">
                <a:solidFill>
                  <a:schemeClr val="bg1"/>
                </a:solidFill>
                <a:latin typeface="EC Square Sans Pro"/>
              </a:rPr>
              <a:t>clasificarea</a:t>
            </a:r>
            <a:r>
              <a:rPr lang="en-US" sz="3200" b="1" dirty="0">
                <a:solidFill>
                  <a:schemeClr val="bg1"/>
                </a:solidFill>
                <a:latin typeface="EC Square Sans Pro"/>
              </a:rPr>
              <a:t> AMEG </a:t>
            </a:r>
          </a:p>
        </p:txBody>
      </p:sp>
      <p:pic>
        <p:nvPicPr>
          <p:cNvPr id="6" name="Picture 5"/>
          <p:cNvPicPr>
            <a:picLocks noChangeAspect="1"/>
          </p:cNvPicPr>
          <p:nvPr/>
        </p:nvPicPr>
        <p:blipFill rotWithShape="1">
          <a:blip r:embed="rId3"/>
          <a:srcRect l="30181" r="30333"/>
          <a:stretch/>
        </p:blipFill>
        <p:spPr>
          <a:xfrm>
            <a:off x="7600950" y="6350"/>
            <a:ext cx="4514850" cy="6864350"/>
          </a:xfrm>
          <a:prstGeom prst="rect">
            <a:avLst/>
          </a:prstGeom>
        </p:spPr>
      </p:pic>
      <p:sp>
        <p:nvSpPr>
          <p:cNvPr id="7" name="Rectangle 6"/>
          <p:cNvSpPr/>
          <p:nvPr/>
        </p:nvSpPr>
        <p:spPr>
          <a:xfrm>
            <a:off x="96196" y="733827"/>
            <a:ext cx="7378741" cy="523220"/>
          </a:xfrm>
          <a:prstGeom prst="rect">
            <a:avLst/>
          </a:prstGeom>
        </p:spPr>
        <p:txBody>
          <a:bodyPr wrap="square">
            <a:spAutoFit/>
          </a:bodyPr>
          <a:lstStyle/>
          <a:p>
            <a:pPr algn="r"/>
            <a:r>
              <a:rPr lang="en-US" sz="1400" b="1" dirty="0" err="1">
                <a:solidFill>
                  <a:srgbClr val="002060"/>
                </a:solidFill>
                <a:latin typeface="EC Square Sans Pro"/>
              </a:rPr>
              <a:t>Sursa</a:t>
            </a:r>
            <a:r>
              <a:rPr lang="en-US" sz="1400" b="1" dirty="0">
                <a:solidFill>
                  <a:srgbClr val="002060"/>
                </a:solidFill>
                <a:latin typeface="EC Square Sans Pro"/>
              </a:rPr>
              <a:t>: </a:t>
            </a:r>
            <a:r>
              <a:rPr lang="en-US" sz="1400" dirty="0">
                <a:solidFill>
                  <a:srgbClr val="002060"/>
                </a:solidFill>
                <a:latin typeface="EC Square Sans Pro"/>
              </a:rPr>
              <a:t>European Commission’s guideline on prudent use of antibiotics in animals: https://bit.ly/2s7LUF2</a:t>
            </a:r>
            <a:endParaRPr lang="ro-RO" sz="1400" dirty="0">
              <a:solidFill>
                <a:srgbClr val="002060"/>
              </a:solidFill>
              <a:latin typeface="EC Square Sans Pro"/>
            </a:endParaRPr>
          </a:p>
        </p:txBody>
      </p:sp>
      <p:pic>
        <p:nvPicPr>
          <p:cNvPr id="8" name="Picture 7"/>
          <p:cNvPicPr>
            <a:picLocks noChangeAspect="1"/>
          </p:cNvPicPr>
          <p:nvPr/>
        </p:nvPicPr>
        <p:blipFill rotWithShape="1">
          <a:blip r:embed="rId4"/>
          <a:srcRect l="861" t="10423" b="1468"/>
          <a:stretch/>
        </p:blipFill>
        <p:spPr>
          <a:xfrm>
            <a:off x="34789" y="1365455"/>
            <a:ext cx="7661411" cy="2455504"/>
          </a:xfrm>
          <a:prstGeom prst="rect">
            <a:avLst/>
          </a:prstGeom>
        </p:spPr>
      </p:pic>
    </p:spTree>
    <p:extLst>
      <p:ext uri="{BB962C8B-B14F-4D97-AF65-F5344CB8AC3E}">
        <p14:creationId xmlns:p14="http://schemas.microsoft.com/office/powerpoint/2010/main" val="221004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5895859-2B2D-D3C5-4D5C-FBE5B988F8A2}"/>
              </a:ext>
            </a:extLst>
          </p:cNvPr>
          <p:cNvSpPr txBox="1">
            <a:spLocks/>
          </p:cNvSpPr>
          <p:nvPr/>
        </p:nvSpPr>
        <p:spPr>
          <a:xfrm>
            <a:off x="609600" y="1835150"/>
            <a:ext cx="11049000" cy="434340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GB" sz="2906" b="1" dirty="0" err="1">
                <a:solidFill>
                  <a:srgbClr val="002060"/>
                </a:solidFill>
                <a:latin typeface="EC Square Sans Pro"/>
                <a:cs typeface="Times New Roman" panose="02020603050405020304" pitchFamily="18" charset="0"/>
              </a:rPr>
              <a:t>Administrarea</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antibiotice</a:t>
            </a:r>
            <a:r>
              <a:rPr lang="ro-RO" sz="2906" b="1" dirty="0">
                <a:solidFill>
                  <a:srgbClr val="002060"/>
                </a:solidFill>
                <a:latin typeface="Palatino Linotype" panose="02040502050505030304" pitchFamily="18" charset="0"/>
                <a:cs typeface="Times New Roman" panose="02020603050405020304" pitchFamily="18" charset="0"/>
              </a:rPr>
              <a:t>lor</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trebui</a:t>
            </a:r>
            <a:r>
              <a:rPr lang="ro-RO" sz="2906" b="1" dirty="0">
                <a:solidFill>
                  <a:srgbClr val="002060"/>
                </a:solidFill>
                <a:latin typeface="Palatino Linotype" panose="02040502050505030304" pitchFamily="18" charset="0"/>
                <a:cs typeface="Times New Roman" panose="02020603050405020304" pitchFamily="18" charset="0"/>
              </a:rPr>
              <a:t>e</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să</a:t>
            </a:r>
            <a:r>
              <a:rPr lang="en-GB" sz="2906" b="1" dirty="0">
                <a:solidFill>
                  <a:srgbClr val="002060"/>
                </a:solidFill>
                <a:latin typeface="EC Square Sans Pro"/>
                <a:cs typeface="Times New Roman" panose="02020603050405020304" pitchFamily="18" charset="0"/>
              </a:rPr>
              <a:t> fie </a:t>
            </a:r>
            <a:r>
              <a:rPr lang="en-GB" sz="3206" b="1" dirty="0" err="1">
                <a:solidFill>
                  <a:srgbClr val="FF0000"/>
                </a:solidFill>
                <a:latin typeface="EC Square Sans Pro"/>
                <a:cs typeface="Times New Roman" panose="02020603050405020304" pitchFamily="18" charset="0"/>
              </a:rPr>
              <a:t>complementară</a:t>
            </a:r>
            <a:r>
              <a:rPr lang="en-GB" sz="2906" b="1" dirty="0">
                <a:solidFill>
                  <a:srgbClr val="002060"/>
                </a:solidFill>
                <a:latin typeface="EC Square Sans Pro"/>
                <a:cs typeface="Times New Roman" panose="02020603050405020304" pitchFamily="18" charset="0"/>
              </a:rPr>
              <a:t> cu </a:t>
            </a:r>
            <a:r>
              <a:rPr lang="en-GB" b="1" dirty="0" err="1">
                <a:solidFill>
                  <a:srgbClr val="FF0000"/>
                </a:solidFill>
                <a:latin typeface="EC Square Sans Pro"/>
                <a:cs typeface="Times New Roman" panose="02020603050405020304" pitchFamily="18" charset="0"/>
              </a:rPr>
              <a:t>bunele</a:t>
            </a:r>
            <a:r>
              <a:rPr lang="en-GB" b="1" dirty="0">
                <a:solidFill>
                  <a:srgbClr val="FF0000"/>
                </a:solidFill>
                <a:latin typeface="EC Square Sans Pro"/>
                <a:cs typeface="Times New Roman" panose="02020603050405020304" pitchFamily="18" charset="0"/>
              </a:rPr>
              <a:t> </a:t>
            </a:r>
            <a:r>
              <a:rPr lang="en-GB" b="1" dirty="0" err="1">
                <a:solidFill>
                  <a:srgbClr val="FF0000"/>
                </a:solidFill>
                <a:latin typeface="EC Square Sans Pro"/>
                <a:cs typeface="Times New Roman" panose="02020603050405020304" pitchFamily="18" charset="0"/>
              </a:rPr>
              <a:t>practici</a:t>
            </a:r>
            <a:r>
              <a:rPr lang="en-GB" b="1" dirty="0">
                <a:solidFill>
                  <a:srgbClr val="FF0000"/>
                </a:solidFill>
                <a:latin typeface="EC Square Sans Pro"/>
                <a:cs typeface="Times New Roman" panose="02020603050405020304" pitchFamily="18" charset="0"/>
              </a:rPr>
              <a:t> de management</a:t>
            </a:r>
            <a:r>
              <a:rPr lang="ro-RO" sz="2906" b="1" dirty="0">
                <a:solidFill>
                  <a:srgbClr val="002060"/>
                </a:solidFill>
                <a:latin typeface="Palatino Linotype" panose="02040502050505030304" pitchFamily="18" charset="0"/>
                <a:cs typeface="Times New Roman" panose="02020603050405020304" pitchFamily="18" charset="0"/>
              </a:rPr>
              <a:t>,</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multe</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stări</a:t>
            </a:r>
            <a:r>
              <a:rPr lang="en-GB" sz="2906" b="1" dirty="0">
                <a:solidFill>
                  <a:srgbClr val="002060"/>
                </a:solidFill>
                <a:latin typeface="EC Square Sans Pro"/>
                <a:cs typeface="Times New Roman" panose="02020603050405020304" pitchFamily="18" charset="0"/>
              </a:rPr>
              <a:t> de </a:t>
            </a:r>
            <a:r>
              <a:rPr lang="en-GB" sz="2906" b="1" dirty="0" err="1">
                <a:solidFill>
                  <a:srgbClr val="002060"/>
                </a:solidFill>
                <a:latin typeface="EC Square Sans Pro"/>
                <a:cs typeface="Times New Roman" panose="02020603050405020304" pitchFamily="18" charset="0"/>
              </a:rPr>
              <a:t>boală</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putand</a:t>
            </a:r>
            <a:r>
              <a:rPr lang="en-GB" sz="2906" b="1" dirty="0">
                <a:solidFill>
                  <a:srgbClr val="002060"/>
                </a:solidFill>
                <a:latin typeface="EC Square Sans Pro"/>
                <a:cs typeface="Times New Roman" panose="02020603050405020304" pitchFamily="18" charset="0"/>
              </a:rPr>
              <a:t> fi </a:t>
            </a:r>
            <a:r>
              <a:rPr lang="en-GB" sz="2906" b="1" dirty="0" err="1">
                <a:solidFill>
                  <a:srgbClr val="002060"/>
                </a:solidFill>
                <a:latin typeface="EC Square Sans Pro"/>
                <a:cs typeface="Times New Roman" panose="02020603050405020304" pitchFamily="18" charset="0"/>
              </a:rPr>
              <a:t>evitate</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prin</a:t>
            </a:r>
            <a:r>
              <a:rPr lang="ro-RO" sz="2906" b="1" dirty="0">
                <a:solidFill>
                  <a:srgbClr val="002060"/>
                </a:solidFill>
                <a:latin typeface="Palatino Linotype" panose="02040502050505030304" pitchFamily="18" charset="0"/>
                <a:cs typeface="Times New Roman" panose="02020603050405020304" pitchFamily="18" charset="0"/>
              </a:rPr>
              <a:t>:</a:t>
            </a:r>
            <a:endParaRPr lang="en-US" sz="2906" b="1" dirty="0">
              <a:solidFill>
                <a:srgbClr val="002060"/>
              </a:solidFill>
              <a:latin typeface="EC Square Sans Pro"/>
              <a:cs typeface="Times New Roman" panose="02020603050405020304" pitchFamily="18" charset="0"/>
            </a:endParaRPr>
          </a:p>
          <a:p>
            <a:pPr marL="0" indent="0" algn="just">
              <a:spcBef>
                <a:spcPts val="0"/>
              </a:spcBef>
              <a:buNone/>
            </a:pPr>
            <a:endParaRPr lang="en-US" sz="1050" b="1" dirty="0">
              <a:solidFill>
                <a:srgbClr val="002060"/>
              </a:solidFill>
              <a:latin typeface="EC Square Sans Pro"/>
              <a:cs typeface="Times New Roman" panose="02020603050405020304" pitchFamily="18" charset="0"/>
            </a:endParaRPr>
          </a:p>
          <a:p>
            <a:pPr marL="0" indent="0" algn="just">
              <a:spcBef>
                <a:spcPts val="0"/>
              </a:spcBef>
              <a:buNone/>
            </a:pPr>
            <a:endParaRPr lang="en-US" sz="401" dirty="0">
              <a:solidFill>
                <a:srgbClr val="002060"/>
              </a:solidFill>
              <a:latin typeface="EC Square Sans Pro"/>
              <a:cs typeface="Times New Roman" panose="02020603050405020304" pitchFamily="18" charset="0"/>
            </a:endParaRPr>
          </a:p>
          <a:p>
            <a:pPr marL="271979" indent="-186091" algn="just">
              <a:spcBef>
                <a:spcPts val="0"/>
              </a:spcBef>
              <a:tabLst>
                <a:tab pos="271979" algn="l"/>
              </a:tabLst>
            </a:pPr>
            <a:r>
              <a:rPr lang="en-GB" sz="2800" b="1" dirty="0" err="1">
                <a:solidFill>
                  <a:srgbClr val="002060"/>
                </a:solidFill>
                <a:latin typeface="EC Square Sans Pro"/>
                <a:cs typeface="Times New Roman" panose="02020603050405020304" pitchFamily="18" charset="0"/>
              </a:rPr>
              <a:t>utilizarea</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practicilor</a:t>
            </a:r>
            <a:r>
              <a:rPr lang="en-GB" sz="2800" b="1" dirty="0">
                <a:solidFill>
                  <a:srgbClr val="002060"/>
                </a:solidFill>
                <a:latin typeface="EC Square Sans Pro"/>
                <a:cs typeface="Times New Roman" panose="02020603050405020304" pitchFamily="18" charset="0"/>
              </a:rPr>
              <a:t> de management care </a:t>
            </a:r>
            <a:r>
              <a:rPr lang="en-GB" sz="2800" b="1" dirty="0" err="1">
                <a:solidFill>
                  <a:srgbClr val="002060"/>
                </a:solidFill>
                <a:latin typeface="EC Square Sans Pro"/>
                <a:cs typeface="Times New Roman" panose="02020603050405020304" pitchFamily="18" charset="0"/>
              </a:rPr>
              <a:t>reduc</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expunerea</a:t>
            </a:r>
            <a:r>
              <a:rPr lang="en-GB" sz="2800" b="1" dirty="0">
                <a:solidFill>
                  <a:srgbClr val="002060"/>
                </a:solidFill>
                <a:latin typeface="EC Square Sans Pro"/>
                <a:cs typeface="Times New Roman" panose="02020603050405020304" pitchFamily="18" charset="0"/>
              </a:rPr>
              <a:t> la </a:t>
            </a:r>
            <a:r>
              <a:rPr lang="en-GB" sz="2800" b="1" dirty="0" err="1">
                <a:solidFill>
                  <a:srgbClr val="002060"/>
                </a:solidFill>
                <a:latin typeface="EC Square Sans Pro"/>
                <a:cs typeface="Times New Roman" panose="02020603050405020304" pitchFamily="18" charset="0"/>
              </a:rPr>
              <a:t>bacteriile</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generatoare</a:t>
            </a:r>
            <a:r>
              <a:rPr lang="en-GB" sz="2800" b="1" dirty="0">
                <a:solidFill>
                  <a:srgbClr val="002060"/>
                </a:solidFill>
                <a:latin typeface="EC Square Sans Pro"/>
                <a:cs typeface="Times New Roman" panose="02020603050405020304" pitchFamily="18" charset="0"/>
              </a:rPr>
              <a:t> de </a:t>
            </a:r>
            <a:r>
              <a:rPr lang="en-GB" sz="2800" b="1" dirty="0" err="1">
                <a:solidFill>
                  <a:srgbClr val="002060"/>
                </a:solidFill>
                <a:latin typeface="EC Square Sans Pro"/>
                <a:cs typeface="Times New Roman" panose="02020603050405020304" pitchFamily="18" charset="0"/>
              </a:rPr>
              <a:t>boli</a:t>
            </a:r>
            <a:r>
              <a:rPr lang="ro-RO" sz="2800" b="1" dirty="0">
                <a:solidFill>
                  <a:srgbClr val="002060"/>
                </a:solidFill>
                <a:latin typeface="Palatino Linotype" panose="02040502050505030304" pitchFamily="18" charset="0"/>
                <a:cs typeface="Times New Roman" panose="02020603050405020304" pitchFamily="18" charset="0"/>
              </a:rPr>
              <a:t>;</a:t>
            </a:r>
            <a:r>
              <a:rPr lang="en-GB" sz="2800" b="1" dirty="0">
                <a:solidFill>
                  <a:srgbClr val="002060"/>
                </a:solidFill>
                <a:latin typeface="EC Square Sans Pro"/>
                <a:cs typeface="Times New Roman" panose="02020603050405020304" pitchFamily="18" charset="0"/>
              </a:rPr>
              <a:t> </a:t>
            </a:r>
          </a:p>
          <a:p>
            <a:pPr marL="85888" indent="0" algn="just">
              <a:spcBef>
                <a:spcPts val="0"/>
              </a:spcBef>
              <a:buNone/>
              <a:tabLst>
                <a:tab pos="271979" algn="l"/>
              </a:tabLst>
            </a:pPr>
            <a:endParaRPr lang="en-GB" sz="1050" b="1" dirty="0">
              <a:solidFill>
                <a:srgbClr val="002060"/>
              </a:solidFill>
              <a:latin typeface="EC Square Sans Pro"/>
              <a:cs typeface="Times New Roman" panose="02020603050405020304" pitchFamily="18" charset="0"/>
            </a:endParaRPr>
          </a:p>
          <a:p>
            <a:pPr marL="271979" indent="-186091" algn="just">
              <a:spcBef>
                <a:spcPts val="0"/>
              </a:spcBef>
              <a:tabLst>
                <a:tab pos="271979" algn="l"/>
              </a:tabLst>
            </a:pPr>
            <a:r>
              <a:rPr lang="en-GB" sz="2800" b="1" dirty="0" err="1">
                <a:solidFill>
                  <a:srgbClr val="002060"/>
                </a:solidFill>
                <a:latin typeface="EC Square Sans Pro"/>
                <a:cs typeface="Times New Roman" panose="02020603050405020304" pitchFamily="18" charset="0"/>
              </a:rPr>
              <a:t>optimizarea</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mediului</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pentru</a:t>
            </a:r>
            <a:r>
              <a:rPr lang="en-GB" sz="2800" b="1" dirty="0">
                <a:solidFill>
                  <a:srgbClr val="002060"/>
                </a:solidFill>
                <a:latin typeface="EC Square Sans Pro"/>
                <a:cs typeface="Times New Roman" panose="02020603050405020304" pitchFamily="18" charset="0"/>
              </a:rPr>
              <a:t> animal, </a:t>
            </a:r>
            <a:r>
              <a:rPr lang="en-GB" sz="2800" b="1" dirty="0" err="1">
                <a:solidFill>
                  <a:srgbClr val="002060"/>
                </a:solidFill>
                <a:latin typeface="EC Square Sans Pro"/>
                <a:cs typeface="Times New Roman" panose="02020603050405020304" pitchFamily="18" charset="0"/>
              </a:rPr>
              <a:t>inclusiv</a:t>
            </a:r>
            <a:r>
              <a:rPr lang="en-GB" sz="2800" b="1" dirty="0">
                <a:solidFill>
                  <a:srgbClr val="002060"/>
                </a:solidFill>
                <a:latin typeface="EC Square Sans Pro"/>
                <a:cs typeface="Times New Roman" panose="02020603050405020304" pitchFamily="18" charset="0"/>
              </a:rPr>
              <a:t> o bun</a:t>
            </a:r>
            <a:r>
              <a:rPr lang="ro-RO" sz="2800" b="1" dirty="0">
                <a:solidFill>
                  <a:srgbClr val="002060"/>
                </a:solidFill>
                <a:latin typeface="Palatino Linotype" panose="02040502050505030304" pitchFamily="18" charset="0"/>
                <a:cs typeface="Times New Roman" panose="02020603050405020304" pitchFamily="18" charset="0"/>
              </a:rPr>
              <a:t>ă</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igiena</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nutriție</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echilibrat</a:t>
            </a:r>
            <a:r>
              <a:rPr lang="en-US" sz="2800" b="1" dirty="0">
                <a:solidFill>
                  <a:srgbClr val="002060"/>
                </a:solidFill>
                <a:latin typeface="EC Square Sans Pro"/>
                <a:cs typeface="Times New Roman" panose="02020603050405020304" pitchFamily="18" charset="0"/>
              </a:rPr>
              <a:t>ă</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și</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programe</a:t>
            </a:r>
            <a:r>
              <a:rPr lang="en-GB" sz="2800" b="1" dirty="0">
                <a:solidFill>
                  <a:srgbClr val="002060"/>
                </a:solidFill>
                <a:latin typeface="EC Square Sans Pro"/>
                <a:cs typeface="Times New Roman" panose="02020603050405020304" pitchFamily="18" charset="0"/>
              </a:rPr>
              <a:t> de </a:t>
            </a:r>
            <a:r>
              <a:rPr lang="en-GB" sz="2800" b="1" dirty="0" err="1">
                <a:solidFill>
                  <a:srgbClr val="002060"/>
                </a:solidFill>
                <a:latin typeface="EC Square Sans Pro"/>
                <a:cs typeface="Times New Roman" panose="02020603050405020304" pitchFamily="18" charset="0"/>
              </a:rPr>
              <a:t>vaccinare</a:t>
            </a:r>
            <a:r>
              <a:rPr lang="ro-RO" sz="2800" b="1" dirty="0">
                <a:solidFill>
                  <a:srgbClr val="002060"/>
                </a:solidFill>
                <a:latin typeface="Palatino Linotype" panose="02040502050505030304" pitchFamily="18" charset="0"/>
                <a:cs typeface="Times New Roman" panose="02020603050405020304" pitchFamily="18" charset="0"/>
              </a:rPr>
              <a:t> </a:t>
            </a:r>
            <a:r>
              <a:rPr lang="en-US" sz="2800" b="1" dirty="0" err="1">
                <a:solidFill>
                  <a:srgbClr val="002060"/>
                </a:solidFill>
                <a:latin typeface="EC Square Sans Pro"/>
                <a:cs typeface="Times New Roman" panose="02020603050405020304" pitchFamily="18" charset="0"/>
              </a:rPr>
              <a:t>coerente</a:t>
            </a:r>
            <a:r>
              <a:rPr lang="en-GB" sz="2800" b="1" dirty="0">
                <a:solidFill>
                  <a:srgbClr val="002060"/>
                </a:solidFill>
                <a:latin typeface="EC Square Sans Pro"/>
                <a:cs typeface="Times New Roman" panose="02020603050405020304" pitchFamily="18" charset="0"/>
              </a:rPr>
              <a:t>.</a:t>
            </a:r>
            <a:endParaRPr lang="ro-RO" sz="2800" b="1" dirty="0">
              <a:solidFill>
                <a:srgbClr val="002060"/>
              </a:solidFill>
              <a:latin typeface="EC Square Sans Pro"/>
              <a:cs typeface="Times New Roman" panose="02020603050405020304" pitchFamily="18" charset="0"/>
            </a:endParaRPr>
          </a:p>
        </p:txBody>
      </p:sp>
      <p:sp>
        <p:nvSpPr>
          <p:cNvPr id="4" name="TextBox 3">
            <a:extLst>
              <a:ext uri="{FF2B5EF4-FFF2-40B4-BE49-F238E27FC236}">
                <a16:creationId xmlns:a16="http://schemas.microsoft.com/office/drawing/2014/main" id="{C3BCD2C2-4668-C9DF-7CF2-A5D7F59C5874}"/>
              </a:ext>
            </a:extLst>
          </p:cNvPr>
          <p:cNvSpPr txBox="1"/>
          <p:nvPr/>
        </p:nvSpPr>
        <p:spPr>
          <a:xfrm>
            <a:off x="609600" y="844550"/>
            <a:ext cx="10744200" cy="1077218"/>
          </a:xfrm>
          <a:prstGeom prst="rect">
            <a:avLst/>
          </a:prstGeom>
          <a:solidFill>
            <a:srgbClr val="FF0000"/>
          </a:solidFill>
        </p:spPr>
        <p:txBody>
          <a:bodyPr wrap="square">
            <a:spAutoFit/>
          </a:bodyPr>
          <a:lstStyle/>
          <a:p>
            <a:pPr marL="90341" algn="just">
              <a:spcBef>
                <a:spcPts val="601"/>
              </a:spcBef>
              <a:spcAft>
                <a:spcPts val="601"/>
              </a:spcAft>
            </a:pPr>
            <a:r>
              <a:rPr lang="ro-RO" sz="3200" b="1" kern="1200" dirty="0">
                <a:solidFill>
                  <a:schemeClr val="bg1"/>
                </a:solidFill>
                <a:latin typeface="EC Square Sans Pro"/>
                <a:ea typeface="+mn-ea"/>
                <a:cs typeface="Times New Roman" panose="02020603050405020304" pitchFamily="18" charset="0"/>
              </a:rPr>
              <a:t>Medicul veterinar </a:t>
            </a:r>
            <a:r>
              <a:rPr lang="en-US" sz="3200" b="1" kern="1200" dirty="0" err="1">
                <a:solidFill>
                  <a:schemeClr val="bg1"/>
                </a:solidFill>
                <a:latin typeface="EC Square Sans Pro"/>
                <a:ea typeface="+mn-ea"/>
                <a:cs typeface="Times New Roman" panose="02020603050405020304" pitchFamily="18" charset="0"/>
              </a:rPr>
              <a:t>va</a:t>
            </a:r>
            <a:r>
              <a:rPr lang="ro-RO" sz="3200" b="1" kern="1200" dirty="0">
                <a:solidFill>
                  <a:schemeClr val="bg1"/>
                </a:solidFill>
                <a:latin typeface="EC Square Sans Pro"/>
                <a:ea typeface="+mn-ea"/>
                <a:cs typeface="Times New Roman" panose="02020603050405020304" pitchFamily="18" charset="0"/>
              </a:rPr>
              <a:t> utiliz</a:t>
            </a:r>
            <a:r>
              <a:rPr lang="en-US" sz="3200" b="1" kern="1200" dirty="0">
                <a:solidFill>
                  <a:schemeClr val="bg1"/>
                </a:solidFill>
                <a:latin typeface="EC Square Sans Pro"/>
                <a:ea typeface="+mn-ea"/>
                <a:cs typeface="Times New Roman" panose="02020603050405020304" pitchFamily="18" charset="0"/>
              </a:rPr>
              <a:t>a</a:t>
            </a:r>
            <a:r>
              <a:rPr lang="ro-RO" sz="3200" b="1" kern="1200" dirty="0">
                <a:solidFill>
                  <a:schemeClr val="bg1"/>
                </a:solidFill>
                <a:latin typeface="EC Square Sans Pro"/>
                <a:ea typeface="+mn-ea"/>
                <a:cs typeface="Times New Roman" panose="02020603050405020304" pitchFamily="18" charset="0"/>
              </a:rPr>
              <a:t> antibiotice</a:t>
            </a:r>
            <a:r>
              <a:rPr lang="en-US" sz="3200" b="1" kern="1200" dirty="0">
                <a:solidFill>
                  <a:schemeClr val="bg1"/>
                </a:solidFill>
                <a:latin typeface="EC Square Sans Pro"/>
                <a:ea typeface="+mn-ea"/>
                <a:cs typeface="Times New Roman" panose="02020603050405020304" pitchFamily="18" charset="0"/>
              </a:rPr>
              <a:t>le</a:t>
            </a:r>
            <a:r>
              <a:rPr lang="ro-RO" sz="3200" b="1" kern="1200" dirty="0">
                <a:solidFill>
                  <a:schemeClr val="bg1"/>
                </a:solidFill>
                <a:latin typeface="EC Square Sans Pro"/>
                <a:ea typeface="+mn-ea"/>
                <a:cs typeface="Times New Roman" panose="02020603050405020304" pitchFamily="18" charset="0"/>
              </a:rPr>
              <a:t> în tratarea animalelor doar atunci când este absolut necesar! </a:t>
            </a:r>
            <a:endParaRPr lang="en-US" sz="3200" b="1" kern="1200" dirty="0">
              <a:solidFill>
                <a:schemeClr val="bg1"/>
              </a:solidFill>
              <a:latin typeface="EC Square Sans Pro"/>
              <a:ea typeface="+mn-ea"/>
              <a:cs typeface="Times New Roman" panose="02020603050405020304" pitchFamily="18" charset="0"/>
            </a:endParaRPr>
          </a:p>
        </p:txBody>
      </p:sp>
    </p:spTree>
    <p:extLst>
      <p:ext uri="{BB962C8B-B14F-4D97-AF65-F5344CB8AC3E}">
        <p14:creationId xmlns:p14="http://schemas.microsoft.com/office/powerpoint/2010/main" val="3096057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19676" y="826533"/>
            <a:ext cx="3981895" cy="1569660"/>
          </a:xfrm>
          <a:prstGeom prst="rect">
            <a:avLst/>
          </a:prstGeom>
          <a:solidFill>
            <a:srgbClr val="00B0F0"/>
          </a:solidFill>
          <a:ln>
            <a:solidFill>
              <a:schemeClr val="accent1"/>
            </a:solidFill>
          </a:ln>
        </p:spPr>
        <p:txBody>
          <a:bodyPr wrap="square">
            <a:spAutoFit/>
          </a:bodyPr>
          <a:lstStyle/>
          <a:p>
            <a:pPr algn="ctr">
              <a:defRPr/>
            </a:pPr>
            <a:r>
              <a:rPr lang="vi-VN" sz="2400" b="1" dirty="0">
                <a:solidFill>
                  <a:schemeClr val="bg1"/>
                </a:solidFill>
                <a:latin typeface="EC Square Sans Pro"/>
                <a:cs typeface="Arial" pitchFamily="34" charset="0"/>
              </a:rPr>
              <a:t>anamneză, simptomatologie, rezultatele examinărilor clinice și paraclinice</a:t>
            </a:r>
            <a:endParaRPr lang="en-US" sz="2400" b="1" dirty="0">
              <a:solidFill>
                <a:schemeClr val="bg1"/>
              </a:solidFill>
              <a:latin typeface="EC Square Sans Pro"/>
              <a:cs typeface="Arial" pitchFamily="34" charset="0"/>
            </a:endParaRPr>
          </a:p>
        </p:txBody>
      </p:sp>
      <p:sp>
        <p:nvSpPr>
          <p:cNvPr id="12" name="Rectangle 11"/>
          <p:cNvSpPr/>
          <p:nvPr/>
        </p:nvSpPr>
        <p:spPr>
          <a:xfrm>
            <a:off x="5902396" y="2367802"/>
            <a:ext cx="4016452" cy="461665"/>
          </a:xfrm>
          <a:prstGeom prst="rect">
            <a:avLst/>
          </a:prstGeom>
          <a:solidFill>
            <a:srgbClr val="7030A0"/>
          </a:solidFill>
          <a:ln>
            <a:solidFill>
              <a:srgbClr val="7030A0"/>
            </a:solidFill>
          </a:ln>
        </p:spPr>
        <p:txBody>
          <a:bodyPr wrap="square">
            <a:spAutoFit/>
          </a:bodyPr>
          <a:lstStyle/>
          <a:p>
            <a:pPr algn="ctr">
              <a:defRPr/>
            </a:pPr>
            <a:r>
              <a:rPr lang="fr-FR" sz="2400" b="1" dirty="0" err="1">
                <a:solidFill>
                  <a:schemeClr val="bg1"/>
                </a:solidFill>
                <a:latin typeface="EC Square Sans Pro"/>
                <a:cs typeface="Arial" pitchFamily="34" charset="0"/>
              </a:rPr>
              <a:t>farmacologie</a:t>
            </a:r>
            <a:endParaRPr lang="en-US" sz="2400" b="1" dirty="0">
              <a:solidFill>
                <a:schemeClr val="bg1"/>
              </a:solidFill>
              <a:latin typeface="EC Square Sans Pro"/>
              <a:cs typeface="Arial" pitchFamily="34" charset="0"/>
            </a:endParaRPr>
          </a:p>
        </p:txBody>
      </p:sp>
      <p:sp>
        <p:nvSpPr>
          <p:cNvPr id="13" name="Rectangle 12"/>
          <p:cNvSpPr/>
          <p:nvPr/>
        </p:nvSpPr>
        <p:spPr>
          <a:xfrm>
            <a:off x="30291" y="4467697"/>
            <a:ext cx="4547013" cy="1384995"/>
          </a:xfrm>
          <a:prstGeom prst="rect">
            <a:avLst/>
          </a:prstGeom>
          <a:solidFill>
            <a:schemeClr val="tx2">
              <a:lumMod val="75000"/>
            </a:schemeClr>
          </a:solidFill>
        </p:spPr>
        <p:txBody>
          <a:bodyPr wrap="square">
            <a:spAutoFit/>
          </a:bodyPr>
          <a:lstStyle/>
          <a:p>
            <a:pPr algn="ctr">
              <a:defRPr/>
            </a:pPr>
            <a:r>
              <a:rPr lang="en-US" sz="2800" b="1" dirty="0">
                <a:solidFill>
                  <a:schemeClr val="bg1"/>
                </a:solidFill>
                <a:latin typeface="EC Square Sans Pro"/>
                <a:cs typeface="Arial" pitchFamily="34" charset="0"/>
              </a:rPr>
              <a:t>Medicament </a:t>
            </a:r>
            <a:r>
              <a:rPr lang="en-US" sz="2800" b="1" dirty="0" err="1">
                <a:solidFill>
                  <a:schemeClr val="bg1"/>
                </a:solidFill>
                <a:latin typeface="EC Square Sans Pro"/>
                <a:cs typeface="Arial" pitchFamily="34" charset="0"/>
              </a:rPr>
              <a:t>destinat</a:t>
            </a:r>
            <a:r>
              <a:rPr lang="en-US" sz="2800" b="1" dirty="0">
                <a:solidFill>
                  <a:schemeClr val="bg1"/>
                </a:solidFill>
                <a:latin typeface="EC Square Sans Pro"/>
                <a:cs typeface="Arial" pitchFamily="34" charset="0"/>
              </a:rPr>
              <a:t> </a:t>
            </a:r>
            <a:r>
              <a:rPr lang="en-US" sz="2800" b="1" dirty="0" err="1">
                <a:solidFill>
                  <a:schemeClr val="bg1"/>
                </a:solidFill>
                <a:latin typeface="EC Square Sans Pro"/>
                <a:cs typeface="Arial" pitchFamily="34" charset="0"/>
              </a:rPr>
              <a:t>unui</a:t>
            </a:r>
            <a:r>
              <a:rPr lang="en-US" sz="2800" b="1" dirty="0">
                <a:solidFill>
                  <a:schemeClr val="bg1"/>
                </a:solidFill>
                <a:latin typeface="EC Square Sans Pro"/>
                <a:cs typeface="Arial" pitchFamily="34" charset="0"/>
              </a:rPr>
              <a:t> </a:t>
            </a:r>
            <a:r>
              <a:rPr lang="en-US" sz="2800" b="1" dirty="0" err="1">
                <a:solidFill>
                  <a:schemeClr val="bg1"/>
                </a:solidFill>
                <a:latin typeface="EC Square Sans Pro"/>
                <a:cs typeface="Arial" pitchFamily="34" charset="0"/>
              </a:rPr>
              <a:t>proces</a:t>
            </a:r>
            <a:r>
              <a:rPr lang="en-US" sz="2800" b="1" dirty="0">
                <a:solidFill>
                  <a:schemeClr val="bg1"/>
                </a:solidFill>
                <a:latin typeface="EC Square Sans Pro"/>
                <a:cs typeface="Arial" pitchFamily="34" charset="0"/>
              </a:rPr>
              <a:t> </a:t>
            </a:r>
            <a:r>
              <a:rPr lang="en-US" sz="2800" b="1" dirty="0" err="1">
                <a:solidFill>
                  <a:schemeClr val="bg1"/>
                </a:solidFill>
                <a:latin typeface="EC Square Sans Pro"/>
                <a:cs typeface="Arial" pitchFamily="34" charset="0"/>
              </a:rPr>
              <a:t>fizio-patologic</a:t>
            </a:r>
            <a:r>
              <a:rPr lang="en-US" sz="2800" b="1" dirty="0">
                <a:solidFill>
                  <a:schemeClr val="bg1"/>
                </a:solidFill>
                <a:latin typeface="EC Square Sans Pro"/>
                <a:cs typeface="Arial" pitchFamily="34" charset="0"/>
              </a:rPr>
              <a:t> specific</a:t>
            </a:r>
          </a:p>
        </p:txBody>
      </p:sp>
      <p:sp>
        <p:nvSpPr>
          <p:cNvPr id="14" name="Rectangle 13"/>
          <p:cNvSpPr/>
          <p:nvPr/>
        </p:nvSpPr>
        <p:spPr>
          <a:xfrm>
            <a:off x="4672465" y="2832870"/>
            <a:ext cx="5279095" cy="707886"/>
          </a:xfrm>
          <a:prstGeom prst="rect">
            <a:avLst/>
          </a:prstGeom>
          <a:solidFill>
            <a:srgbClr val="FFC000"/>
          </a:solidFill>
          <a:ln>
            <a:noFill/>
          </a:ln>
        </p:spPr>
        <p:txBody>
          <a:bodyPr wrap="square">
            <a:spAutoFit/>
          </a:bodyPr>
          <a:lstStyle/>
          <a:p>
            <a:pPr algn="ctr">
              <a:defRPr/>
            </a:pPr>
            <a:r>
              <a:rPr lang="vi-VN" sz="2000" b="1" dirty="0">
                <a:solidFill>
                  <a:srgbClr val="002060"/>
                </a:solidFill>
                <a:latin typeface="EC Square Sans Pro"/>
                <a:cs typeface="Arial" pitchFamily="34" charset="0"/>
              </a:rPr>
              <a:t>Un medicament cu farmacodinamică și farmacocinetică adecvată</a:t>
            </a:r>
            <a:endParaRPr lang="en-US" sz="2000" b="1" dirty="0">
              <a:solidFill>
                <a:srgbClr val="002060"/>
              </a:solidFill>
              <a:latin typeface="EC Square Sans Pro"/>
              <a:cs typeface="Arial" pitchFamily="34" charset="0"/>
            </a:endParaRPr>
          </a:p>
        </p:txBody>
      </p:sp>
      <p:sp>
        <p:nvSpPr>
          <p:cNvPr id="15" name="Rectangle 14"/>
          <p:cNvSpPr/>
          <p:nvPr/>
        </p:nvSpPr>
        <p:spPr>
          <a:xfrm>
            <a:off x="4672465" y="3592661"/>
            <a:ext cx="5246383" cy="830997"/>
          </a:xfrm>
          <a:prstGeom prst="rect">
            <a:avLst/>
          </a:prstGeom>
          <a:solidFill>
            <a:srgbClr val="FFFF00"/>
          </a:solidFill>
          <a:ln>
            <a:noFill/>
          </a:ln>
        </p:spPr>
        <p:txBody>
          <a:bodyPr wrap="square">
            <a:spAutoFit/>
          </a:bodyPr>
          <a:lstStyle/>
          <a:p>
            <a:pPr algn="ctr">
              <a:defRPr/>
            </a:pPr>
            <a:r>
              <a:rPr lang="en-US" sz="2400" b="1" dirty="0" err="1">
                <a:solidFill>
                  <a:srgbClr val="002060"/>
                </a:solidFill>
                <a:latin typeface="EC Square Sans Pro"/>
                <a:cs typeface="Arial" pitchFamily="34" charset="0"/>
              </a:rPr>
              <a:t>specifice</a:t>
            </a:r>
            <a:r>
              <a:rPr lang="en-US" sz="2400" b="1" dirty="0">
                <a:solidFill>
                  <a:srgbClr val="002060"/>
                </a:solidFill>
                <a:latin typeface="EC Square Sans Pro"/>
                <a:cs typeface="Arial" pitchFamily="34" charset="0"/>
              </a:rPr>
              <a:t> </a:t>
            </a:r>
            <a:r>
              <a:rPr lang="en-US" sz="2400" b="1" dirty="0" err="1">
                <a:solidFill>
                  <a:srgbClr val="002060"/>
                </a:solidFill>
                <a:latin typeface="EC Square Sans Pro"/>
                <a:cs typeface="Arial" pitchFamily="34" charset="0"/>
              </a:rPr>
              <a:t>speciei</a:t>
            </a:r>
            <a:r>
              <a:rPr lang="en-US" sz="2400" b="1" dirty="0">
                <a:solidFill>
                  <a:srgbClr val="002060"/>
                </a:solidFill>
                <a:latin typeface="EC Square Sans Pro"/>
                <a:cs typeface="Arial" pitchFamily="34" charset="0"/>
              </a:rPr>
              <a:t>, </a:t>
            </a:r>
            <a:r>
              <a:rPr lang="en-US" sz="2400" b="1" dirty="0" err="1">
                <a:solidFill>
                  <a:srgbClr val="002060"/>
                </a:solidFill>
                <a:latin typeface="EC Square Sans Pro"/>
                <a:cs typeface="Arial" pitchFamily="34" charset="0"/>
              </a:rPr>
              <a:t>bolii</a:t>
            </a:r>
            <a:r>
              <a:rPr lang="en-US" sz="2400" b="1" dirty="0">
                <a:solidFill>
                  <a:srgbClr val="002060"/>
                </a:solidFill>
                <a:latin typeface="EC Square Sans Pro"/>
                <a:cs typeface="Arial" pitchFamily="34" charset="0"/>
              </a:rPr>
              <a:t> </a:t>
            </a:r>
            <a:r>
              <a:rPr lang="en-US" sz="2400" b="1" dirty="0" err="1">
                <a:solidFill>
                  <a:srgbClr val="002060"/>
                </a:solidFill>
                <a:latin typeface="EC Square Sans Pro"/>
                <a:cs typeface="Arial" pitchFamily="34" charset="0"/>
              </a:rPr>
              <a:t>și</a:t>
            </a:r>
            <a:r>
              <a:rPr lang="en-US" sz="2400" b="1" dirty="0">
                <a:solidFill>
                  <a:srgbClr val="002060"/>
                </a:solidFill>
                <a:latin typeface="EC Square Sans Pro"/>
                <a:cs typeface="Arial" pitchFamily="34" charset="0"/>
              </a:rPr>
              <a:t> </a:t>
            </a:r>
            <a:r>
              <a:rPr lang="en-US" sz="2400" b="1" dirty="0" err="1">
                <a:solidFill>
                  <a:srgbClr val="002060"/>
                </a:solidFill>
                <a:latin typeface="EC Square Sans Pro"/>
                <a:cs typeface="Arial" pitchFamily="34" charset="0"/>
              </a:rPr>
              <a:t>anumitor</a:t>
            </a:r>
            <a:r>
              <a:rPr lang="en-US" sz="2400" b="1" dirty="0">
                <a:solidFill>
                  <a:srgbClr val="002060"/>
                </a:solidFill>
                <a:latin typeface="EC Square Sans Pro"/>
                <a:cs typeface="Arial" pitchFamily="34" charset="0"/>
              </a:rPr>
              <a:t> scheme de doze</a:t>
            </a:r>
          </a:p>
        </p:txBody>
      </p:sp>
      <p:sp>
        <p:nvSpPr>
          <p:cNvPr id="16" name="Rectangle 15"/>
          <p:cNvSpPr/>
          <p:nvPr/>
        </p:nvSpPr>
        <p:spPr>
          <a:xfrm>
            <a:off x="5338423" y="4922302"/>
            <a:ext cx="4657901" cy="830997"/>
          </a:xfrm>
          <a:prstGeom prst="rect">
            <a:avLst/>
          </a:prstGeom>
          <a:solidFill>
            <a:schemeClr val="accent6">
              <a:lumMod val="50000"/>
            </a:schemeClr>
          </a:solidFill>
          <a:ln>
            <a:noFill/>
          </a:ln>
        </p:spPr>
        <p:txBody>
          <a:bodyPr wrap="square">
            <a:spAutoFit/>
          </a:bodyPr>
          <a:lstStyle/>
          <a:p>
            <a:pPr algn="ctr">
              <a:defRPr/>
            </a:pPr>
            <a:r>
              <a:rPr lang="vi-VN" sz="2400" b="1" dirty="0">
                <a:solidFill>
                  <a:schemeClr val="bg1"/>
                </a:solidFill>
                <a:latin typeface="EC Square Sans Pro"/>
                <a:cs typeface="Arial" pitchFamily="34" charset="0"/>
              </a:rPr>
              <a:t>normalizarea funcționării organismului</a:t>
            </a:r>
            <a:endParaRPr lang="en-US" sz="2400" b="1" dirty="0">
              <a:solidFill>
                <a:schemeClr val="bg1"/>
              </a:solidFill>
              <a:latin typeface="EC Square Sans Pro"/>
              <a:cs typeface="Arial" pitchFamily="34" charset="0"/>
            </a:endParaRPr>
          </a:p>
        </p:txBody>
      </p:sp>
      <p:sp>
        <p:nvSpPr>
          <p:cNvPr id="17" name="Rectangle 16"/>
          <p:cNvSpPr/>
          <p:nvPr/>
        </p:nvSpPr>
        <p:spPr>
          <a:xfrm>
            <a:off x="5335606" y="4460637"/>
            <a:ext cx="4655245" cy="461665"/>
          </a:xfrm>
          <a:prstGeom prst="rect">
            <a:avLst/>
          </a:prstGeom>
          <a:solidFill>
            <a:schemeClr val="accent5">
              <a:lumMod val="75000"/>
            </a:schemeClr>
          </a:solidFill>
          <a:ln>
            <a:noFill/>
          </a:ln>
        </p:spPr>
        <p:txBody>
          <a:bodyPr wrap="square">
            <a:spAutoFit/>
          </a:bodyPr>
          <a:lstStyle/>
          <a:p>
            <a:pPr algn="ctr">
              <a:defRPr/>
            </a:pPr>
            <a:r>
              <a:rPr lang="en-US" sz="2400" b="1" dirty="0" err="1">
                <a:solidFill>
                  <a:schemeClr val="bg1"/>
                </a:solidFill>
                <a:latin typeface="EC Square Sans Pro"/>
                <a:cs typeface="Arial" pitchFamily="34" charset="0"/>
              </a:rPr>
              <a:t>eliminarea</a:t>
            </a:r>
            <a:r>
              <a:rPr lang="en-US" sz="2400" b="1" dirty="0">
                <a:solidFill>
                  <a:schemeClr val="bg1"/>
                </a:solidFill>
                <a:latin typeface="EC Square Sans Pro"/>
                <a:cs typeface="Arial" pitchFamily="34" charset="0"/>
              </a:rPr>
              <a:t> </a:t>
            </a:r>
            <a:r>
              <a:rPr lang="en-US" sz="2400" b="1" dirty="0" err="1">
                <a:solidFill>
                  <a:schemeClr val="bg1"/>
                </a:solidFill>
                <a:latin typeface="EC Square Sans Pro"/>
                <a:cs typeface="Arial" pitchFamily="34" charset="0"/>
              </a:rPr>
              <a:t>unui</a:t>
            </a:r>
            <a:r>
              <a:rPr lang="en-US" sz="2400" b="1" dirty="0">
                <a:solidFill>
                  <a:schemeClr val="bg1"/>
                </a:solidFill>
                <a:latin typeface="EC Square Sans Pro"/>
                <a:cs typeface="Arial" pitchFamily="34" charset="0"/>
              </a:rPr>
              <a:t> </a:t>
            </a:r>
            <a:r>
              <a:rPr lang="en-US" sz="2400" b="1" dirty="0" err="1">
                <a:solidFill>
                  <a:schemeClr val="bg1"/>
                </a:solidFill>
                <a:latin typeface="EC Square Sans Pro"/>
                <a:cs typeface="Arial" pitchFamily="34" charset="0"/>
              </a:rPr>
              <a:t>patogen</a:t>
            </a:r>
            <a:endParaRPr lang="en-US" sz="2400" b="1" dirty="0">
              <a:solidFill>
                <a:schemeClr val="bg1"/>
              </a:solidFill>
              <a:latin typeface="EC Square Sans Pro"/>
              <a:cs typeface="Arial" pitchFamily="34" charset="0"/>
            </a:endParaRPr>
          </a:p>
        </p:txBody>
      </p:sp>
      <p:cxnSp>
        <p:nvCxnSpPr>
          <p:cNvPr id="19" name="Elbow Connector 18"/>
          <p:cNvCxnSpPr>
            <a:stCxn id="10" idx="0"/>
            <a:endCxn id="11" idx="0"/>
          </p:cNvCxnSpPr>
          <p:nvPr/>
        </p:nvCxnSpPr>
        <p:spPr>
          <a:xfrm rot="5400000" flipH="1" flipV="1">
            <a:off x="6316575" y="-756781"/>
            <a:ext cx="10734" cy="3177363"/>
          </a:xfrm>
          <a:prstGeom prst="bentConnector3">
            <a:avLst>
              <a:gd name="adj1" fmla="val 222968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2"/>
            <a:endCxn id="12" idx="1"/>
          </p:cNvCxnSpPr>
          <p:nvPr/>
        </p:nvCxnSpPr>
        <p:spPr>
          <a:xfrm rot="16200000" flipH="1">
            <a:off x="4914198" y="1610436"/>
            <a:ext cx="807261" cy="1169135"/>
          </a:xfrm>
          <a:prstGeom prst="bentConnector2">
            <a:avLst/>
          </a:prstGeom>
          <a:ln w="63500">
            <a:solidFill>
              <a:srgbClr val="7030A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a:off x="3095851" y="2919925"/>
            <a:ext cx="2746312" cy="322460"/>
          </a:xfrm>
          <a:prstGeom prst="bentConnector3">
            <a:avLst>
              <a:gd name="adj1" fmla="val 50000"/>
            </a:avLst>
          </a:prstGeom>
          <a:ln w="635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ight Brace 80"/>
          <p:cNvSpPr/>
          <p:nvPr/>
        </p:nvSpPr>
        <p:spPr>
          <a:xfrm>
            <a:off x="9898627" y="1094345"/>
            <a:ext cx="441734" cy="5170562"/>
          </a:xfrm>
          <a:prstGeom prst="rightBrace">
            <a:avLst>
              <a:gd name="adj1" fmla="val 43875"/>
              <a:gd name="adj2" fmla="val 49652"/>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latin typeface="Arial" pitchFamily="34" charset="0"/>
              <a:cs typeface="Arial" pitchFamily="34" charset="0"/>
            </a:endParaRPr>
          </a:p>
        </p:txBody>
      </p:sp>
      <p:sp>
        <p:nvSpPr>
          <p:cNvPr id="32" name="TextBox 31"/>
          <p:cNvSpPr txBox="1"/>
          <p:nvPr/>
        </p:nvSpPr>
        <p:spPr>
          <a:xfrm>
            <a:off x="5345232" y="5742153"/>
            <a:ext cx="4655246" cy="830997"/>
          </a:xfrm>
          <a:prstGeom prst="rect">
            <a:avLst/>
          </a:prstGeom>
          <a:solidFill>
            <a:schemeClr val="tx2">
              <a:lumMod val="75000"/>
            </a:schemeClr>
          </a:solidFill>
        </p:spPr>
        <p:txBody>
          <a:bodyPr wrap="square" rtlCol="0">
            <a:spAutoFit/>
          </a:bodyPr>
          <a:lstStyle/>
          <a:p>
            <a:pPr algn="ctr"/>
            <a:r>
              <a:rPr lang="en-US" sz="2400" b="1" dirty="0" err="1">
                <a:solidFill>
                  <a:schemeClr val="bg1"/>
                </a:solidFill>
                <a:latin typeface="EC Square Sans Pro"/>
              </a:rPr>
              <a:t>raportul</a:t>
            </a:r>
            <a:r>
              <a:rPr lang="en-US" sz="2400" b="1" dirty="0">
                <a:solidFill>
                  <a:schemeClr val="bg1"/>
                </a:solidFill>
                <a:latin typeface="EC Square Sans Pro"/>
              </a:rPr>
              <a:t>: </a:t>
            </a:r>
            <a:r>
              <a:rPr lang="en-US" sz="2400" b="1" dirty="0" err="1">
                <a:solidFill>
                  <a:schemeClr val="bg1"/>
                </a:solidFill>
                <a:latin typeface="EC Square Sans Pro"/>
              </a:rPr>
              <a:t>riscul</a:t>
            </a:r>
            <a:r>
              <a:rPr lang="en-US" sz="2400" b="1" dirty="0">
                <a:solidFill>
                  <a:schemeClr val="bg1"/>
                </a:solidFill>
                <a:latin typeface="EC Square Sans Pro"/>
              </a:rPr>
              <a:t> / </a:t>
            </a:r>
            <a:r>
              <a:rPr lang="en-US" sz="2400" b="1" dirty="0" err="1">
                <a:solidFill>
                  <a:schemeClr val="bg1"/>
                </a:solidFill>
                <a:latin typeface="EC Square Sans Pro"/>
              </a:rPr>
              <a:t>impactul</a:t>
            </a:r>
            <a:r>
              <a:rPr lang="en-US" sz="2400" b="1" dirty="0">
                <a:solidFill>
                  <a:schemeClr val="bg1"/>
                </a:solidFill>
                <a:latin typeface="EC Square Sans Pro"/>
              </a:rPr>
              <a:t> economic </a:t>
            </a:r>
            <a:r>
              <a:rPr lang="en-US" sz="2400" b="1" dirty="0" err="1">
                <a:solidFill>
                  <a:schemeClr val="bg1"/>
                </a:solidFill>
                <a:latin typeface="EC Square Sans Pro"/>
              </a:rPr>
              <a:t>beneficiu</a:t>
            </a:r>
            <a:endParaRPr lang="en-US" sz="2400" b="1" dirty="0">
              <a:solidFill>
                <a:schemeClr val="bg1"/>
              </a:solidFill>
              <a:latin typeface="EC Square Sans Pro"/>
            </a:endParaRPr>
          </a:p>
        </p:txBody>
      </p:sp>
      <p:cxnSp>
        <p:nvCxnSpPr>
          <p:cNvPr id="34" name="Elbow Connector 33"/>
          <p:cNvCxnSpPr>
            <a:stCxn id="13" idx="2"/>
            <a:endCxn id="32" idx="1"/>
          </p:cNvCxnSpPr>
          <p:nvPr/>
        </p:nvCxnSpPr>
        <p:spPr>
          <a:xfrm rot="16200000" flipH="1">
            <a:off x="3672035" y="4484455"/>
            <a:ext cx="304960" cy="3041434"/>
          </a:xfrm>
          <a:prstGeom prst="bentConnector2">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78356" y="3469551"/>
            <a:ext cx="2137444" cy="538609"/>
          </a:xfrm>
          <a:prstGeom prst="rect">
            <a:avLst/>
          </a:prstGeom>
          <a:solidFill>
            <a:srgbClr val="C00000"/>
          </a:solidFill>
        </p:spPr>
        <p:txBody>
          <a:bodyPr wrap="square">
            <a:spAutoFit/>
          </a:bodyPr>
          <a:lstStyle/>
          <a:p>
            <a:pPr algn="ctr">
              <a:defRPr/>
            </a:pPr>
            <a:r>
              <a:rPr lang="fr-FR" sz="2900" b="1" dirty="0">
                <a:solidFill>
                  <a:schemeClr val="bg1"/>
                </a:solidFill>
                <a:latin typeface="EC Square Sans Pro"/>
                <a:cs typeface="Arial" pitchFamily="34" charset="0"/>
              </a:rPr>
              <a:t>Diagnostic</a:t>
            </a:r>
            <a:endParaRPr lang="en-US" sz="2900" b="1" dirty="0">
              <a:solidFill>
                <a:schemeClr val="bg1"/>
              </a:solidFill>
              <a:latin typeface="EC Square Sans Pro"/>
              <a:cs typeface="Arial" pitchFamily="34" charset="0"/>
            </a:endParaRPr>
          </a:p>
        </p:txBody>
      </p:sp>
      <p:cxnSp>
        <p:nvCxnSpPr>
          <p:cNvPr id="60" name="Straight Arrow Connector 59"/>
          <p:cNvCxnSpPr>
            <a:endCxn id="17" idx="1"/>
          </p:cNvCxnSpPr>
          <p:nvPr/>
        </p:nvCxnSpPr>
        <p:spPr>
          <a:xfrm>
            <a:off x="4577304" y="4676300"/>
            <a:ext cx="758302" cy="1517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588349" y="5338296"/>
            <a:ext cx="756883" cy="10204"/>
          </a:xfrm>
          <a:prstGeom prst="straightConnector1">
            <a:avLst/>
          </a:prstGeom>
          <a:ln w="635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AutoShape 2" descr="https://apis.mail.yahoo.com/ws/v3/mailboxes/@.id==VjN-41hXPu8NpcW3bpJu4JMVm8C1gfVdPjfELRN17ADIN7_VKmPghBvqwA10Xrq82T1_6F676llwJijNHGM9Rx73ng/messages/@.id==ANk25H0mSF1VZh-fLwGh-IOZ0Ao/content/parts/@.id==2/thumbnail?appid=YMailNorrin"/>
          <p:cNvSpPr>
            <a:spLocks noChangeAspect="1" noChangeArrowheads="1"/>
          </p:cNvSpPr>
          <p:nvPr/>
        </p:nvSpPr>
        <p:spPr bwMode="auto">
          <a:xfrm>
            <a:off x="155575" y="-1381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8" name="Picture 87"/>
          <p:cNvPicPr>
            <a:picLocks noChangeAspect="1"/>
          </p:cNvPicPr>
          <p:nvPr/>
        </p:nvPicPr>
        <p:blipFill>
          <a:blip r:embed="rId2"/>
          <a:stretch>
            <a:fillRect/>
          </a:stretch>
        </p:blipFill>
        <p:spPr>
          <a:xfrm>
            <a:off x="30291" y="1674763"/>
            <a:ext cx="4125431" cy="2802855"/>
          </a:xfrm>
          <a:prstGeom prst="rect">
            <a:avLst/>
          </a:prstGeom>
        </p:spPr>
      </p:pic>
      <p:sp>
        <p:nvSpPr>
          <p:cNvPr id="10" name="Rectangle 9"/>
          <p:cNvSpPr/>
          <p:nvPr/>
        </p:nvSpPr>
        <p:spPr>
          <a:xfrm>
            <a:off x="3581400" y="837267"/>
            <a:ext cx="2303721" cy="954107"/>
          </a:xfrm>
          <a:prstGeom prst="rect">
            <a:avLst/>
          </a:prstGeom>
          <a:solidFill>
            <a:srgbClr val="C00000"/>
          </a:solidFill>
        </p:spPr>
        <p:txBody>
          <a:bodyPr wrap="square">
            <a:spAutoFit/>
          </a:bodyPr>
          <a:lstStyle/>
          <a:p>
            <a:pPr algn="ctr">
              <a:defRPr/>
            </a:pPr>
            <a:r>
              <a:rPr lang="fr-FR" sz="2800" b="1" dirty="0" err="1">
                <a:solidFill>
                  <a:schemeClr val="bg1"/>
                </a:solidFill>
                <a:latin typeface="EC Square Sans Pro"/>
                <a:cs typeface="Arial" pitchFamily="34" charset="0"/>
              </a:rPr>
              <a:t>Planul</a:t>
            </a:r>
            <a:r>
              <a:rPr lang="fr-FR" sz="2800" b="1" dirty="0">
                <a:solidFill>
                  <a:schemeClr val="bg1"/>
                </a:solidFill>
                <a:latin typeface="EC Square Sans Pro"/>
                <a:cs typeface="Arial" pitchFamily="34" charset="0"/>
              </a:rPr>
              <a:t> </a:t>
            </a:r>
            <a:r>
              <a:rPr lang="fr-FR" sz="2800" b="1" dirty="0" err="1">
                <a:solidFill>
                  <a:schemeClr val="bg1"/>
                </a:solidFill>
                <a:latin typeface="EC Square Sans Pro"/>
                <a:cs typeface="Arial" pitchFamily="34" charset="0"/>
              </a:rPr>
              <a:t>terapeutic</a:t>
            </a:r>
            <a:endParaRPr lang="en-US" sz="2800" b="1" dirty="0">
              <a:solidFill>
                <a:schemeClr val="bg1"/>
              </a:solidFill>
              <a:latin typeface="EC Square Sans Pro"/>
              <a:cs typeface="Arial" pitchFamily="34" charset="0"/>
            </a:endParaRPr>
          </a:p>
        </p:txBody>
      </p:sp>
      <p:sp>
        <p:nvSpPr>
          <p:cNvPr id="2" name="TextBox 1"/>
          <p:cNvSpPr txBox="1"/>
          <p:nvPr/>
        </p:nvSpPr>
        <p:spPr>
          <a:xfrm>
            <a:off x="30292" y="486574"/>
            <a:ext cx="3932108" cy="769441"/>
          </a:xfrm>
          <a:prstGeom prst="rect">
            <a:avLst/>
          </a:prstGeom>
          <a:solidFill>
            <a:srgbClr val="009900"/>
          </a:solidFill>
        </p:spPr>
        <p:txBody>
          <a:bodyPr wrap="square" rtlCol="0">
            <a:spAutoFit/>
          </a:bodyPr>
          <a:lstStyle/>
          <a:p>
            <a:r>
              <a:rPr lang="en-US" sz="4400" b="1" dirty="0">
                <a:solidFill>
                  <a:schemeClr val="bg1"/>
                </a:solidFill>
                <a:latin typeface="EC Square Sans Pro"/>
              </a:rPr>
              <a:t> </a:t>
            </a:r>
            <a:r>
              <a:rPr lang="en-US" sz="4400" b="1" dirty="0" err="1">
                <a:solidFill>
                  <a:schemeClr val="bg1"/>
                </a:solidFill>
                <a:latin typeface="EC Square Sans Pro"/>
              </a:rPr>
              <a:t>Evaluați</a:t>
            </a:r>
            <a:r>
              <a:rPr lang="en-US" sz="4400" b="1" dirty="0">
                <a:solidFill>
                  <a:schemeClr val="bg1"/>
                </a:solidFill>
                <a:latin typeface="EC Square Sans Pro"/>
              </a:rPr>
              <a:t>!</a:t>
            </a:r>
          </a:p>
        </p:txBody>
      </p:sp>
    </p:spTree>
    <p:extLst>
      <p:ext uri="{BB962C8B-B14F-4D97-AF65-F5344CB8AC3E}">
        <p14:creationId xmlns:p14="http://schemas.microsoft.com/office/powerpoint/2010/main" val="73044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ro-RO" sz="2400" b="0" i="0" u="none" strike="noStrike" cap="none" normalizeH="0" baseline="0" noProof="0">
                <a:ln>
                  <a:noFill/>
                </a:ln>
                <a:effectLst/>
                <a:uLnTx/>
                <a:uFillTx/>
                <a:latin typeface="PF Square Sans Pro" pitchFamily="2" charset="0"/>
              </a:rPr>
              <a:t>Cadrul legal al UE privind produsele medicinale veterinare/furajele medicamentate</a:t>
            </a:r>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400" b="1" i="0" u="none" strike="noStrike" cap="none" normalizeH="0" baseline="0" noProof="0">
                <a:ln>
                  <a:noFill/>
                </a:ln>
                <a:solidFill>
                  <a:srgbClr val="000000"/>
                </a:solidFill>
                <a:effectLst/>
                <a:uLnTx/>
                <a:uFillTx/>
                <a:latin typeface="PF Square Sans Pro" pitchFamily="2" charset="0"/>
                <a:ea typeface="+mn-ea"/>
                <a:cs typeface="+mn-cs"/>
              </a:rPr>
              <a:t>Regulamentul (UE) 2019/6 </a:t>
            </a:r>
            <a:r>
              <a:rPr kumimoji="0" lang="ro-RO" sz="2400" b="0" i="0" u="none" strike="noStrike" cap="none" normalizeH="0" baseline="0" noProof="0">
                <a:ln>
                  <a:noFill/>
                </a:ln>
                <a:solidFill>
                  <a:srgbClr val="000000"/>
                </a:solidFill>
                <a:effectLst/>
                <a:uLnTx/>
                <a:uFillTx/>
                <a:latin typeface="PF Square Sans Pro" pitchFamily="2" charset="0"/>
                <a:ea typeface="+mn-ea"/>
                <a:cs typeface="+mn-cs"/>
              </a:rPr>
              <a:t>privind</a:t>
            </a:r>
            <a:r>
              <a:rPr kumimoji="0" lang="ro-RO" sz="2400" b="1" i="0" u="none" strike="noStrike" cap="none" normalizeH="0" baseline="0" noProof="0">
                <a:ln>
                  <a:noFill/>
                </a:ln>
                <a:solidFill>
                  <a:srgbClr val="000000"/>
                </a:solidFill>
                <a:effectLst/>
                <a:uLnTx/>
                <a:uFillTx/>
                <a:latin typeface="PF Square Sans Pro" pitchFamily="2" charset="0"/>
                <a:ea typeface="+mn-ea"/>
                <a:cs typeface="+mn-cs"/>
              </a:rPr>
              <a:t> Produse medicinale veterinare</a:t>
            </a:r>
            <a:br>
              <a:rPr kumimoji="0" lang="ro-RO" sz="1800" b="1" i="0" u="none" strike="noStrike" cap="none" normalizeH="0" baseline="0" noProof="0">
                <a:ln>
                  <a:noFill/>
                </a:ln>
                <a:solidFill>
                  <a:srgbClr val="FFFFFF"/>
                </a:solidFill>
                <a:effectLst/>
                <a:uLnTx/>
                <a:uFillTx/>
                <a:latin typeface="Calibri"/>
                <a:ea typeface="+mn-ea"/>
                <a:cs typeface="+mn-cs"/>
              </a:rPr>
            </a:br>
            <a:r>
              <a:rPr kumimoji="0" lang="ro-RO" sz="1800" b="1" i="0" u="none" strike="noStrike" cap="none" normalizeH="0" baseline="0" noProof="0">
                <a:ln>
                  <a:noFill/>
                </a:ln>
                <a:solidFill>
                  <a:srgbClr val="003399"/>
                </a:solidFill>
                <a:effectLst/>
                <a:uLnTx/>
                <a:uFillTx/>
                <a:latin typeface="PF Square Sans Pro" pitchFamily="2"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PF Square Sans Pro" pitchFamily="2"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800" b="1" i="0" u="none" strike="noStrike" cap="none" normalizeH="0" baseline="0" noProof="0">
                <a:ln>
                  <a:noFill/>
                </a:ln>
                <a:solidFill>
                  <a:srgbClr val="000000"/>
                </a:solidFill>
                <a:effectLst/>
                <a:uLnTx/>
                <a:uFillTx/>
                <a:latin typeface="PF Square Sans Pro" pitchFamily="2" charset="0"/>
                <a:ea typeface="+mn-ea"/>
                <a:cs typeface="+mn-cs"/>
              </a:rPr>
              <a:t>Regulamentul (UE) 2019/4 privind furajele medicamentate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PF Square Sans Pro" pitchFamily="2"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ro-RO" sz="2800">
                <a:solidFill>
                  <a:schemeClr val="bg1"/>
                </a:solidFill>
                <a:latin typeface="PF Square Sans Pro" pitchFamily="2" charset="0"/>
              </a:rPr>
              <a:t> + Acte de implementare și delegare</a:t>
            </a:r>
          </a:p>
        </p:txBody>
      </p:sp>
    </p:spTree>
    <p:extLst>
      <p:ext uri="{BB962C8B-B14F-4D97-AF65-F5344CB8AC3E}">
        <p14:creationId xmlns:p14="http://schemas.microsoft.com/office/powerpoint/2010/main" val="367915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956"/>
            <a:ext cx="6096000" cy="61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l="2010" t="9937" r="1921" b="3867"/>
          <a:stretch>
            <a:fillRect/>
          </a:stretch>
        </p:blipFill>
        <p:spPr bwMode="auto">
          <a:xfrm>
            <a:off x="0" y="1243545"/>
            <a:ext cx="5943599" cy="452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72709" name="Rectangle 5"/>
          <p:cNvSpPr>
            <a:spLocks noChangeArrowheads="1"/>
          </p:cNvSpPr>
          <p:nvPr/>
        </p:nvSpPr>
        <p:spPr bwMode="auto">
          <a:xfrm>
            <a:off x="4648200" y="4883150"/>
            <a:ext cx="1521570" cy="308226"/>
          </a:xfrm>
          <a:prstGeom prst="rect">
            <a:avLst/>
          </a:prstGeom>
          <a:solidFill>
            <a:srgbClr val="002060"/>
          </a:solidFill>
          <a:ln w="9525">
            <a:noFill/>
            <a:miter lim="800000"/>
            <a:headEnd/>
            <a:tailEnd/>
          </a:ln>
        </p:spPr>
        <p:txBody>
          <a:bodyPr wrap="none">
            <a:spAutoFit/>
          </a:bodyPr>
          <a:lstStyle/>
          <a:p>
            <a:pPr>
              <a:defRPr/>
            </a:pPr>
            <a:r>
              <a:rPr lang="fr-FR" sz="1403" dirty="0">
                <a:solidFill>
                  <a:schemeClr val="bg1"/>
                </a:solidFill>
                <a:latin typeface="EC Square Sans Pro"/>
              </a:rPr>
              <a:t>Surs</a:t>
            </a:r>
            <a:r>
              <a:rPr lang="ro-RO" sz="1403" dirty="0">
                <a:solidFill>
                  <a:schemeClr val="bg1"/>
                </a:solidFill>
                <a:latin typeface="EC Square Sans Pro"/>
              </a:rPr>
              <a:t>a</a:t>
            </a:r>
            <a:r>
              <a:rPr lang="fr-FR" sz="1403" dirty="0">
                <a:solidFill>
                  <a:schemeClr val="bg1"/>
                </a:solidFill>
                <a:latin typeface="EC Square Sans Pro"/>
              </a:rPr>
              <a:t>: EPRUMA</a:t>
            </a:r>
            <a:endParaRPr lang="en-US" sz="1403" dirty="0">
              <a:solidFill>
                <a:schemeClr val="bg1"/>
              </a:solidFill>
              <a:latin typeface="EC Square Sans Pro"/>
            </a:endParaRPr>
          </a:p>
        </p:txBody>
      </p:sp>
      <p:sp>
        <p:nvSpPr>
          <p:cNvPr id="5" name="Rectangle 4"/>
          <p:cNvSpPr/>
          <p:nvPr/>
        </p:nvSpPr>
        <p:spPr>
          <a:xfrm>
            <a:off x="4648200" y="6212785"/>
            <a:ext cx="7467600" cy="308226"/>
          </a:xfrm>
          <a:prstGeom prst="rect">
            <a:avLst/>
          </a:prstGeom>
          <a:solidFill>
            <a:srgbClr val="002060"/>
          </a:solidFill>
        </p:spPr>
        <p:txBody>
          <a:bodyPr wrap="square">
            <a:spAutoFit/>
          </a:bodyPr>
          <a:lstStyle/>
          <a:p>
            <a:pPr algn="just">
              <a:defRPr/>
            </a:pPr>
            <a:r>
              <a:rPr lang="ro-RO" sz="1403" b="1" dirty="0">
                <a:solidFill>
                  <a:schemeClr val="bg1"/>
                </a:solidFill>
                <a:latin typeface="EC Square Sans Pro"/>
                <a:ea typeface="Yu Gothic UI Semibold" pitchFamily="34" charset="-128"/>
              </a:rPr>
              <a:t>S</a:t>
            </a:r>
            <a:r>
              <a:rPr lang="en-US" sz="1403" b="1" dirty="0" err="1">
                <a:solidFill>
                  <a:schemeClr val="bg1"/>
                </a:solidFill>
                <a:latin typeface="EC Square Sans Pro"/>
                <a:ea typeface="Yu Gothic UI Semibold" pitchFamily="34" charset="-128"/>
              </a:rPr>
              <a:t>ursa</a:t>
            </a:r>
            <a:r>
              <a:rPr lang="ro-RO" sz="1403" b="1" dirty="0">
                <a:solidFill>
                  <a:schemeClr val="bg1"/>
                </a:solidFill>
                <a:latin typeface="EC Square Sans Pro"/>
                <a:ea typeface="Yu Gothic UI Semibold" pitchFamily="34" charset="-128"/>
              </a:rPr>
              <a:t>:</a:t>
            </a:r>
            <a:r>
              <a:rPr lang="en-US" sz="1403" b="1" dirty="0">
                <a:solidFill>
                  <a:schemeClr val="bg1"/>
                </a:solidFill>
                <a:latin typeface="EC Square Sans Pro"/>
                <a:ea typeface="Yu Gothic UI Semibold" pitchFamily="34" charset="-128"/>
              </a:rPr>
              <a:t> </a:t>
            </a:r>
            <a:r>
              <a:rPr lang="en-US" sz="1403" dirty="0">
                <a:solidFill>
                  <a:schemeClr val="bg1"/>
                </a:solidFill>
                <a:latin typeface="EC Square Sans Pro"/>
                <a:ea typeface="Yu Gothic UI Semibold" pitchFamily="34" charset="-128"/>
              </a:rPr>
              <a:t>https://amr-review.org/sites/default/files/160518_Final%20paper_with%20cover.pdf</a:t>
            </a:r>
            <a:r>
              <a:rPr lang="ro-RO" sz="1403" dirty="0">
                <a:solidFill>
                  <a:schemeClr val="bg1"/>
                </a:solidFill>
                <a:latin typeface="EC Square Sans Pro"/>
                <a:ea typeface="Yu Gothic UI Semibold" pitchFamily="34" charset="-128"/>
              </a:rPr>
              <a:t> </a:t>
            </a:r>
            <a:endParaRPr lang="en-US" sz="1403" dirty="0">
              <a:solidFill>
                <a:schemeClr val="bg1"/>
              </a:solidFill>
              <a:latin typeface="EC Square Sans Pro"/>
              <a:ea typeface="Yu Gothic UI Semibold" pitchFamily="34" charset="-128"/>
            </a:endParaRPr>
          </a:p>
        </p:txBody>
      </p:sp>
      <p:sp>
        <p:nvSpPr>
          <p:cNvPr id="89094" name="TextBox 5"/>
          <p:cNvSpPr txBox="1">
            <a:spLocks noChangeArrowheads="1"/>
          </p:cNvSpPr>
          <p:nvPr/>
        </p:nvSpPr>
        <p:spPr bwMode="auto">
          <a:xfrm>
            <a:off x="29817" y="452845"/>
            <a:ext cx="4084983" cy="769441"/>
          </a:xfrm>
          <a:prstGeom prst="rect">
            <a:avLst/>
          </a:prstGeom>
          <a:solidFill>
            <a:srgbClr val="FF00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4400" b="1" dirty="0" err="1">
                <a:solidFill>
                  <a:schemeClr val="bg1"/>
                </a:solidFill>
                <a:latin typeface="EC Square Sans Pro"/>
              </a:rPr>
              <a:t>Concluzii</a:t>
            </a:r>
            <a:r>
              <a:rPr lang="en-US" altLang="en-US" sz="4400" b="1" dirty="0">
                <a:solidFill>
                  <a:schemeClr val="bg1"/>
                </a:solidFill>
                <a:latin typeface="EC Square Sans Pro"/>
              </a:rPr>
              <a:t>:</a:t>
            </a:r>
          </a:p>
        </p:txBody>
      </p:sp>
    </p:spTree>
    <p:extLst>
      <p:ext uri="{BB962C8B-B14F-4D97-AF65-F5344CB8AC3E}">
        <p14:creationId xmlns:p14="http://schemas.microsoft.com/office/powerpoint/2010/main" val="1472214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1143000" y="1682750"/>
            <a:ext cx="3552998" cy="4567238"/>
          </a:xfrm>
          <a:prstGeom prst="rect">
            <a:avLst/>
          </a:prstGeom>
          <a:noFill/>
          <a:ln w="9525">
            <a:noFill/>
            <a:miter lim="800000"/>
            <a:headEnd/>
            <a:tailEnd/>
          </a:ln>
        </p:spPr>
      </p:pic>
      <p:sp>
        <p:nvSpPr>
          <p:cNvPr id="4" name="Rectangle 5"/>
          <p:cNvSpPr>
            <a:spLocks noChangeArrowheads="1"/>
          </p:cNvSpPr>
          <p:nvPr/>
        </p:nvSpPr>
        <p:spPr bwMode="auto">
          <a:xfrm>
            <a:off x="4800600" y="5645150"/>
            <a:ext cx="7239000" cy="276999"/>
          </a:xfrm>
          <a:prstGeom prst="rect">
            <a:avLst/>
          </a:prstGeom>
          <a:solidFill>
            <a:srgbClr val="002060"/>
          </a:solidFill>
          <a:ln w="9525">
            <a:noFill/>
            <a:miter lim="800000"/>
            <a:headEnd/>
            <a:tailEnd/>
          </a:ln>
        </p:spPr>
        <p:txBody>
          <a:bodyPr wrap="square">
            <a:spAutoFit/>
          </a:bodyPr>
          <a:lstStyle/>
          <a:p>
            <a:pPr algn="ctr"/>
            <a:r>
              <a:rPr lang="ro-RO" sz="1200" b="1" dirty="0">
                <a:solidFill>
                  <a:schemeClr val="bg1"/>
                </a:solidFill>
                <a:latin typeface="EC Square Sans Pro"/>
              </a:rPr>
              <a:t>Sursa: </a:t>
            </a:r>
            <a:r>
              <a:rPr lang="en-US" sz="1200" dirty="0">
                <a:solidFill>
                  <a:schemeClr val="bg1"/>
                </a:solidFill>
                <a:latin typeface="EC Square Sans Pro"/>
              </a:rPr>
              <a:t>http://blog.nouadreapta.org/wp-content/uploads/2011/01/caricatura_zilei-23411-</a:t>
            </a:r>
            <a:r>
              <a:rPr lang="en-US" sz="1200" dirty="0">
                <a:solidFill>
                  <a:schemeClr val="bg1"/>
                </a:solidFill>
              </a:rPr>
              <a:t>250x300.jpg</a:t>
            </a:r>
          </a:p>
        </p:txBody>
      </p:sp>
      <p:sp>
        <p:nvSpPr>
          <p:cNvPr id="5" name="Text Box 5"/>
          <p:cNvSpPr txBox="1">
            <a:spLocks noChangeArrowheads="1"/>
          </p:cNvSpPr>
          <p:nvPr/>
        </p:nvSpPr>
        <p:spPr bwMode="auto">
          <a:xfrm>
            <a:off x="5181600" y="2673350"/>
            <a:ext cx="5163338" cy="1421928"/>
          </a:xfrm>
          <a:prstGeom prst="rect">
            <a:avLst/>
          </a:prstGeom>
          <a:noFill/>
          <a:ln w="9525">
            <a:noFill/>
            <a:miter lim="800000"/>
            <a:headEnd/>
            <a:tailEnd/>
          </a:ln>
        </p:spPr>
        <p:txBody>
          <a:bodyPr wrap="square">
            <a:spAutoFit/>
          </a:bodyPr>
          <a:lstStyle/>
          <a:p>
            <a:pPr algn="ctr">
              <a:lnSpc>
                <a:spcPct val="90000"/>
              </a:lnSpc>
              <a:spcBef>
                <a:spcPct val="50000"/>
              </a:spcBef>
            </a:pPr>
            <a:r>
              <a:rPr lang="en-GB" sz="4800" b="1" dirty="0">
                <a:solidFill>
                  <a:srgbClr val="002060"/>
                </a:solidFill>
                <a:latin typeface="EC Square Sans Pro"/>
              </a:rPr>
              <a:t>V</a:t>
            </a:r>
            <a:r>
              <a:rPr lang="ro-RO" sz="4800" b="1" dirty="0">
                <a:solidFill>
                  <a:srgbClr val="002060"/>
                </a:solidFill>
                <a:latin typeface="EC Square Sans Pro"/>
              </a:rPr>
              <a:t>ă mulțumesc</a:t>
            </a:r>
            <a:r>
              <a:rPr lang="en-GB" sz="4800" b="1" dirty="0">
                <a:solidFill>
                  <a:srgbClr val="002060"/>
                </a:solidFill>
                <a:latin typeface="EC Square Sans Pro"/>
              </a:rPr>
              <a:t> </a:t>
            </a:r>
            <a:r>
              <a:rPr lang="ro-RO" sz="4800" b="1" dirty="0">
                <a:solidFill>
                  <a:srgbClr val="002060"/>
                </a:solidFill>
                <a:latin typeface="EC Square Sans Pro"/>
              </a:rPr>
              <a:t>pentru atenție!</a:t>
            </a:r>
            <a:endParaRPr lang="en-GB" sz="4800" b="1" dirty="0">
              <a:solidFill>
                <a:srgbClr val="002060"/>
              </a:solidFill>
              <a:latin typeface="EC Square Sans Pro"/>
            </a:endParaRPr>
          </a:p>
        </p:txBody>
      </p:sp>
    </p:spTree>
    <p:extLst>
      <p:ext uri="{BB962C8B-B14F-4D97-AF65-F5344CB8AC3E}">
        <p14:creationId xmlns:p14="http://schemas.microsoft.com/office/powerpoint/2010/main" val="3370258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7238838" cy="46166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o-RO" sz="2400" b="1" i="0" u="none" strike="noStrike" cap="none" normalizeH="0" baseline="0" noProof="0" dirty="0">
                <a:ln>
                  <a:noFill/>
                </a:ln>
                <a:solidFill>
                  <a:srgbClr val="003399"/>
                </a:solidFill>
                <a:effectLst/>
                <a:uLnTx/>
                <a:uFillTx/>
                <a:latin typeface="PF Square Sans Pro" pitchFamily="2" charset="0"/>
                <a:ea typeface="+mn-ea"/>
                <a:cs typeface="Arial" panose="020B0604020202020204" pitchFamily="34" charset="0"/>
              </a:rPr>
              <a:t>Sprijinirea utilizării prudente și menținerea eficacității</a:t>
            </a: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PF Square Sans Pro" pitchFamily="2"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ro-RO" sz="2400" b="0" i="0" u="none" strike="noStrike" cap="none" normalizeH="0" baseline="0" noProof="0">
                <a:ln>
                  <a:noFill/>
                </a:ln>
                <a:solidFill>
                  <a:srgbClr val="003399"/>
                </a:solidFill>
                <a:effectLst/>
                <a:uLnTx/>
                <a:uFillTx/>
                <a:latin typeface="PF Square Sans Pro" pitchFamily="2" charset="0"/>
              </a:rPr>
              <a:t>antimicrobiene sau grupe de antimicrobiene </a:t>
            </a:r>
            <a:r>
              <a:rPr kumimoji="0" lang="ro-RO" sz="2400" b="1" i="0" u="none" strike="noStrike" cap="none" normalizeH="0" baseline="0" noProof="0">
                <a:ln>
                  <a:noFill/>
                </a:ln>
                <a:solidFill>
                  <a:srgbClr val="003399"/>
                </a:solidFill>
                <a:effectLst/>
                <a:uLnTx/>
                <a:uFillTx/>
                <a:latin typeface="PF Square Sans Pro" pitchFamily="2" charset="0"/>
              </a:rPr>
              <a:t>rezervat</a:t>
            </a:r>
            <a:r>
              <a:rPr kumimoji="0" lang="ro-RO" sz="2400" i="0" u="none" strike="noStrike" cap="none" normalizeH="0" baseline="0" noProof="0">
                <a:ln>
                  <a:noFill/>
                </a:ln>
                <a:solidFill>
                  <a:srgbClr val="003399"/>
                </a:solidFill>
                <a:effectLst/>
                <a:uLnTx/>
                <a:uFillTx/>
                <a:latin typeface="PF Square Sans Pro" pitchFamily="2" charset="0"/>
              </a:rPr>
              <a:t>e</a:t>
            </a:r>
            <a:r>
              <a:rPr kumimoji="0" lang="ro-RO" sz="2400" b="0" i="0" u="none" strike="noStrike" cap="none" normalizeH="0" baseline="0" noProof="0">
                <a:ln>
                  <a:noFill/>
                </a:ln>
                <a:solidFill>
                  <a:srgbClr val="003399"/>
                </a:solidFill>
                <a:effectLst/>
                <a:uLnTx/>
                <a:uFillTx/>
                <a:latin typeface="PF Square Sans Pro" pitchFamily="2" charset="0"/>
              </a:rPr>
              <a:t> pentru tratamentul anumitor infecții la oameni.</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o-RO" sz="2400" b="0" i="0" u="none" strike="noStrike" cap="none" normalizeH="0" baseline="0" noProof="0">
                <a:ln>
                  <a:noFill/>
                </a:ln>
                <a:solidFill>
                  <a:srgbClr val="003399"/>
                </a:solidFill>
                <a:effectLst/>
                <a:uLnTx/>
                <a:uFillTx/>
                <a:latin typeface="PF Square Sans Pro" pitchFamily="2" charset="0"/>
              </a:rPr>
              <a:t>Lista de antimicrobiene care: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ro-RO" sz="2400" b="0" i="0" u="none" strike="noStrike" cap="none" normalizeH="0" baseline="0" noProof="0">
                <a:ln>
                  <a:noFill/>
                </a:ln>
                <a:solidFill>
                  <a:srgbClr val="003399"/>
                </a:solidFill>
                <a:effectLst/>
                <a:uLnTx/>
                <a:uFillTx/>
                <a:latin typeface="PF Square Sans Pro" pitchFamily="2" charset="0"/>
              </a:rPr>
              <a:t>nu trebuie utilizate în conformitate cu articolele 112, 113 și 114; sau </a:t>
            </a:r>
          </a:p>
          <a:p>
            <a:pPr marL="342900" indent="-342900" algn="l">
              <a:buFontTx/>
              <a:buAutoNum type="alphaLcParenBoth"/>
              <a:defRPr/>
            </a:pPr>
            <a:r>
              <a:rPr lang="ro-RO" sz="2400">
                <a:solidFill>
                  <a:srgbClr val="003399"/>
                </a:solidFill>
                <a:latin typeface="PF Square Sans Pro" pitchFamily="2" charset="0"/>
              </a:rPr>
              <a:t>pot fi utilizate numai în conformitate cu articolele 112, 113 și 114, sub rezerva </a:t>
            </a:r>
            <a:r>
              <a:rPr lang="ro-RO" sz="2400" b="1">
                <a:solidFill>
                  <a:srgbClr val="003399"/>
                </a:solidFill>
                <a:latin typeface="PF Square Sans Pro" pitchFamily="2" charset="0"/>
              </a:rPr>
              <a:t>anumitor condiții</a:t>
            </a:r>
            <a:r>
              <a:rPr lang="ro-RO" sz="2400">
                <a:solidFill>
                  <a:srgbClr val="003399"/>
                </a:solidFill>
                <a:latin typeface="PF Square Sans Pro" pitchFamily="2" charset="0"/>
              </a:rPr>
              <a:t>. </a:t>
            </a: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a:ln>
                  <a:noFill/>
                </a:ln>
                <a:solidFill>
                  <a:prstClr val="white"/>
                </a:solidFill>
                <a:effectLst/>
                <a:uLnTx/>
                <a:uFillTx/>
                <a:latin typeface="PF Square Sans Pro" pitchFamily="2" charset="0"/>
                <a:ea typeface="Steelfish" charset="0"/>
                <a:cs typeface="Steelfish" charset="0"/>
              </a:rPr>
              <a:t>!</a:t>
            </a:r>
            <a:r>
              <a:rPr kumimoji="0" lang="ro-RO" sz="2000" b="0" i="0" u="none" strike="noStrike" cap="none" normalizeH="0" baseline="0" noProof="0">
                <a:ln>
                  <a:noFill/>
                </a:ln>
                <a:solidFill>
                  <a:srgbClr val="003399"/>
                </a:solidFill>
                <a:effectLst/>
                <a:uLnTx/>
                <a:uFillTx/>
                <a:latin typeface="PF Square Sans Pro" pitchFamily="2" charset="0"/>
                <a:ea typeface="Steelfish" charset="0"/>
                <a:cs typeface="Steelfish" charset="0"/>
              </a:rPr>
              <a:t>Articolul 37 (5)</a:t>
            </a: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30529" y="4891921"/>
            <a:ext cx="2005263"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dirty="0">
                <a:ln>
                  <a:noFill/>
                </a:ln>
                <a:solidFill>
                  <a:prstClr val="white"/>
                </a:solidFill>
                <a:effectLst/>
                <a:uLnTx/>
                <a:uFillTx/>
                <a:latin typeface="PF Square Sans Pro" pitchFamily="2" charset="0"/>
                <a:ea typeface="Steelfish" charset="0"/>
                <a:cs typeface="Steelfish" charset="0"/>
              </a:rPr>
              <a:t>!</a:t>
            </a:r>
            <a:r>
              <a:rPr kumimoji="0" lang="ro-RO" sz="2000" b="0" i="0" u="none" strike="noStrike" cap="none" normalizeH="0" baseline="0" noProof="0" dirty="0">
                <a:ln>
                  <a:noFill/>
                </a:ln>
                <a:solidFill>
                  <a:srgbClr val="003399"/>
                </a:solidFill>
                <a:effectLst/>
                <a:uLnTx/>
                <a:uFillTx/>
                <a:latin typeface="PF Square Sans Pro" pitchFamily="2" charset="0"/>
                <a:ea typeface="Steelfish" charset="0"/>
                <a:cs typeface="Steelfish" charset="0"/>
              </a:rPr>
              <a:t>Articolul 107 (6)</a:t>
            </a: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800" b="1" i="0" u="none" strike="noStrike" cap="none" normalizeH="0" baseline="0" noProof="0" dirty="0">
                <a:ln>
                  <a:noFill/>
                </a:ln>
                <a:solidFill>
                  <a:srgbClr val="19355D"/>
                </a:solidFill>
                <a:effectLst/>
                <a:uLnTx/>
                <a:uFillTx/>
                <a:latin typeface="PF Square Sans Pro" pitchFamily="2" charset="0"/>
                <a:ea typeface="+mn-ea"/>
                <a:cs typeface="Arial" pitchFamily="34" charset="0"/>
              </a:rPr>
              <a:t>Cadrul legislativ al UE: Regulamentul (UE) 2019/6 privind PRODUSE MEDICINALE VETERINARE (PMV)</a:t>
            </a:r>
            <a:br>
              <a:rPr kumimoji="0" lang="ro-RO" sz="2800" b="1" i="0" u="none" strike="noStrike" cap="none" normalizeH="0" baseline="0" noProof="0" dirty="0">
                <a:ln>
                  <a:noFill/>
                </a:ln>
                <a:solidFill>
                  <a:srgbClr val="19355D"/>
                </a:solidFill>
                <a:effectLst/>
                <a:uLnTx/>
                <a:uFillTx/>
                <a:latin typeface="PF Square Sans Pro" pitchFamily="2" charset="0"/>
                <a:ea typeface="+mn-ea"/>
                <a:cs typeface="Arial" pitchFamily="34" charset="0"/>
              </a:rPr>
            </a:br>
            <a:endParaRPr kumimoji="0" lang="ro-RO" sz="2800" b="1" i="0" u="none" strike="noStrike" cap="none" normalizeH="0" baseline="0" noProof="0" dirty="0">
              <a:ln>
                <a:noFill/>
              </a:ln>
              <a:solidFill>
                <a:srgbClr val="19355D"/>
              </a:solidFill>
              <a:effectLst/>
              <a:uLnTx/>
              <a:uFillTx/>
              <a:latin typeface="PF Square Sans Pro" pitchFamily="2"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5" y="3032324"/>
            <a:ext cx="1831521" cy="646331"/>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dirty="0">
                <a:ln>
                  <a:noFill/>
                </a:ln>
                <a:solidFill>
                  <a:srgbClr val="FFFFFF"/>
                </a:solidFill>
                <a:effectLst/>
                <a:uLnTx/>
                <a:uFillTx/>
                <a:latin typeface="PF Square Sans Pro" pitchFamily="2" charset="0"/>
              </a:rPr>
              <a:t>„lista de </a:t>
            </a:r>
            <a:r>
              <a:rPr kumimoji="0" lang="ro-RO" sz="1400" b="0" i="0" u="none" strike="noStrike" cap="none" normalizeH="0" baseline="0" noProof="0" dirty="0">
                <a:ln>
                  <a:noFill/>
                </a:ln>
                <a:solidFill>
                  <a:srgbClr val="FFFFFF"/>
                </a:solidFill>
                <a:effectLst/>
                <a:uLnTx/>
                <a:uFillTx/>
                <a:latin typeface="PF Square Sans Pro" pitchFamily="2" charset="0"/>
              </a:rPr>
              <a:t>rezervă</a:t>
            </a:r>
            <a:r>
              <a:rPr kumimoji="0" lang="ro-RO" sz="1800" b="0" i="0" u="none" strike="noStrike" cap="none" normalizeH="0" baseline="0" noProof="0" dirty="0">
                <a:ln>
                  <a:noFill/>
                </a:ln>
                <a:solidFill>
                  <a:srgbClr val="FFFFFF"/>
                </a:solidFill>
                <a:effectLst/>
                <a:uLnTx/>
                <a:uFillTx/>
                <a:latin typeface="PF Square Sans Pro" pitchFamily="2" charset="0"/>
              </a:rPr>
              <a:t> pentru oameni”</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9951426" y="5297797"/>
            <a:ext cx="1854174" cy="738664"/>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400" b="0" i="0" u="none" strike="noStrike" cap="none" normalizeH="0" baseline="0" noProof="0" dirty="0">
                <a:ln>
                  <a:noFill/>
                </a:ln>
                <a:solidFill>
                  <a:srgbClr val="FFFFFF"/>
                </a:solidFill>
                <a:effectLst/>
                <a:uLnTx/>
                <a:uFillTx/>
                <a:latin typeface="PF Square Sans Pro" pitchFamily="2" charset="0"/>
              </a:rPr>
              <a:t>„utilizarea AM în afara autorizației de introducere pe piață”</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ro-RO" sz="2400">
                <a:latin typeface="PF Square Sans Pro" pitchFamily="2" charset="0"/>
              </a:rPr>
              <a:t>Utilizarea produselor medicinale veterinare antimicrobiene</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bul Kalam\2024\May\06.05.2024\1\Picture1.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2166572"/>
            <a:ext cx="5340096" cy="3364992"/>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ro-RO" sz="1800" i="1">
                <a:latin typeface="PF Square Sans Pro" pitchFamily="2" charset="0"/>
              </a:rPr>
              <a:t>Regulamentul de implementare al Comisiei (UE) 2022/1255</a:t>
            </a: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347787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ro-RO" sz="2000" b="0" i="0" u="none" strike="noStrike" cap="none" normalizeH="0" baseline="0" noProof="0">
                <a:ln>
                  <a:noFill/>
                </a:ln>
                <a:solidFill>
                  <a:srgbClr val="000000"/>
                </a:solidFill>
                <a:effectLst/>
                <a:uLnTx/>
                <a:uFillTx/>
                <a:latin typeface="PF Square Sans Pro" pitchFamily="2" charset="0"/>
                <a:ea typeface="+mn-ea"/>
                <a:cs typeface="+mn-cs"/>
              </a:rPr>
              <a:t>Antimicrobienele și grupul de antimicrobiene enumerate în prezentul regulament </a:t>
            </a:r>
            <a:r>
              <a:rPr lang="ro-RO" sz="2000" b="1">
                <a:solidFill>
                  <a:srgbClr val="024B9C"/>
                </a:solidFill>
                <a:latin typeface="PF Square Sans Pro" pitchFamily="2" charset="0"/>
                <a:ea typeface="+mn-ea"/>
                <a:cs typeface="+mn-cs"/>
              </a:rPr>
              <a:t>nu pot</a:t>
            </a:r>
            <a:r>
              <a:rPr lang="ro-RO" sz="2000">
                <a:solidFill>
                  <a:srgbClr val="024B9C"/>
                </a:solidFill>
                <a:latin typeface="PF Square Sans Pro" pitchFamily="2" charset="0"/>
                <a:ea typeface="+mn-ea"/>
                <a:cs typeface="+mn-cs"/>
              </a:rPr>
              <a:t> să fie utilizate în produsele medicinale veterinare.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ro-RO" sz="2000" b="0" i="0" u="none" strike="noStrike" cap="none" normalizeH="0" baseline="0" noProof="0">
                <a:ln>
                  <a:noFill/>
                </a:ln>
                <a:solidFill>
                  <a:srgbClr val="000000"/>
                </a:solidFill>
                <a:effectLst/>
                <a:uLnTx/>
                <a:uFillTx/>
                <a:latin typeface="PF Square Sans Pro" pitchFamily="2" charset="0"/>
                <a:ea typeface="+mn-ea"/>
                <a:cs typeface="+mn-cs"/>
              </a:rPr>
              <a:t>VMP care conține antimicrobiene enumerate în prezentul regulament </a:t>
            </a:r>
            <a:r>
              <a:rPr lang="ro-RO" sz="2000" b="1">
                <a:solidFill>
                  <a:srgbClr val="024B9C"/>
                </a:solidFill>
                <a:latin typeface="PF Square Sans Pro" pitchFamily="2" charset="0"/>
                <a:ea typeface="+mn-ea"/>
                <a:cs typeface="+mn-cs"/>
              </a:rPr>
              <a:t>nu poate</a:t>
            </a:r>
            <a:r>
              <a:rPr lang="ro-RO" sz="2000">
                <a:solidFill>
                  <a:srgbClr val="024B9C"/>
                </a:solidFill>
                <a:latin typeface="PF Square Sans Pro" pitchFamily="2" charset="0"/>
                <a:ea typeface="+mn-ea"/>
                <a:cs typeface="+mn-cs"/>
              </a:rPr>
              <a:t> să fie utilizat în furajele medicamentoase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ro-RO" sz="2000" b="0" i="0" u="none" strike="noStrike" cap="none" normalizeH="0" baseline="0" noProof="0">
                <a:ln>
                  <a:noFill/>
                </a:ln>
                <a:solidFill>
                  <a:srgbClr val="000000"/>
                </a:solidFill>
                <a:effectLst/>
                <a:uLnTx/>
                <a:uFillTx/>
                <a:latin typeface="PF Square Sans Pro" pitchFamily="2" charset="0"/>
                <a:ea typeface="+mn-ea"/>
                <a:cs typeface="+mn-cs"/>
              </a:rPr>
              <a:t>Lista de antimicrobiene sau grupe de antimicrobiene care trebuie rezervate pentru tratamentul anumitor infecții la oameni </a:t>
            </a:r>
            <a:r>
              <a:rPr kumimoji="0" lang="ro-RO" sz="2000" b="0" i="0" u="none" strike="noStrike" cap="none" normalizeH="0" baseline="0" noProof="0">
                <a:ln>
                  <a:noFill/>
                </a:ln>
                <a:solidFill>
                  <a:srgbClr val="024B9C"/>
                </a:solidFill>
                <a:effectLst/>
                <a:uLnTx/>
                <a:uFillTx/>
                <a:latin typeface="PF Square Sans Pro" pitchFamily="2" charset="0"/>
                <a:ea typeface="+mn-ea"/>
                <a:cs typeface="+mn-cs"/>
              </a:rPr>
              <a:t>trebuie să fie ținută sub control continuu </a:t>
            </a:r>
            <a:r>
              <a:rPr kumimoji="0" lang="ro-RO" sz="2000" b="0" i="0" u="none" strike="noStrike" cap="none" normalizeH="0" baseline="0" noProof="0">
                <a:ln>
                  <a:noFill/>
                </a:ln>
                <a:solidFill>
                  <a:srgbClr val="000000"/>
                </a:solidFill>
                <a:effectLst/>
                <a:uLnTx/>
                <a:uFillTx/>
                <a:latin typeface="PF Square Sans Pro" pitchFamily="2" charset="0"/>
                <a:ea typeface="+mn-ea"/>
                <a:cs typeface="+mn-cs"/>
              </a:rPr>
              <a:t>în lumina noilor dovezi științifice sau a informațiilor emergente</a:t>
            </a:r>
          </a:p>
        </p:txBody>
      </p:sp>
      <p:sp>
        <p:nvSpPr>
          <p:cNvPr id="19" name="CuadroTexto 18">
            <a:extLst>
              <a:ext uri="{FF2B5EF4-FFF2-40B4-BE49-F238E27FC236}">
                <a16:creationId xmlns:a16="http://schemas.microsoft.com/office/drawing/2014/main" id="{D1943CAF-5478-4463-AA84-1FFA92F30628}"/>
              </a:ext>
            </a:extLst>
          </p:cNvPr>
          <p:cNvSpPr txBox="1"/>
          <p:nvPr/>
        </p:nvSpPr>
        <p:spPr>
          <a:xfrm>
            <a:off x="9906000" y="2163899"/>
            <a:ext cx="2092068" cy="369332"/>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dirty="0">
                <a:ln>
                  <a:noFill/>
                </a:ln>
                <a:solidFill>
                  <a:srgbClr val="FFFFFF"/>
                </a:solidFill>
                <a:effectLst/>
                <a:uLnTx/>
                <a:uFillTx/>
                <a:latin typeface="PF Square Sans Pro" pitchFamily="2" charset="0"/>
              </a:rPr>
              <a:t>„lista de rezervă”</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2400" b="0" i="0" u="none" strike="noStrike" cap="none" normalizeH="0" baseline="0" noProof="0">
                <a:ln>
                  <a:noFill/>
                </a:ln>
                <a:solidFill>
                  <a:srgbClr val="003399"/>
                </a:solidFill>
                <a:effectLst/>
                <a:uLnTx/>
                <a:uFillTx/>
                <a:latin typeface="PF Square Sans Pro" pitchFamily="2" charset="0"/>
                <a:ea typeface="+mn-ea"/>
                <a:cs typeface="Arial" panose="020B0604020202020204" pitchFamily="34" charset="0"/>
              </a:rPr>
              <a:t>Utilizarea produselor medicinale antimicrobiene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 y="1454150"/>
            <a:ext cx="12192000"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o-RO" b="1" dirty="0">
                <a:solidFill>
                  <a:srgbClr val="FFFFFF"/>
                </a:solidFill>
                <a:latin typeface="PF Square Sans Pro" pitchFamily="2" charset="0"/>
                <a:ea typeface="+mn-ea"/>
                <a:cs typeface="Arial" panose="020B0604020202020204" pitchFamily="34" charset="0"/>
              </a:rPr>
              <a:t>Lista de rezervă pentru oameni: antimicrobiene care sunt rezervate pentru tratamentul anumitor infecții la oameni</a:t>
            </a:r>
          </a:p>
        </p:txBody>
      </p:sp>
      <p:grpSp>
        <p:nvGrpSpPr>
          <p:cNvPr id="4" name="Group 3"/>
          <p:cNvGrpSpPr/>
          <p:nvPr/>
        </p:nvGrpSpPr>
        <p:grpSpPr>
          <a:xfrm>
            <a:off x="6534148" y="2687654"/>
            <a:ext cx="5003802" cy="2392118"/>
            <a:chOff x="6534148" y="2687654"/>
            <a:chExt cx="5003802" cy="2392118"/>
          </a:xfrm>
        </p:grpSpPr>
        <p:sp>
          <p:nvSpPr>
            <p:cNvPr id="3" name="TextBox 2"/>
            <p:cNvSpPr txBox="1"/>
            <p:nvPr/>
          </p:nvSpPr>
          <p:spPr>
            <a:xfrm>
              <a:off x="6534148" y="2687655"/>
              <a:ext cx="400052" cy="123111"/>
            </a:xfrm>
            <a:prstGeom prst="rect">
              <a:avLst/>
            </a:prstGeom>
            <a:noFill/>
          </p:spPr>
          <p:txBody>
            <a:bodyPr wrap="square" lIns="0" tIns="0" rIns="0" bIns="0" rtlCol="0">
              <a:spAutoFit/>
            </a:bodyPr>
            <a:lstStyle/>
            <a:p>
              <a:r>
                <a:rPr lang="ro-RO" sz="800">
                  <a:latin typeface="Times New Roman" pitchFamily="18" charset="0"/>
                  <a:cs typeface="Times New Roman" pitchFamily="18" charset="0"/>
                </a:rPr>
                <a:t>L 191/58</a:t>
              </a:r>
            </a:p>
          </p:txBody>
        </p:sp>
        <p:sp>
          <p:nvSpPr>
            <p:cNvPr id="13" name="TextBox 12"/>
            <p:cNvSpPr txBox="1"/>
            <p:nvPr/>
          </p:nvSpPr>
          <p:spPr>
            <a:xfrm>
              <a:off x="7229472" y="2687654"/>
              <a:ext cx="238128" cy="123111"/>
            </a:xfrm>
            <a:prstGeom prst="rect">
              <a:avLst/>
            </a:prstGeom>
            <a:noFill/>
          </p:spPr>
          <p:txBody>
            <a:bodyPr wrap="square" lIns="0" tIns="0" rIns="0" bIns="0" rtlCol="0">
              <a:spAutoFit/>
            </a:bodyPr>
            <a:lstStyle/>
            <a:p>
              <a:pPr algn="ctr"/>
              <a:r>
                <a:rPr lang="ro-RO" sz="800">
                  <a:latin typeface="Times New Roman" pitchFamily="18" charset="0"/>
                  <a:cs typeface="Times New Roman" pitchFamily="18" charset="0"/>
                </a:rPr>
                <a:t>EN</a:t>
              </a:r>
            </a:p>
          </p:txBody>
        </p:sp>
        <p:sp>
          <p:nvSpPr>
            <p:cNvPr id="14" name="TextBox 13"/>
            <p:cNvSpPr txBox="1"/>
            <p:nvPr/>
          </p:nvSpPr>
          <p:spPr>
            <a:xfrm>
              <a:off x="8229600" y="2694718"/>
              <a:ext cx="1600200" cy="123111"/>
            </a:xfrm>
            <a:prstGeom prst="rect">
              <a:avLst/>
            </a:prstGeom>
            <a:noFill/>
          </p:spPr>
          <p:txBody>
            <a:bodyPr wrap="square" lIns="0" tIns="0" rIns="0" bIns="0" rtlCol="0">
              <a:spAutoFit/>
            </a:bodyPr>
            <a:lstStyle/>
            <a:p>
              <a:pPr algn="ctr"/>
              <a:r>
                <a:rPr lang="ro-RO" sz="800">
                  <a:latin typeface="Times New Roman" pitchFamily="18" charset="0"/>
                  <a:cs typeface="Times New Roman" pitchFamily="18" charset="0"/>
                </a:rPr>
                <a:t>Jurnalul Oficial al Uniunii Europene</a:t>
              </a:r>
            </a:p>
          </p:txBody>
        </p:sp>
        <p:sp>
          <p:nvSpPr>
            <p:cNvPr id="15" name="TextBox 14"/>
            <p:cNvSpPr txBox="1"/>
            <p:nvPr/>
          </p:nvSpPr>
          <p:spPr>
            <a:xfrm>
              <a:off x="10820400" y="2694718"/>
              <a:ext cx="717550" cy="123111"/>
            </a:xfrm>
            <a:prstGeom prst="rect">
              <a:avLst/>
            </a:prstGeom>
            <a:noFill/>
          </p:spPr>
          <p:txBody>
            <a:bodyPr wrap="square" lIns="0" tIns="0" rIns="0" bIns="0" rtlCol="0">
              <a:spAutoFit/>
            </a:bodyPr>
            <a:lstStyle/>
            <a:p>
              <a:pPr algn="r"/>
              <a:r>
                <a:rPr lang="ro-RO" sz="800">
                  <a:latin typeface="Times New Roman" pitchFamily="18" charset="0"/>
                  <a:cs typeface="Times New Roman" pitchFamily="18" charset="0"/>
                </a:rPr>
                <a:t>20.7.2022</a:t>
              </a:r>
            </a:p>
          </p:txBody>
        </p:sp>
        <p:sp>
          <p:nvSpPr>
            <p:cNvPr id="18" name="TextBox 17"/>
            <p:cNvSpPr txBox="1"/>
            <p:nvPr/>
          </p:nvSpPr>
          <p:spPr>
            <a:xfrm>
              <a:off x="7547610" y="3206750"/>
              <a:ext cx="2967990" cy="130805"/>
            </a:xfrm>
            <a:prstGeom prst="rect">
              <a:avLst/>
            </a:prstGeom>
            <a:noFill/>
          </p:spPr>
          <p:txBody>
            <a:bodyPr wrap="square" lIns="0" tIns="0" rIns="0" bIns="0" rtlCol="0">
              <a:spAutoFit/>
            </a:bodyPr>
            <a:lstStyle/>
            <a:p>
              <a:pPr algn="ctr"/>
              <a:r>
                <a:rPr lang="ro-RO" sz="850" b="1">
                  <a:latin typeface="Times New Roman" pitchFamily="18" charset="0"/>
                  <a:cs typeface="Times New Roman" pitchFamily="18" charset="0"/>
                </a:rPr>
                <a:t>REGULAMENTUL DE IMPLEMENTARE (UE) 2022/1255 AL COMISIEI</a:t>
              </a:r>
            </a:p>
          </p:txBody>
        </p:sp>
        <p:sp>
          <p:nvSpPr>
            <p:cNvPr id="20" name="TextBox 19"/>
            <p:cNvSpPr txBox="1"/>
            <p:nvPr/>
          </p:nvSpPr>
          <p:spPr>
            <a:xfrm>
              <a:off x="7547610" y="3435350"/>
              <a:ext cx="2967990" cy="130805"/>
            </a:xfrm>
            <a:prstGeom prst="rect">
              <a:avLst/>
            </a:prstGeom>
            <a:noFill/>
          </p:spPr>
          <p:txBody>
            <a:bodyPr wrap="square" lIns="0" tIns="0" rIns="0" bIns="0" rtlCol="0">
              <a:spAutoFit/>
            </a:bodyPr>
            <a:lstStyle/>
            <a:p>
              <a:pPr algn="ctr"/>
              <a:r>
                <a:rPr lang="ro-RO" sz="850" b="1">
                  <a:latin typeface="Times New Roman" pitchFamily="18" charset="0"/>
                  <a:cs typeface="Times New Roman" pitchFamily="18" charset="0"/>
                </a:rPr>
                <a:t>din 19 iulie 2022</a:t>
              </a:r>
            </a:p>
          </p:txBody>
        </p:sp>
        <p:sp>
          <p:nvSpPr>
            <p:cNvPr id="21" name="TextBox 20"/>
            <p:cNvSpPr txBox="1"/>
            <p:nvPr/>
          </p:nvSpPr>
          <p:spPr>
            <a:xfrm>
              <a:off x="6861189" y="3677972"/>
              <a:ext cx="4317986" cy="261610"/>
            </a:xfrm>
            <a:prstGeom prst="rect">
              <a:avLst/>
            </a:prstGeom>
            <a:noFill/>
          </p:spPr>
          <p:txBody>
            <a:bodyPr wrap="square" lIns="0" tIns="0" rIns="0" bIns="0" rtlCol="0">
              <a:spAutoFit/>
            </a:bodyPr>
            <a:lstStyle/>
            <a:p>
              <a:pPr algn="ctr"/>
              <a:r>
                <a:rPr lang="ro-RO" sz="850" b="1">
                  <a:latin typeface="Times New Roman" pitchFamily="18" charset="0"/>
                  <a:cs typeface="Times New Roman" pitchFamily="18" charset="0"/>
                </a:rPr>
                <a:t>de desemnare a antimicrobienelor sau a grupurilor de antimicrobiene rezervate pentru tratamentul anumitor infecții la om, în conformitate cu Regulamentul (UE) 2019/6 al Parlamentului European și al Consiliului</a:t>
              </a:r>
            </a:p>
          </p:txBody>
        </p:sp>
        <p:sp>
          <p:nvSpPr>
            <p:cNvPr id="22" name="TextBox 21"/>
            <p:cNvSpPr txBox="1"/>
            <p:nvPr/>
          </p:nvSpPr>
          <p:spPr>
            <a:xfrm>
              <a:off x="8439164" y="4149728"/>
              <a:ext cx="1162036" cy="123111"/>
            </a:xfrm>
            <a:prstGeom prst="rect">
              <a:avLst/>
            </a:prstGeom>
            <a:noFill/>
          </p:spPr>
          <p:txBody>
            <a:bodyPr wrap="square" lIns="0" tIns="0" rIns="0" bIns="0" rtlCol="0">
              <a:spAutoFit/>
            </a:bodyPr>
            <a:lstStyle/>
            <a:p>
              <a:pPr algn="ctr"/>
              <a:r>
                <a:rPr lang="ro-RO" sz="800" b="1">
                  <a:latin typeface="Times New Roman" pitchFamily="18" charset="0"/>
                  <a:cs typeface="Times New Roman" pitchFamily="18" charset="0"/>
                </a:rPr>
                <a:t>(Text cu relevanță pentru SEE)</a:t>
              </a:r>
            </a:p>
          </p:txBody>
        </p:sp>
        <p:sp>
          <p:nvSpPr>
            <p:cNvPr id="24" name="TextBox 23"/>
            <p:cNvSpPr txBox="1"/>
            <p:nvPr/>
          </p:nvSpPr>
          <p:spPr>
            <a:xfrm>
              <a:off x="6780218" y="4972050"/>
              <a:ext cx="1296982" cy="107722"/>
            </a:xfrm>
            <a:prstGeom prst="rect">
              <a:avLst/>
            </a:prstGeom>
            <a:noFill/>
          </p:spPr>
          <p:txBody>
            <a:bodyPr wrap="square" lIns="0" tIns="0" rIns="0" bIns="0" rtlCol="0">
              <a:spAutoFit/>
            </a:bodyPr>
            <a:lstStyle/>
            <a:p>
              <a:pPr algn="l"/>
              <a:r>
                <a:rPr lang="ro-RO" sz="700">
                  <a:latin typeface="Times New Roman" pitchFamily="18" charset="0"/>
                  <a:cs typeface="Times New Roman" pitchFamily="18" charset="0"/>
                </a:rPr>
                <a:t>COMISIA EUROPEANĂ,</a:t>
              </a:r>
            </a:p>
          </p:txBody>
        </p:sp>
      </p:gr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PF Square Sans Pro" pitchFamily="2"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PF Square Sans Pro" pitchFamily="2"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2590800" cy="369332"/>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dirty="0">
                <a:ln>
                  <a:noFill/>
                </a:ln>
                <a:solidFill>
                  <a:srgbClr val="FFFFFF"/>
                </a:solidFill>
                <a:effectLst/>
                <a:uLnTx/>
                <a:uFillTx/>
                <a:latin typeface="PF Square Sans Pro" pitchFamily="2" charset="0"/>
              </a:rPr>
              <a:t>„lista de rezervă umană”</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133600"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400" b="0" i="1" u="none" strike="noStrike" cap="none" normalizeH="0" baseline="0" noProof="0">
                <a:ln>
                  <a:noFill/>
                </a:ln>
                <a:solidFill>
                  <a:srgbClr val="003399"/>
                </a:solidFill>
                <a:effectLst/>
                <a:uLnTx/>
                <a:uFillTx/>
                <a:latin typeface="PF Square Sans Pro" pitchFamily="2" charset="0"/>
              </a:rPr>
              <a:t>Regulamentul de implementare al Comisiei (UE) 2022/1255 </a:t>
            </a: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ro-RO" sz="2400">
                <a:latin typeface="PF Square Sans Pro" pitchFamily="2" charset="0"/>
              </a:rPr>
              <a:t>Utilizarea produselor medicinale antimicrobiene</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o-RO" sz="2000" b="1" i="0" u="none" strike="noStrike" cap="none" normalizeH="0" baseline="0" noProof="0">
                <a:ln>
                  <a:noFill/>
                </a:ln>
                <a:solidFill>
                  <a:srgbClr val="FFFFFF"/>
                </a:solidFill>
                <a:effectLst/>
                <a:uLnTx/>
                <a:uFillTx/>
                <a:latin typeface="PF Square Sans Pro" pitchFamily="2" charset="0"/>
                <a:ea typeface="+mn-ea"/>
                <a:cs typeface="Arial" panose="020B0604020202020204" pitchFamily="34" charset="0"/>
              </a:rPr>
              <a:t>Sprijinirea utilizării prudente și menținerea eficacității</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grpSp>
        <p:nvGrpSpPr>
          <p:cNvPr id="2" name="Group 1"/>
          <p:cNvGrpSpPr/>
          <p:nvPr/>
        </p:nvGrpSpPr>
        <p:grpSpPr>
          <a:xfrm>
            <a:off x="642934" y="2093039"/>
            <a:ext cx="4814872" cy="4145558"/>
            <a:chOff x="642934" y="2093039"/>
            <a:chExt cx="4814872" cy="4145558"/>
          </a:xfrm>
          <a:solidFill>
            <a:schemeClr val="bg1"/>
          </a:solidFill>
        </p:grpSpPr>
        <p:sp>
          <p:nvSpPr>
            <p:cNvPr id="13" name="TextBox 12"/>
            <p:cNvSpPr txBox="1"/>
            <p:nvPr/>
          </p:nvSpPr>
          <p:spPr>
            <a:xfrm>
              <a:off x="642934" y="2093039"/>
              <a:ext cx="1026323" cy="184666"/>
            </a:xfrm>
            <a:prstGeom prst="rect">
              <a:avLst/>
            </a:prstGeom>
            <a:grpFill/>
          </p:spPr>
          <p:txBody>
            <a:bodyPr wrap="square" lIns="0" tIns="0" rIns="0" bIns="0" rtlCol="0">
              <a:spAutoFit/>
            </a:bodyPr>
            <a:lstStyle/>
            <a:p>
              <a:pPr algn="l">
                <a:tabLst>
                  <a:tab pos="261938" algn="l"/>
                  <a:tab pos="285750" algn="l"/>
                </a:tabLst>
              </a:pPr>
              <a:r>
                <a:rPr lang="ro-RO" sz="1200">
                  <a:latin typeface="Times New Roman" pitchFamily="18" charset="0"/>
                  <a:cs typeface="Times New Roman" pitchFamily="18" charset="0"/>
                </a:rPr>
                <a:t>(1) Antibiotice</a:t>
              </a:r>
            </a:p>
          </p:txBody>
        </p:sp>
        <p:sp>
          <p:nvSpPr>
            <p:cNvPr id="15" name="TextBox 14"/>
            <p:cNvSpPr txBox="1"/>
            <p:nvPr/>
          </p:nvSpPr>
          <p:spPr>
            <a:xfrm>
              <a:off x="885806" y="2299057"/>
              <a:ext cx="4572000" cy="3939540"/>
            </a:xfrm>
            <a:prstGeom prst="rect">
              <a:avLst/>
            </a:prstGeom>
            <a:grpFill/>
          </p:spPr>
          <p:txBody>
            <a:bodyPr wrap="square" lIns="0" tIns="0" rIns="0" bIns="0" rtlCol="0">
              <a:spAutoFit/>
            </a:bodyPr>
            <a:lstStyle/>
            <a:p>
              <a:pPr algn="l">
                <a:spcBef>
                  <a:spcPts val="250"/>
                </a:spcBef>
                <a:tabLst>
                  <a:tab pos="323850" algn="l"/>
                </a:tabLst>
              </a:pPr>
              <a:r>
                <a:rPr lang="ro-RO" sz="1200" dirty="0">
                  <a:latin typeface="Times New Roman" pitchFamily="18" charset="0"/>
                  <a:cs typeface="Times New Roman" pitchFamily="18" charset="0"/>
                </a:rPr>
                <a:t>(a) Carboxipeniciline</a:t>
              </a:r>
            </a:p>
            <a:p>
              <a:pPr algn="l">
                <a:spcBef>
                  <a:spcPts val="250"/>
                </a:spcBef>
                <a:tabLst>
                  <a:tab pos="323850" algn="l"/>
                </a:tabLst>
              </a:pPr>
              <a:r>
                <a:rPr lang="ro-RO" sz="1200" dirty="0">
                  <a:latin typeface="Times New Roman" pitchFamily="18" charset="0"/>
                  <a:cs typeface="Times New Roman" pitchFamily="18" charset="0"/>
                </a:rPr>
                <a:t>(b) Ureidopeniciline</a:t>
              </a:r>
            </a:p>
            <a:p>
              <a:pPr algn="l">
                <a:spcBef>
                  <a:spcPts val="250"/>
                </a:spcBef>
                <a:tabLst>
                  <a:tab pos="323850" algn="l"/>
                </a:tabLst>
              </a:pPr>
              <a:r>
                <a:rPr lang="ro-RO" sz="1200" dirty="0">
                  <a:latin typeface="Times New Roman" pitchFamily="18" charset="0"/>
                  <a:cs typeface="Times New Roman" pitchFamily="18" charset="0"/>
                </a:rPr>
                <a:t>(c) Ceftobiprol</a:t>
              </a:r>
            </a:p>
            <a:p>
              <a:pPr algn="l">
                <a:spcBef>
                  <a:spcPts val="250"/>
                </a:spcBef>
                <a:tabLst>
                  <a:tab pos="323850" algn="l"/>
                </a:tabLst>
              </a:pPr>
              <a:r>
                <a:rPr lang="ro-RO" sz="1200" dirty="0">
                  <a:latin typeface="Times New Roman" pitchFamily="18" charset="0"/>
                  <a:cs typeface="Times New Roman" pitchFamily="18" charset="0"/>
                </a:rPr>
                <a:t>(d) Ceftarolină</a:t>
              </a:r>
            </a:p>
            <a:p>
              <a:pPr algn="l">
                <a:spcBef>
                  <a:spcPts val="250"/>
                </a:spcBef>
                <a:tabLst>
                  <a:tab pos="323850" algn="l"/>
                </a:tabLst>
              </a:pPr>
              <a:r>
                <a:rPr lang="ro-RO" sz="1200" dirty="0">
                  <a:latin typeface="Times New Roman" pitchFamily="18" charset="0"/>
                  <a:cs typeface="Times New Roman" pitchFamily="18" charset="0"/>
                </a:rPr>
                <a:t>(e) Combinații de cefalosporine cu inhibitori de beta-lactamaze</a:t>
              </a:r>
            </a:p>
            <a:p>
              <a:pPr algn="l">
                <a:spcBef>
                  <a:spcPts val="250"/>
                </a:spcBef>
                <a:tabLst>
                  <a:tab pos="323850" algn="l"/>
                </a:tabLst>
              </a:pPr>
              <a:r>
                <a:rPr lang="ro-RO" sz="1200" dirty="0">
                  <a:latin typeface="Times New Roman" pitchFamily="18" charset="0"/>
                  <a:cs typeface="Times New Roman" pitchFamily="18" charset="0"/>
                </a:rPr>
                <a:t>(f)	Cefalosporine siderofore</a:t>
              </a:r>
            </a:p>
            <a:p>
              <a:pPr algn="l">
                <a:spcBef>
                  <a:spcPts val="250"/>
                </a:spcBef>
                <a:tabLst>
                  <a:tab pos="323850" algn="l"/>
                </a:tabLst>
              </a:pPr>
              <a:r>
                <a:rPr lang="ro-RO" sz="1200" dirty="0">
                  <a:latin typeface="Times New Roman" pitchFamily="18" charset="0"/>
                  <a:cs typeface="Times New Roman" pitchFamily="18" charset="0"/>
                </a:rPr>
                <a:t>(g)	Carbapenemi</a:t>
              </a:r>
            </a:p>
            <a:p>
              <a:pPr algn="l">
                <a:spcBef>
                  <a:spcPts val="220"/>
                </a:spcBef>
                <a:tabLst>
                  <a:tab pos="323850" algn="l"/>
                </a:tabLst>
              </a:pPr>
              <a:r>
                <a:rPr lang="ro-RO" sz="1200" dirty="0">
                  <a:latin typeface="Times New Roman" pitchFamily="18" charset="0"/>
                  <a:cs typeface="Times New Roman" pitchFamily="18" charset="0"/>
                </a:rPr>
                <a:t>(h)	Penemi</a:t>
              </a:r>
            </a:p>
            <a:p>
              <a:pPr algn="l">
                <a:spcBef>
                  <a:spcPts val="220"/>
                </a:spcBef>
                <a:tabLst>
                  <a:tab pos="323850" algn="l"/>
                </a:tabLst>
              </a:pPr>
              <a:r>
                <a:rPr lang="ro-RO" sz="1200" dirty="0">
                  <a:latin typeface="Times New Roman" pitchFamily="18" charset="0"/>
                  <a:cs typeface="Times New Roman" pitchFamily="18" charset="0"/>
                </a:rPr>
                <a:t>(i)	Monobactami</a:t>
              </a:r>
            </a:p>
            <a:p>
              <a:pPr algn="l">
                <a:spcBef>
                  <a:spcPts val="300"/>
                </a:spcBef>
                <a:tabLst>
                  <a:tab pos="323850" algn="l"/>
                </a:tabLst>
              </a:pPr>
              <a:r>
                <a:rPr lang="ro-RO" sz="1200" dirty="0">
                  <a:latin typeface="Times New Roman" pitchFamily="18" charset="0"/>
                  <a:cs typeface="Times New Roman" pitchFamily="18" charset="0"/>
                </a:rPr>
                <a:t>(j)	Derivați ai acidului fosfonic</a:t>
              </a:r>
            </a:p>
            <a:p>
              <a:pPr algn="l">
                <a:spcBef>
                  <a:spcPts val="220"/>
                </a:spcBef>
                <a:tabLst>
                  <a:tab pos="323850" algn="l"/>
                </a:tabLst>
              </a:pPr>
              <a:r>
                <a:rPr lang="ro-RO" sz="1200" dirty="0">
                  <a:latin typeface="Times New Roman" pitchFamily="18" charset="0"/>
                  <a:cs typeface="Times New Roman" pitchFamily="18" charset="0"/>
                </a:rPr>
                <a:t>(k)	Glicopeptide</a:t>
              </a:r>
            </a:p>
            <a:p>
              <a:pPr algn="l">
                <a:spcBef>
                  <a:spcPts val="300"/>
                </a:spcBef>
                <a:tabLst>
                  <a:tab pos="323850" algn="l"/>
                </a:tabLst>
              </a:pPr>
              <a:r>
                <a:rPr lang="ro-RO" sz="1200" dirty="0">
                  <a:latin typeface="Times New Roman" pitchFamily="18" charset="0"/>
                  <a:cs typeface="Times New Roman" pitchFamily="18" charset="0"/>
                </a:rPr>
                <a:t>(l)	Lipopeptide</a:t>
              </a:r>
            </a:p>
            <a:p>
              <a:pPr algn="l">
                <a:spcBef>
                  <a:spcPts val="300"/>
                </a:spcBef>
                <a:tabLst>
                  <a:tab pos="323850" algn="l"/>
                </a:tabLst>
              </a:pPr>
              <a:r>
                <a:rPr lang="ro-RO" sz="1200" dirty="0">
                  <a:latin typeface="Times New Roman" pitchFamily="18" charset="0"/>
                  <a:cs typeface="Times New Roman" pitchFamily="18" charset="0"/>
                </a:rPr>
                <a:t>(m)	Oxazolidinone</a:t>
              </a:r>
            </a:p>
            <a:p>
              <a:pPr algn="l">
                <a:spcBef>
                  <a:spcPts val="300"/>
                </a:spcBef>
                <a:tabLst>
                  <a:tab pos="323850" algn="l"/>
                </a:tabLst>
              </a:pPr>
              <a:r>
                <a:rPr lang="ro-RO" sz="1200" dirty="0">
                  <a:latin typeface="Times New Roman" pitchFamily="18" charset="0"/>
                  <a:cs typeface="Times New Roman" pitchFamily="18" charset="0"/>
                </a:rPr>
                <a:t>(n)	Fidaxomicină</a:t>
              </a:r>
            </a:p>
            <a:p>
              <a:pPr algn="l">
                <a:spcBef>
                  <a:spcPts val="300"/>
                </a:spcBef>
                <a:tabLst>
                  <a:tab pos="323850" algn="l"/>
                </a:tabLst>
              </a:pPr>
              <a:r>
                <a:rPr lang="ro-RO" sz="1200" dirty="0">
                  <a:latin typeface="Times New Roman" pitchFamily="18" charset="0"/>
                  <a:cs typeface="Times New Roman" pitchFamily="18" charset="0"/>
                </a:rPr>
                <a:t>(o)	Plazomicină</a:t>
              </a:r>
            </a:p>
            <a:p>
              <a:pPr algn="l">
                <a:spcBef>
                  <a:spcPts val="300"/>
                </a:spcBef>
                <a:tabLst>
                  <a:tab pos="323850" algn="l"/>
                </a:tabLst>
              </a:pPr>
              <a:r>
                <a:rPr lang="ro-RO" sz="1200" dirty="0">
                  <a:latin typeface="Times New Roman" pitchFamily="18" charset="0"/>
                  <a:cs typeface="Times New Roman" pitchFamily="18" charset="0"/>
                </a:rPr>
                <a:t>(p)	Glicilcicline</a:t>
              </a:r>
            </a:p>
            <a:p>
              <a:pPr algn="l">
                <a:spcBef>
                  <a:spcPts val="300"/>
                </a:spcBef>
                <a:tabLst>
                  <a:tab pos="323850" algn="l"/>
                </a:tabLst>
              </a:pPr>
              <a:r>
                <a:rPr lang="ro-RO" sz="1200" dirty="0">
                  <a:latin typeface="Times New Roman" pitchFamily="18" charset="0"/>
                  <a:cs typeface="Times New Roman" pitchFamily="18" charset="0"/>
                </a:rPr>
                <a:t>(q)	Eravaciclină</a:t>
              </a:r>
            </a:p>
            <a:p>
              <a:pPr algn="l">
                <a:spcBef>
                  <a:spcPts val="300"/>
                </a:spcBef>
                <a:tabLst>
                  <a:tab pos="323850" algn="l"/>
                </a:tabLst>
              </a:pPr>
              <a:r>
                <a:rPr lang="ro-RO" sz="1200" dirty="0">
                  <a:latin typeface="Times New Roman" pitchFamily="18" charset="0"/>
                  <a:cs typeface="Times New Roman" pitchFamily="18" charset="0"/>
                </a:rPr>
                <a:t>(r)	Omadaciclină</a:t>
              </a:r>
            </a:p>
          </p:txBody>
        </p:sp>
      </p:grpSp>
      <p:grpSp>
        <p:nvGrpSpPr>
          <p:cNvPr id="3" name="Group 2"/>
          <p:cNvGrpSpPr/>
          <p:nvPr/>
        </p:nvGrpSpPr>
        <p:grpSpPr>
          <a:xfrm>
            <a:off x="6400800" y="2410063"/>
            <a:ext cx="4552949" cy="3997087"/>
            <a:chOff x="6400800" y="2410063"/>
            <a:chExt cx="4552949" cy="3997087"/>
          </a:xfrm>
          <a:solidFill>
            <a:schemeClr val="bg1"/>
          </a:solidFill>
        </p:grpSpPr>
        <p:sp>
          <p:nvSpPr>
            <p:cNvPr id="18" name="TextBox 17"/>
            <p:cNvSpPr txBox="1"/>
            <p:nvPr/>
          </p:nvSpPr>
          <p:spPr>
            <a:xfrm>
              <a:off x="6400800" y="2427129"/>
              <a:ext cx="1606550" cy="246221"/>
            </a:xfrm>
            <a:prstGeom prst="rect">
              <a:avLst/>
            </a:prstGeom>
            <a:grpFill/>
          </p:spPr>
          <p:txBody>
            <a:bodyPr wrap="square" lIns="0" tIns="0" rIns="0" bIns="0" rtlCol="0">
              <a:spAutoFit/>
            </a:bodyPr>
            <a:lstStyle/>
            <a:p>
              <a:pPr algn="l">
                <a:tabLst>
                  <a:tab pos="374650" algn="l"/>
                </a:tabLst>
              </a:pPr>
              <a:r>
                <a:rPr lang="ro-RO" sz="1600" dirty="0">
                  <a:latin typeface="Times New Roman" pitchFamily="18" charset="0"/>
                  <a:cs typeface="Times New Roman" pitchFamily="18" charset="0"/>
                </a:rPr>
                <a:t>(2)	Antivirale</a:t>
              </a:r>
            </a:p>
          </p:txBody>
        </p:sp>
        <p:sp>
          <p:nvSpPr>
            <p:cNvPr id="19" name="TextBox 18"/>
            <p:cNvSpPr txBox="1"/>
            <p:nvPr/>
          </p:nvSpPr>
          <p:spPr>
            <a:xfrm>
              <a:off x="6445272" y="2685618"/>
              <a:ext cx="2257002" cy="3721532"/>
            </a:xfrm>
            <a:prstGeom prst="rect">
              <a:avLst/>
            </a:prstGeom>
            <a:grpFill/>
          </p:spPr>
          <p:txBody>
            <a:bodyPr wrap="square" lIns="0" tIns="0" rIns="0" bIns="0" rtlCol="0">
              <a:spAutoFit/>
            </a:bodyPr>
            <a:lstStyle/>
            <a:p>
              <a:pPr marL="412750" indent="-412750" algn="l">
                <a:buAutoNum type="alphaLcParenBoth"/>
                <a:tabLst>
                  <a:tab pos="387350" algn="l"/>
                </a:tabLst>
              </a:pPr>
              <a:r>
                <a:rPr lang="ro-RO" sz="1600" dirty="0">
                  <a:latin typeface="Times New Roman" pitchFamily="18" charset="0"/>
                  <a:cs typeface="Times New Roman" pitchFamily="18" charset="0"/>
                </a:rPr>
                <a:t>Amantadină</a:t>
              </a:r>
            </a:p>
            <a:p>
              <a:pPr marL="412750" indent="-412750" algn="l">
                <a:spcBef>
                  <a:spcPts val="700"/>
                </a:spcBef>
                <a:buAutoNum type="alphaLcParenBoth"/>
              </a:pPr>
              <a:r>
                <a:rPr lang="ro-RO" sz="1600" dirty="0">
                  <a:latin typeface="Times New Roman" pitchFamily="18" charset="0"/>
                  <a:cs typeface="Times New Roman" pitchFamily="18" charset="0"/>
                </a:rPr>
                <a:t>Baloxavir marboxil</a:t>
              </a:r>
            </a:p>
            <a:p>
              <a:pPr marL="412750" indent="-412750" algn="l">
                <a:spcBef>
                  <a:spcPts val="800"/>
                </a:spcBef>
                <a:buAutoNum type="alphaLcParenBoth"/>
              </a:pPr>
              <a:r>
                <a:rPr lang="ro-RO" sz="1600" dirty="0">
                  <a:latin typeface="Times New Roman" pitchFamily="18" charset="0"/>
                  <a:cs typeface="Times New Roman" pitchFamily="18" charset="0"/>
                </a:rPr>
                <a:t>Celgosivir</a:t>
              </a:r>
            </a:p>
            <a:p>
              <a:pPr marL="412750" indent="-412750" algn="l">
                <a:spcBef>
                  <a:spcPts val="800"/>
                </a:spcBef>
                <a:buAutoNum type="alphaLcParenBoth"/>
              </a:pPr>
              <a:r>
                <a:rPr lang="ro-RO" sz="1600" dirty="0">
                  <a:latin typeface="Times New Roman" pitchFamily="18" charset="0"/>
                  <a:cs typeface="Times New Roman" pitchFamily="18" charset="0"/>
                </a:rPr>
                <a:t>Favipriavir</a:t>
              </a:r>
            </a:p>
            <a:p>
              <a:pPr marL="412750" indent="-412750" algn="l">
                <a:spcBef>
                  <a:spcPts val="800"/>
                </a:spcBef>
                <a:buAutoNum type="alphaLcParenBoth"/>
              </a:pPr>
              <a:r>
                <a:rPr lang="ro-RO" sz="1600" dirty="0">
                  <a:latin typeface="Times New Roman" pitchFamily="18" charset="0"/>
                  <a:cs typeface="Times New Roman" pitchFamily="18" charset="0"/>
                </a:rPr>
                <a:t>Galidesivir</a:t>
              </a:r>
            </a:p>
            <a:p>
              <a:pPr marL="412750" indent="-412750" algn="l">
                <a:spcBef>
                  <a:spcPts val="800"/>
                </a:spcBef>
                <a:buAutoNum type="alphaLcParenBoth"/>
              </a:pPr>
              <a:r>
                <a:rPr lang="ro-RO" sz="1600" dirty="0">
                  <a:latin typeface="Times New Roman" pitchFamily="18" charset="0"/>
                  <a:cs typeface="Times New Roman" pitchFamily="18" charset="0"/>
                </a:rPr>
                <a:t>Lactimidomicină</a:t>
              </a:r>
            </a:p>
            <a:p>
              <a:pPr marL="412750" indent="-412750" algn="l">
                <a:spcBef>
                  <a:spcPts val="800"/>
                </a:spcBef>
                <a:buAutoNum type="alphaLcParenBoth"/>
              </a:pPr>
              <a:r>
                <a:rPr lang="ro-RO" sz="1600" dirty="0">
                  <a:latin typeface="Times New Roman" pitchFamily="18" charset="0"/>
                  <a:cs typeface="Times New Roman" pitchFamily="18" charset="0"/>
                </a:rPr>
                <a:t>Laninamivir</a:t>
              </a:r>
            </a:p>
            <a:p>
              <a:pPr marL="412750" indent="-412750" algn="l">
                <a:spcBef>
                  <a:spcPts val="800"/>
                </a:spcBef>
                <a:buAutoNum type="alphaLcParenBoth"/>
              </a:pPr>
              <a:r>
                <a:rPr lang="ro-RO" sz="1600" dirty="0">
                  <a:latin typeface="Times New Roman" pitchFamily="18" charset="0"/>
                  <a:cs typeface="Times New Roman" pitchFamily="18" charset="0"/>
                </a:rPr>
                <a:t>Metizazonă/metisazo</a:t>
              </a:r>
            </a:p>
            <a:p>
              <a:pPr marL="412750" indent="-412750" algn="l">
                <a:spcBef>
                  <a:spcPts val="800"/>
                </a:spcBef>
                <a:buAutoNum type="alphaLcParenBoth"/>
              </a:pPr>
              <a:r>
                <a:rPr lang="ro-RO" sz="1600" dirty="0">
                  <a:latin typeface="Times New Roman" pitchFamily="18" charset="0"/>
                  <a:cs typeface="Times New Roman" pitchFamily="18" charset="0"/>
                </a:rPr>
                <a:t>Molnupiravir</a:t>
              </a:r>
            </a:p>
            <a:p>
              <a:pPr marL="412750" indent="-412750" algn="l">
                <a:spcBef>
                  <a:spcPts val="800"/>
                </a:spcBef>
                <a:buAutoNum type="alphaLcParenBoth"/>
              </a:pPr>
              <a:r>
                <a:rPr lang="ro-RO" sz="1600" dirty="0">
                  <a:latin typeface="Times New Roman" pitchFamily="18" charset="0"/>
                  <a:cs typeface="Times New Roman" pitchFamily="18" charset="0"/>
                </a:rPr>
                <a:t>Nitazoxanidă</a:t>
              </a:r>
            </a:p>
            <a:p>
              <a:pPr marL="412750" indent="-412750" algn="l">
                <a:spcBef>
                  <a:spcPts val="800"/>
                </a:spcBef>
                <a:buAutoNum type="alphaLcParenBoth"/>
              </a:pPr>
              <a:r>
                <a:rPr lang="ro-RO" sz="1600" dirty="0">
                  <a:latin typeface="Times New Roman" pitchFamily="18" charset="0"/>
                  <a:cs typeface="Times New Roman" pitchFamily="18" charset="0"/>
                </a:rPr>
                <a:t>Oseltamivir</a:t>
              </a:r>
            </a:p>
          </p:txBody>
        </p:sp>
        <p:sp>
          <p:nvSpPr>
            <p:cNvPr id="20" name="TextBox 19"/>
            <p:cNvSpPr txBox="1"/>
            <p:nvPr/>
          </p:nvSpPr>
          <p:spPr>
            <a:xfrm>
              <a:off x="9057852" y="2410063"/>
              <a:ext cx="1723602" cy="2567369"/>
            </a:xfrm>
            <a:prstGeom prst="rect">
              <a:avLst/>
            </a:prstGeom>
            <a:grpFill/>
          </p:spPr>
          <p:txBody>
            <a:bodyPr wrap="square" lIns="0" tIns="0" rIns="0" bIns="0" rtlCol="0">
              <a:spAutoFit/>
            </a:bodyPr>
            <a:lstStyle/>
            <a:p>
              <a:pPr marL="469900" indent="-469900" algn="l">
                <a:spcBef>
                  <a:spcPts val="800"/>
                </a:spcBef>
                <a:buAutoNum type="alphaLcParenBoth" startAt="12"/>
                <a:tabLst>
                  <a:tab pos="463550" algn="l"/>
                </a:tabLst>
              </a:pPr>
              <a:r>
                <a:rPr lang="ro-RO" dirty="0">
                  <a:latin typeface="Times New Roman" pitchFamily="18" charset="0"/>
                  <a:cs typeface="Times New Roman" pitchFamily="18" charset="0"/>
                </a:rPr>
                <a:t>Peramivir</a:t>
              </a:r>
            </a:p>
            <a:p>
              <a:pPr marL="469900" indent="-469900" algn="l">
                <a:spcBef>
                  <a:spcPts val="800"/>
                </a:spcBef>
                <a:buAutoNum type="alphaLcParenBoth" startAt="12"/>
              </a:pPr>
              <a:r>
                <a:rPr lang="ro-RO" dirty="0">
                  <a:latin typeface="Times New Roman" pitchFamily="18" charset="0"/>
                  <a:cs typeface="Times New Roman" pitchFamily="18" charset="0"/>
                </a:rPr>
                <a:t>Ribavirină</a:t>
              </a:r>
            </a:p>
            <a:p>
              <a:pPr marL="469900" indent="-469900" algn="l">
                <a:spcBef>
                  <a:spcPts val="800"/>
                </a:spcBef>
                <a:buAutoNum type="alphaLcParenBoth" startAt="12"/>
              </a:pPr>
              <a:r>
                <a:rPr lang="ro-RO" dirty="0">
                  <a:latin typeface="Times New Roman" pitchFamily="18" charset="0"/>
                  <a:cs typeface="Times New Roman" pitchFamily="18" charset="0"/>
                </a:rPr>
                <a:t>Rimantadină</a:t>
              </a:r>
            </a:p>
            <a:p>
              <a:pPr marL="469900" indent="-469900" algn="l">
                <a:spcBef>
                  <a:spcPts val="900"/>
                </a:spcBef>
                <a:buAutoNum type="alphaLcParenBoth" startAt="12"/>
              </a:pPr>
              <a:r>
                <a:rPr lang="ro-RO" dirty="0">
                  <a:latin typeface="Times New Roman" pitchFamily="18" charset="0"/>
                  <a:cs typeface="Times New Roman" pitchFamily="18" charset="0"/>
                </a:rPr>
                <a:t>Tizoxanidă</a:t>
              </a:r>
            </a:p>
            <a:p>
              <a:pPr marL="469900" indent="-469900" algn="l">
                <a:spcBef>
                  <a:spcPts val="800"/>
                </a:spcBef>
                <a:buAutoNum type="alphaLcParenBoth" startAt="12"/>
              </a:pPr>
              <a:r>
                <a:rPr lang="ro-RO" dirty="0">
                  <a:latin typeface="Times New Roman" pitchFamily="18" charset="0"/>
                  <a:cs typeface="Times New Roman" pitchFamily="18" charset="0"/>
                </a:rPr>
                <a:t>Tirazavirină</a:t>
              </a:r>
            </a:p>
            <a:p>
              <a:pPr marL="469900" indent="-469900" algn="l">
                <a:spcBef>
                  <a:spcPts val="800"/>
                </a:spcBef>
                <a:buAutoNum type="alphaLcParenBoth" startAt="12"/>
              </a:pPr>
              <a:r>
                <a:rPr lang="ro-RO" dirty="0">
                  <a:latin typeface="Times New Roman" pitchFamily="18" charset="0"/>
                  <a:cs typeface="Times New Roman" pitchFamily="18" charset="0"/>
                </a:rPr>
                <a:t>Umifenovir</a:t>
              </a:r>
            </a:p>
            <a:p>
              <a:pPr marL="469900" indent="-469900" algn="l">
                <a:spcBef>
                  <a:spcPts val="800"/>
                </a:spcBef>
                <a:buAutoNum type="alphaLcParenBoth" startAt="12"/>
              </a:pPr>
              <a:r>
                <a:rPr lang="ro-RO" dirty="0">
                  <a:latin typeface="Times New Roman" pitchFamily="18" charset="0"/>
                  <a:cs typeface="Times New Roman" pitchFamily="18" charset="0"/>
                </a:rPr>
                <a:t>Zanamivir</a:t>
              </a:r>
            </a:p>
          </p:txBody>
        </p:sp>
        <p:sp>
          <p:nvSpPr>
            <p:cNvPr id="22" name="TextBox 21"/>
            <p:cNvSpPr txBox="1"/>
            <p:nvPr/>
          </p:nvSpPr>
          <p:spPr>
            <a:xfrm>
              <a:off x="9035204" y="5302250"/>
              <a:ext cx="1918545" cy="276999"/>
            </a:xfrm>
            <a:prstGeom prst="rect">
              <a:avLst/>
            </a:prstGeom>
            <a:grpFill/>
          </p:spPr>
          <p:txBody>
            <a:bodyPr wrap="square" lIns="0" tIns="0" rIns="0" bIns="0" rtlCol="0">
              <a:spAutoFit/>
            </a:bodyPr>
            <a:lstStyle/>
            <a:p>
              <a:pPr algn="l">
                <a:tabLst>
                  <a:tab pos="374650" algn="l"/>
                </a:tabLst>
              </a:pPr>
              <a:r>
                <a:rPr lang="ro-RO" dirty="0">
                  <a:latin typeface="Times New Roman" pitchFamily="18" charset="0"/>
                  <a:cs typeface="Times New Roman" pitchFamily="18" charset="0"/>
                </a:rPr>
                <a:t>(3)	Antiprotozoare</a:t>
              </a:r>
            </a:p>
          </p:txBody>
        </p:sp>
        <p:sp>
          <p:nvSpPr>
            <p:cNvPr id="26" name="TextBox 25"/>
            <p:cNvSpPr txBox="1"/>
            <p:nvPr/>
          </p:nvSpPr>
          <p:spPr>
            <a:xfrm>
              <a:off x="9217422" y="5655938"/>
              <a:ext cx="1736327" cy="276999"/>
            </a:xfrm>
            <a:prstGeom prst="rect">
              <a:avLst/>
            </a:prstGeom>
            <a:grpFill/>
          </p:spPr>
          <p:txBody>
            <a:bodyPr wrap="square" lIns="0" tIns="0" rIns="0" bIns="0" rtlCol="0">
              <a:spAutoFit/>
            </a:bodyPr>
            <a:lstStyle/>
            <a:p>
              <a:pPr marL="355600" indent="-355600" algn="l">
                <a:buAutoNum type="alphaLcParenBoth"/>
              </a:pPr>
              <a:r>
                <a:rPr lang="ro-RO" dirty="0">
                  <a:latin typeface="Times New Roman" pitchFamily="18" charset="0"/>
                  <a:cs typeface="Times New Roman" pitchFamily="18" charset="0"/>
                </a:rPr>
                <a:t>Nitazoxanidă</a:t>
              </a:r>
            </a:p>
          </p:txBody>
        </p:sp>
      </p:grpSp>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ro-RO" b="1">
                <a:latin typeface="Arial"/>
                <a:cs typeface="Arial"/>
              </a:rPr>
              <a:t>Acte juridice delegate și de implementare viitoare</a:t>
            </a: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18509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000" b="1" i="0" u="none" strike="noStrike" cap="none" normalizeH="0" baseline="0" noProof="0">
                <a:ln>
                  <a:noFill/>
                </a:ln>
                <a:solidFill>
                  <a:srgbClr val="002060"/>
                </a:solidFill>
                <a:effectLst/>
                <a:uLnTx/>
                <a:uFillTx/>
                <a:latin typeface="PF Square Sans Pro" pitchFamily="2" charset="0"/>
              </a:rPr>
              <a:t>Lista substanțelor care sunt esențiale pentru tratarea speciilor de cabaline</a:t>
            </a:r>
            <a:r>
              <a:rPr kumimoji="0" lang="ro-RO" sz="2000" b="0" i="0" u="none" strike="noStrike" cap="none" normalizeH="0" baseline="0" noProof="0">
                <a:ln>
                  <a:noFill/>
                </a:ln>
                <a:solidFill>
                  <a:srgbClr val="002060"/>
                </a:solidFill>
                <a:effectLst/>
                <a:uLnTx/>
                <a:uFillTx/>
                <a:latin typeface="PF Square Sans Pro" pitchFamily="2" charset="0"/>
              </a:rPr>
              <a:t>, sau care aduc beneficii clinice suplimentare în comparație cu alte opțiuni de tratament disponibile pentru speciile cabaline și pentru care perioada de așteptare pentru speciile cabaline este de șase luni.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PF Square Sans Pro" pitchFamily="2"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2000">
                <a:solidFill>
                  <a:srgbClr val="002060"/>
                </a:solidFill>
                <a:latin typeface="PF Square Sans Pro" pitchFamily="2" charset="0"/>
              </a:rPr>
              <a:t>Lista antimicrobienelor care nu trebuie utilizate în conformitate </a:t>
            </a:r>
            <a:r>
              <a:rPr lang="ro-RO" sz="2000">
                <a:solidFill>
                  <a:schemeClr val="tx1"/>
                </a:solidFill>
                <a:latin typeface="PF Square Sans Pro" pitchFamily="2" charset="0"/>
              </a:rPr>
              <a:t>cu</a:t>
            </a:r>
            <a:r>
              <a:rPr lang="ro-RO" sz="2000">
                <a:solidFill>
                  <a:srgbClr val="FF0000"/>
                </a:solidFill>
                <a:latin typeface="PF Square Sans Pro" pitchFamily="2" charset="0"/>
              </a:rPr>
              <a:t> </a:t>
            </a:r>
            <a:r>
              <a:rPr lang="ro-RO" sz="2000">
                <a:solidFill>
                  <a:srgbClr val="002060"/>
                </a:solidFill>
                <a:latin typeface="PF Square Sans Pro" pitchFamily="2" charset="0"/>
              </a:rPr>
              <a:t>articolele 112-114 (în afara autorizației de introducere pe piață) sau numai în anumite condiții</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PF Square Sans Pro" pitchFamily="2"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000" b="0" i="0" u="none" strike="noStrike" cap="none" normalizeH="0" baseline="0" noProof="0">
                <a:ln>
                  <a:noFill/>
                </a:ln>
                <a:solidFill>
                  <a:srgbClr val="002060"/>
                </a:solidFill>
                <a:effectLst/>
                <a:uLnTx/>
                <a:uFillTx/>
                <a:latin typeface="PF Square Sans Pro" pitchFamily="2" charset="0"/>
              </a:rPr>
              <a:t>Lista substanțelor autorizate pentru utilizare la speciile de animale terestre destinate producției de alimente sau a substanțelor conținute într-un produs medicamentos de uz uman autorizat în Uniune, care pot fi utilizate la specii </a:t>
            </a:r>
            <a:r>
              <a:rPr kumimoji="0" lang="ro-RO" sz="2000" b="1" i="0" u="none" strike="noStrike" cap="none" normalizeH="0" baseline="0" noProof="0">
                <a:ln>
                  <a:noFill/>
                </a:ln>
                <a:solidFill>
                  <a:srgbClr val="002060"/>
                </a:solidFill>
                <a:effectLst/>
                <a:uLnTx/>
                <a:uFillTx/>
                <a:latin typeface="PF Square Sans Pro" pitchFamily="2" charset="0"/>
              </a:rPr>
              <a:t>acvatice</a:t>
            </a:r>
            <a:r>
              <a:rPr kumimoji="0" lang="ro-RO" sz="2000" b="0" i="0" u="none" strike="noStrike" cap="none" normalizeH="0" baseline="0" noProof="0">
                <a:ln>
                  <a:noFill/>
                </a:ln>
                <a:solidFill>
                  <a:srgbClr val="002060"/>
                </a:solidFill>
                <a:effectLst/>
                <a:uLnTx/>
                <a:uFillTx/>
                <a:latin typeface="PF Square Sans Pro" pitchFamily="2" charset="0"/>
              </a:rPr>
              <a:t> de la care se obțin produse alimentare în conformitate cu articolul 114 alineatul (1)</a:t>
            </a: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ro-RO" sz="2000">
                <a:solidFill>
                  <a:srgbClr val="002060"/>
                </a:solidFill>
                <a:latin typeface="PF Square Sans Pro" pitchFamily="2" charset="0"/>
              </a:rPr>
              <a:t>Mai multe informații despre toate actele delegate și de implementare:</a:t>
            </a:r>
            <a:br>
              <a:rPr lang="ro-RO"/>
            </a:br>
            <a:r>
              <a:rPr lang="ro-RO" sz="1800">
                <a:effectLst/>
                <a:latin typeface="Segoe UI" panose="020B0502040204020203" pitchFamily="34" charset="0"/>
                <a:hlinkClick r:id="rId5"/>
              </a:rPr>
              <a:t>https://food.ec.europa.eu/animals/animal-health/vet-meds-med-feed/implementation_en</a:t>
            </a: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Abul Kalam\2024\May\06.05.2024\1\Picture2.jpg"/>
          <p:cNvPicPr>
            <a:picLocks noChangeArrowheads="1"/>
          </p:cNvPicPr>
          <p:nvPr/>
        </p:nvPicPr>
        <p:blipFill rotWithShape="1">
          <a:blip r:embed="rId3">
            <a:extLst>
              <a:ext uri="{28A0092B-C50C-407E-A947-70E740481C1C}">
                <a14:useLocalDpi xmlns:a14="http://schemas.microsoft.com/office/drawing/2010/main" val="0"/>
              </a:ext>
            </a:extLst>
          </a:blip>
          <a:srcRect l="1884" t="6806" r="3882" b="8654"/>
          <a:stretch/>
        </p:blipFill>
        <p:spPr bwMode="auto">
          <a:xfrm>
            <a:off x="4527804" y="4658339"/>
            <a:ext cx="7232904" cy="208704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400" b="1" i="0" u="none" strike="noStrike" cap="none" normalizeH="0" baseline="0" noProof="0">
                <a:ln>
                  <a:noFill/>
                </a:ln>
                <a:solidFill>
                  <a:srgbClr val="003399"/>
                </a:solidFill>
                <a:effectLst/>
                <a:uLnTx/>
                <a:uFillTx/>
                <a:latin typeface="PF Square Sans Pro" pitchFamily="2" charset="0"/>
                <a:ea typeface="+mn-ea"/>
                <a:cs typeface="Arial" panose="020B0604020202020204" pitchFamily="34" charset="0"/>
              </a:rPr>
              <a:t>Lista de antimicrobiene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PF Square Sans Pro" pitchFamily="2"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ro-RO" sz="2000" b="0" i="0" u="none" strike="noStrike" cap="none" normalizeH="0" baseline="0" noProof="0">
                <a:ln>
                  <a:noFill/>
                </a:ln>
                <a:solidFill>
                  <a:srgbClr val="000000"/>
                </a:solidFill>
                <a:effectLst/>
                <a:uLnTx/>
                <a:uFillTx/>
                <a:latin typeface="PF Square Sans Pro" pitchFamily="2" charset="0"/>
                <a:ea typeface="+mn-ea"/>
                <a:cs typeface="+mn-cs"/>
              </a:rPr>
              <a:t>nu trebuie utilizate în conformitate cu articolele 112, 113 și 114; sau</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ro-RO" sz="2000" b="0" i="0" u="none" strike="noStrike" cap="none" normalizeH="0" baseline="0" noProof="0">
                <a:ln>
                  <a:noFill/>
                </a:ln>
                <a:solidFill>
                  <a:srgbClr val="000000"/>
                </a:solidFill>
                <a:effectLst/>
                <a:uLnTx/>
                <a:uFillTx/>
                <a:latin typeface="PF Square Sans Pro" pitchFamily="2" charset="0"/>
                <a:ea typeface="+mn-ea"/>
                <a:cs typeface="+mn-cs"/>
              </a:rPr>
              <a:t>pot fi utilizate numai în conformitate cu articolele 112, 113 și 114, în anumite condiții.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PF Square Sans Pro" pitchFamily="2"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a:ln>
                  <a:noFill/>
                </a:ln>
                <a:solidFill>
                  <a:prstClr val="white"/>
                </a:solidFill>
                <a:effectLst/>
                <a:uLnTx/>
                <a:uFillTx/>
                <a:latin typeface="PF Square Sans Pro" pitchFamily="2" charset="0"/>
                <a:ea typeface="Steelfish" charset="0"/>
                <a:cs typeface="Steelfish" charset="0"/>
              </a:rPr>
              <a:t>!</a:t>
            </a:r>
            <a:r>
              <a:rPr kumimoji="0" lang="ro-RO" sz="2800" b="1" i="0" u="none" strike="noStrike" cap="none" normalizeH="0" baseline="0" noProof="0">
                <a:ln>
                  <a:noFill/>
                </a:ln>
                <a:solidFill>
                  <a:srgbClr val="003399"/>
                </a:solidFill>
                <a:effectLst/>
                <a:uLnTx/>
                <a:uFillTx/>
                <a:latin typeface="PF Square Sans Pro" pitchFamily="2" charset="0"/>
                <a:ea typeface="Steelfish" charset="0"/>
                <a:cs typeface="Steelfish" charset="0"/>
              </a:rPr>
              <a:t>Articolul 107(6)</a:t>
            </a:r>
          </a:p>
        </p:txBody>
      </p:sp>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a:ln>
                  <a:noFill/>
                </a:ln>
                <a:solidFill>
                  <a:srgbClr val="FFFFFF"/>
                </a:solidFill>
                <a:effectLst/>
                <a:uLnTx/>
                <a:uFillTx/>
                <a:latin typeface="PF Square Sans Pro" pitchFamily="2" charset="0"/>
              </a:rPr>
              <a:t>„folosirea AM în afara</a:t>
            </a:r>
          </a:p>
          <a:p>
            <a:pPr marL="0" marR="0" lvl="0" indent="0" defTabSz="914400" eaLnBrk="1" fontAlgn="auto" latinLnBrk="0" hangingPunct="1">
              <a:lnSpc>
                <a:spcPct val="100000"/>
              </a:lnSpc>
              <a:spcBef>
                <a:spcPts val="0"/>
              </a:spcBef>
              <a:spcAft>
                <a:spcPts val="0"/>
              </a:spcAft>
              <a:buClrTx/>
              <a:buSzTx/>
              <a:buFontTx/>
              <a:buNone/>
              <a:tabLst/>
              <a:defRPr/>
            </a:pPr>
            <a:r>
              <a:rPr kumimoji="0" lang="ro-RO" sz="1800" b="0" i="0" u="none" strike="noStrike" cap="none" normalizeH="0" baseline="0" noProof="0">
                <a:ln>
                  <a:noFill/>
                </a:ln>
                <a:solidFill>
                  <a:srgbClr val="FFFFFF"/>
                </a:solidFill>
                <a:effectLst/>
                <a:uLnTx/>
                <a:uFillTx/>
                <a:latin typeface="PF Square Sans Pro" pitchFamily="2" charset="0"/>
              </a:rPr>
              <a:t> autorizației de introducere pe piață”</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ro-RO" sz="2400">
                <a:latin typeface="PF Square Sans Pro" pitchFamily="2" charset="0"/>
              </a:rPr>
              <a:t>Utilizarea produselor medicinale veterinare antimicrobiene</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188322" y="1389254"/>
            <a:ext cx="10632078"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o-RO" sz="2000" b="1" i="0" u="none" strike="noStrike" cap="none" normalizeH="0" baseline="0" noProof="0" dirty="0">
                <a:ln>
                  <a:noFill/>
                </a:ln>
                <a:solidFill>
                  <a:srgbClr val="FFFFFF"/>
                </a:solidFill>
                <a:effectLst/>
                <a:uLnTx/>
                <a:uFillTx/>
                <a:latin typeface="PF Square Sans Pro" pitchFamily="2" charset="0"/>
                <a:ea typeface="+mn-ea"/>
                <a:cs typeface="Arial" panose="020B0604020202020204" pitchFamily="34" charset="0"/>
              </a:rPr>
              <a:t>Lista antimicrobienelor care nu trebuie utilizate în afara autorizației de introducere pe piață</a:t>
            </a:r>
          </a:p>
        </p:txBody>
      </p:sp>
      <p:grpSp>
        <p:nvGrpSpPr>
          <p:cNvPr id="2" name="Group 1"/>
          <p:cNvGrpSpPr/>
          <p:nvPr/>
        </p:nvGrpSpPr>
        <p:grpSpPr>
          <a:xfrm>
            <a:off x="4669620" y="3021008"/>
            <a:ext cx="3731422" cy="1365477"/>
            <a:chOff x="4669620" y="3021008"/>
            <a:chExt cx="3731422" cy="1365477"/>
          </a:xfrm>
          <a:solidFill>
            <a:schemeClr val="bg1"/>
          </a:solidFill>
        </p:grpSpPr>
        <p:sp>
          <p:nvSpPr>
            <p:cNvPr id="12" name="TextBox 11"/>
            <p:cNvSpPr txBox="1"/>
            <p:nvPr/>
          </p:nvSpPr>
          <p:spPr>
            <a:xfrm>
              <a:off x="4669627" y="3021008"/>
              <a:ext cx="1193800" cy="228524"/>
            </a:xfrm>
            <a:prstGeom prst="rect">
              <a:avLst/>
            </a:prstGeom>
            <a:grpFill/>
          </p:spPr>
          <p:txBody>
            <a:bodyPr wrap="square" lIns="0" tIns="0" rIns="0" bIns="0" rtlCol="0">
              <a:spAutoFit/>
            </a:bodyPr>
            <a:lstStyle/>
            <a:p>
              <a:pPr algn="l">
                <a:lnSpc>
                  <a:spcPct val="90000"/>
                </a:lnSpc>
                <a:tabLst>
                  <a:tab pos="374650" algn="l"/>
                </a:tabLst>
              </a:pPr>
              <a:r>
                <a:rPr lang="ro-RO" sz="550">
                  <a:latin typeface="Verdana" pitchFamily="34" charset="0"/>
                  <a:ea typeface="Verdana" pitchFamily="34" charset="0"/>
                  <a:cs typeface="Times New Roman" pitchFamily="18" charset="0"/>
                </a:rPr>
                <a:t>15 iunie 2023</a:t>
              </a:r>
            </a:p>
            <a:p>
              <a:pPr algn="l">
                <a:lnSpc>
                  <a:spcPct val="90000"/>
                </a:lnSpc>
                <a:tabLst>
                  <a:tab pos="374650" algn="l"/>
                </a:tabLst>
              </a:pPr>
              <a:r>
                <a:rPr lang="ro-RO" sz="550">
                  <a:latin typeface="Verdana" pitchFamily="34" charset="0"/>
                  <a:ea typeface="Verdana" pitchFamily="34" charset="0"/>
                  <a:cs typeface="Times New Roman" pitchFamily="18" charset="0"/>
                </a:rPr>
                <a:t>EMA/CVMP/151584/2021</a:t>
              </a:r>
            </a:p>
            <a:p>
              <a:pPr algn="l">
                <a:lnSpc>
                  <a:spcPct val="90000"/>
                </a:lnSpc>
                <a:tabLst>
                  <a:tab pos="374650" algn="l"/>
                </a:tabLst>
              </a:pPr>
              <a:r>
                <a:rPr lang="ro-RO" sz="550">
                  <a:latin typeface="Verdana" pitchFamily="34" charset="0"/>
                  <a:ea typeface="Verdana" pitchFamily="34" charset="0"/>
                  <a:cs typeface="Times New Roman" pitchFamily="18" charset="0"/>
                </a:rPr>
                <a:t>Secția de Medicină Veterinară</a:t>
              </a:r>
            </a:p>
          </p:txBody>
        </p:sp>
        <p:sp>
          <p:nvSpPr>
            <p:cNvPr id="15" name="TextBox 14"/>
            <p:cNvSpPr txBox="1"/>
            <p:nvPr/>
          </p:nvSpPr>
          <p:spPr>
            <a:xfrm>
              <a:off x="4669620" y="3513938"/>
              <a:ext cx="3731422" cy="872547"/>
            </a:xfrm>
            <a:prstGeom prst="rect">
              <a:avLst/>
            </a:prstGeom>
            <a:grpFill/>
          </p:spPr>
          <p:txBody>
            <a:bodyPr wrap="square" lIns="0" tIns="0" rIns="0" bIns="0" rtlCol="0">
              <a:spAutoFit/>
            </a:bodyPr>
            <a:lstStyle/>
            <a:p>
              <a:pPr algn="l">
                <a:lnSpc>
                  <a:spcPct val="90000"/>
                </a:lnSpc>
                <a:tabLst>
                  <a:tab pos="374650" algn="l"/>
                </a:tabLst>
              </a:pPr>
              <a:r>
                <a:rPr lang="ro-RO" sz="1030" dirty="0">
                  <a:solidFill>
                    <a:srgbClr val="142495"/>
                  </a:solidFill>
                  <a:latin typeface="Verdana" pitchFamily="34" charset="0"/>
                  <a:ea typeface="Verdana" pitchFamily="34" charset="0"/>
                  <a:cs typeface="Times New Roman" pitchFamily="18" charset="0"/>
                </a:rPr>
                <a:t>Consiliere științifică în temeiul articolului 107 alineatul (6) din Regulamentul (UE) 2019/6 pentru stabilirea unei liste de antimicrobiene care nu se utilizează în conformitate cu articolele 112, 113 și 114 din același regulament sau care se utilizează numai în conformitate cu cu aceste articole supuse anumitor condiții</a:t>
              </a:r>
            </a:p>
          </p:txBody>
        </p:sp>
      </p:grpSp>
      <p:sp>
        <p:nvSpPr>
          <p:cNvPr id="16" name="TextBox 15"/>
          <p:cNvSpPr txBox="1"/>
          <p:nvPr/>
        </p:nvSpPr>
        <p:spPr>
          <a:xfrm>
            <a:off x="4724400" y="4748798"/>
            <a:ext cx="7086600" cy="1810752"/>
          </a:xfrm>
          <a:prstGeom prst="rect">
            <a:avLst/>
          </a:prstGeom>
          <a:noFill/>
        </p:spPr>
        <p:txBody>
          <a:bodyPr wrap="square" lIns="0" tIns="0" rIns="0" bIns="0" rtlCol="0">
            <a:spAutoFit/>
          </a:bodyPr>
          <a:lstStyle/>
          <a:p>
            <a:pPr algn="l">
              <a:tabLst>
                <a:tab pos="374650" algn="l"/>
              </a:tabLst>
            </a:pPr>
            <a:r>
              <a:rPr lang="ro-RO" sz="1050" dirty="0">
                <a:solidFill>
                  <a:schemeClr val="tx1"/>
                </a:solidFill>
                <a:latin typeface="Times New Roman" pitchFamily="18" charset="0"/>
                <a:ea typeface="Verdana" pitchFamily="34" charset="0"/>
                <a:cs typeface="Times New Roman" pitchFamily="18" charset="0"/>
              </a:rPr>
              <a:t>La adoptarea respectivelor acte de punere în aplicare, Comisia ține seama de următoarele criterii:</a:t>
            </a:r>
          </a:p>
          <a:p>
            <a:pPr algn="l">
              <a:spcBef>
                <a:spcPts val="1200"/>
              </a:spcBef>
              <a:tabLst>
                <a:tab pos="209550" algn="l"/>
              </a:tabLst>
            </a:pPr>
            <a:r>
              <a:rPr lang="ro-RO" sz="1050" dirty="0">
                <a:solidFill>
                  <a:schemeClr val="tx1"/>
                </a:solidFill>
                <a:latin typeface="Times New Roman" pitchFamily="18" charset="0"/>
                <a:ea typeface="Verdana" pitchFamily="34" charset="0"/>
                <a:cs typeface="Times New Roman" pitchFamily="18" charset="0"/>
              </a:rPr>
              <a:t>(a)	riscuri pentru sănătatea animală sau publică dacă antimicrobianul este utilizat în conformitate cu articolele 112, 113 și 114;</a:t>
            </a:r>
          </a:p>
          <a:p>
            <a:pPr algn="l">
              <a:spcBef>
                <a:spcPts val="1200"/>
              </a:spcBef>
              <a:tabLst>
                <a:tab pos="209550" algn="l"/>
              </a:tabLst>
            </a:pPr>
            <a:r>
              <a:rPr lang="ro-RO" sz="1050" dirty="0">
                <a:solidFill>
                  <a:schemeClr val="tx1"/>
                </a:solidFill>
                <a:latin typeface="Times New Roman" pitchFamily="18" charset="0"/>
                <a:ea typeface="Verdana" pitchFamily="34" charset="0"/>
                <a:cs typeface="Times New Roman" pitchFamily="18" charset="0"/>
              </a:rPr>
              <a:t>(b)	risc pentru sănătatea animală sau publică în cazul dezvoltării rezistenței antimicrobiene;</a:t>
            </a:r>
          </a:p>
          <a:p>
            <a:pPr algn="l">
              <a:spcBef>
                <a:spcPts val="1200"/>
              </a:spcBef>
              <a:tabLst>
                <a:tab pos="209550" algn="l"/>
              </a:tabLst>
            </a:pPr>
            <a:r>
              <a:rPr lang="ro-RO" sz="1050" dirty="0">
                <a:solidFill>
                  <a:schemeClr val="tx1"/>
                </a:solidFill>
                <a:latin typeface="Times New Roman" pitchFamily="18" charset="0"/>
                <a:ea typeface="Verdana" pitchFamily="34" charset="0"/>
                <a:cs typeface="Times New Roman" pitchFamily="18" charset="0"/>
              </a:rPr>
              <a:t>(c)	disponibilitatea altor tratamente pentru animale;</a:t>
            </a:r>
          </a:p>
          <a:p>
            <a:pPr algn="l">
              <a:spcBef>
                <a:spcPts val="1300"/>
              </a:spcBef>
              <a:tabLst>
                <a:tab pos="209550" algn="l"/>
              </a:tabLst>
            </a:pPr>
            <a:r>
              <a:rPr lang="ro-RO" sz="1050" dirty="0">
                <a:solidFill>
                  <a:schemeClr val="tx1"/>
                </a:solidFill>
                <a:latin typeface="Times New Roman" pitchFamily="18" charset="0"/>
                <a:ea typeface="Verdana" pitchFamily="34" charset="0"/>
                <a:cs typeface="Times New Roman" pitchFamily="18" charset="0"/>
              </a:rPr>
              <a:t>(d)	disponibilitatea altor tratamente antimicrobiene pentru oameni;</a:t>
            </a:r>
          </a:p>
          <a:p>
            <a:pPr algn="l">
              <a:spcBef>
                <a:spcPts val="1300"/>
              </a:spcBef>
              <a:tabLst>
                <a:tab pos="209550" algn="l"/>
              </a:tabLst>
            </a:pPr>
            <a:r>
              <a:rPr lang="ro-RO" sz="1050" dirty="0">
                <a:solidFill>
                  <a:schemeClr val="tx1"/>
                </a:solidFill>
                <a:latin typeface="Times New Roman" pitchFamily="18" charset="0"/>
                <a:ea typeface="Verdana" pitchFamily="34" charset="0"/>
                <a:cs typeface="Times New Roman" pitchFamily="18" charset="0"/>
              </a:rPr>
              <a:t>(e)	impactul asupra acvaculturii și agriculturii dacă animalul afectat de afecțiune nu primește niciun tratament.</a:t>
            </a: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PF Square Sans Pro" pitchFamily="2" charset="0"/>
            </a:endParaRPr>
          </a:p>
          <a:p>
            <a:pPr>
              <a:buClr>
                <a:srgbClr val="2C7470"/>
              </a:buClr>
            </a:pPr>
            <a:endParaRPr lang="en-US" dirty="0">
              <a:latin typeface="PF Square Sans Pro" pitchFamily="2"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ro-RO" sz="1800">
                <a:solidFill>
                  <a:prstClr val="white"/>
                </a:solidFill>
                <a:latin typeface="PF Square Sans Pro" pitchFamily="2" charset="0"/>
                <a:ea typeface="Steelfish" charset="0"/>
                <a:cs typeface="Steelfish" charset="0"/>
              </a:rPr>
              <a:t>!</a:t>
            </a:r>
            <a:r>
              <a:rPr lang="ro-RO" sz="2800" b="1">
                <a:solidFill>
                  <a:srgbClr val="003399"/>
                </a:solidFill>
                <a:latin typeface="PF Square Sans Pro" pitchFamily="2" charset="0"/>
                <a:ea typeface="Steelfish" charset="0"/>
                <a:cs typeface="Steelfish" charset="0"/>
              </a:rPr>
              <a:t>Articolul 114 </a:t>
            </a: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862322"/>
          </a:xfrm>
          <a:prstGeom prst="rect">
            <a:avLst/>
          </a:prstGeom>
          <a:noFill/>
        </p:spPr>
        <p:txBody>
          <a:bodyPr wrap="square">
            <a:spAutoFit/>
          </a:bodyPr>
          <a:lstStyle/>
          <a:p>
            <a:r>
              <a:rPr lang="ro-RO">
                <a:solidFill>
                  <a:srgbClr val="003399"/>
                </a:solidFill>
                <a:latin typeface="PF Square Sans Pro" pitchFamily="2" charset="0"/>
                <a:ea typeface="+mn-ea"/>
                <a:cs typeface="Arial" panose="020B0604020202020204" pitchFamily="34" charset="0"/>
              </a:rPr>
              <a:t>Comisia întocmește, prin intermediul unor acte de punere în aplicare, o listă a substanțelor folosite în produsele medicinale veterinare autorizate în Uniune pentru a fi utilizate la speciile de animale terestre de la care se obțin produse alimentare sau a substanțelor conținute în medicamentele de uz uman autorizate în Uniune în conformitate cu Directiva 2001/83/CE sau cu Regulamentul (CE) nr. 726/2004, </a:t>
            </a:r>
            <a:r>
              <a:rPr lang="ro-RO" b="1">
                <a:solidFill>
                  <a:srgbClr val="003399"/>
                </a:solidFill>
                <a:latin typeface="PF Square Sans Pro" pitchFamily="2" charset="0"/>
                <a:ea typeface="+mn-ea"/>
                <a:cs typeface="Arial" panose="020B0604020202020204" pitchFamily="34" charset="0"/>
              </a:rPr>
              <a:t>care pot fi utilizate la specii de animale acvatice de la care se obțin produse alimentare, în conformitate cu articolul 114, alineatul (1).</a:t>
            </a: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o-RO">
                <a:latin typeface="PF Square Sans Pro" pitchFamily="2" charset="0"/>
              </a:rPr>
              <a:t>Acte viitoare</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415246"/>
            <a:ext cx="11288422" cy="477054"/>
          </a:xfrm>
          <a:prstGeom prst="rect">
            <a:avLst/>
          </a:prstGeom>
          <a:noFill/>
        </p:spPr>
        <p:txBody>
          <a:bodyPr wrap="square" rtlCol="0">
            <a:spAutoFit/>
          </a:bodyPr>
          <a:lstStyle/>
          <a:p>
            <a:pPr algn="l"/>
            <a:r>
              <a:rPr lang="ro-RO" sz="2500" b="1">
                <a:solidFill>
                  <a:schemeClr val="bg1"/>
                </a:solidFill>
                <a:latin typeface="PF Square Sans Pro" pitchFamily="2" charset="0"/>
                <a:ea typeface="+mn-ea"/>
                <a:cs typeface="Arial" panose="020B0604020202020204" pitchFamily="34" charset="0"/>
              </a:rPr>
              <a:t>Lista antimicrobienelor care pot fi utilizate pentru speciile acvatice producătoare de alimente</a:t>
            </a:r>
          </a:p>
        </p:txBody>
      </p:sp>
      <p:sp>
        <p:nvSpPr>
          <p:cNvPr id="15" name="TextBox 14"/>
          <p:cNvSpPr txBox="1"/>
          <p:nvPr/>
        </p:nvSpPr>
        <p:spPr>
          <a:xfrm>
            <a:off x="5643563" y="3562146"/>
            <a:ext cx="5934075" cy="2077492"/>
          </a:xfrm>
          <a:prstGeom prst="rect">
            <a:avLst/>
          </a:prstGeom>
          <a:solidFill>
            <a:schemeClr val="bg1"/>
          </a:solidFill>
        </p:spPr>
        <p:txBody>
          <a:bodyPr wrap="square" lIns="0" tIns="0" rIns="0" bIns="0" rtlCol="0">
            <a:spAutoFit/>
          </a:bodyPr>
          <a:lstStyle/>
          <a:p>
            <a:pPr algn="l">
              <a:tabLst>
                <a:tab pos="374650" algn="l"/>
              </a:tabLst>
            </a:pPr>
            <a:r>
              <a:rPr lang="ro-RO" sz="1400" i="1" dirty="0">
                <a:solidFill>
                  <a:schemeClr val="tx1"/>
                </a:solidFill>
                <a:latin typeface="Times New Roman" pitchFamily="18" charset="0"/>
                <a:ea typeface="Verdana" pitchFamily="34" charset="0"/>
                <a:cs typeface="Times New Roman" pitchFamily="18" charset="0"/>
              </a:rPr>
              <a:t>„(a) riscuri pentru mediu dacă speciile acvatice producătoare de alimente sunt tratate cu acele substanțe;</a:t>
            </a:r>
          </a:p>
          <a:p>
            <a:pPr algn="l">
              <a:lnSpc>
                <a:spcPct val="110000"/>
              </a:lnSpc>
              <a:spcBef>
                <a:spcPts val="1800"/>
              </a:spcBef>
              <a:tabLst>
                <a:tab pos="285750" algn="l"/>
              </a:tabLst>
            </a:pPr>
            <a:r>
              <a:rPr lang="ro-RO" sz="1400" i="1" dirty="0">
                <a:solidFill>
                  <a:schemeClr val="tx1"/>
                </a:solidFill>
                <a:latin typeface="Times New Roman" pitchFamily="18" charset="0"/>
                <a:ea typeface="Verdana" pitchFamily="34" charset="0"/>
                <a:cs typeface="Times New Roman" pitchFamily="18" charset="0"/>
              </a:rPr>
              <a:t>(b) impactul asupra sănătății animale și asupra sănătății publice în cazul în care speciile acvatice care produc alimente afectate nu pot primi un antimicrobian enumerat în conformitate cu articolul 107 alineatul (6);</a:t>
            </a:r>
          </a:p>
          <a:p>
            <a:pPr algn="l">
              <a:lnSpc>
                <a:spcPct val="110000"/>
              </a:lnSpc>
              <a:spcBef>
                <a:spcPts val="1700"/>
              </a:spcBef>
              <a:tabLst>
                <a:tab pos="285750" algn="l"/>
              </a:tabLst>
            </a:pPr>
            <a:r>
              <a:rPr lang="ro-RO" sz="1400" i="1" dirty="0">
                <a:solidFill>
                  <a:schemeClr val="tx1"/>
                </a:solidFill>
                <a:latin typeface="Times New Roman" pitchFamily="18" charset="0"/>
                <a:ea typeface="Verdana" pitchFamily="34" charset="0"/>
                <a:cs typeface="Times New Roman" pitchFamily="18" charset="0"/>
              </a:rPr>
              <a:t>(c) disponibilitatea sau lipsa de disponibilitate a altor medicamente, tratamente sau măsuri pentru prevenirea sau tratarea bolilor sau anumite indicații la speciile acvatice producătoare de alimente.”</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2582</Words>
  <Application>Microsoft Office PowerPoint</Application>
  <PresentationFormat>Custom</PresentationFormat>
  <Paragraphs>277</Paragraphs>
  <Slides>32</Slides>
  <Notes>12</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Yu Gothic UI Semibold</vt:lpstr>
      <vt:lpstr>Arial</vt:lpstr>
      <vt:lpstr>Book Antiqua</vt:lpstr>
      <vt:lpstr>Calibri</vt:lpstr>
      <vt:lpstr>EC Square Sans Pro</vt:lpstr>
      <vt:lpstr>Gill Sans</vt:lpstr>
      <vt:lpstr>Helvetica Neue Black Condensed</vt:lpstr>
      <vt:lpstr>Montserrat</vt:lpstr>
      <vt:lpstr>Palatino Linotype</vt:lpstr>
      <vt:lpstr>PF Square Sans Pro</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Fapt</vt:lpstr>
      <vt:lpstr>PowerPoint Presentation</vt:lpstr>
      <vt:lpstr>PowerPoint Presentation</vt:lpstr>
      <vt:lpstr>PowerPoint Presentation</vt:lpstr>
      <vt:lpstr>PowerPoint Presentation</vt:lpstr>
      <vt:lpstr>PowerPoint Presentation</vt:lpstr>
      <vt:lpstr>Sursa: http://amrls.cvm.msu.edu/images/pharm/prophylaxis-and-metaphylaxis.jpg</vt:lpstr>
      <vt:lpstr>Nu uitați de codurile ATCvet!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272</cp:revision>
  <dcterms:created xsi:type="dcterms:W3CDTF">2023-11-20T15:58:16Z</dcterms:created>
  <dcterms:modified xsi:type="dcterms:W3CDTF">2024-05-09T05:28:38Z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