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61" r:id="rId2"/>
    <p:sldId id="262" r:id="rId3"/>
    <p:sldId id="264" r:id="rId4"/>
    <p:sldId id="290" r:id="rId5"/>
    <p:sldId id="2434" r:id="rId6"/>
    <p:sldId id="288" r:id="rId7"/>
    <p:sldId id="287" r:id="rId8"/>
    <p:sldId id="2435" r:id="rId9"/>
    <p:sldId id="284" r:id="rId10"/>
    <p:sldId id="291" r:id="rId11"/>
    <p:sldId id="2441" r:id="rId12"/>
    <p:sldId id="295" r:id="rId13"/>
    <p:sldId id="297" r:id="rId14"/>
    <p:sldId id="2428" r:id="rId15"/>
    <p:sldId id="286" r:id="rId16"/>
    <p:sldId id="276" r:id="rId17"/>
    <p:sldId id="2443" r:id="rId18"/>
    <p:sldId id="2445" r:id="rId19"/>
    <p:sldId id="269" r:id="rId20"/>
    <p:sldId id="2447" r:id="rId21"/>
    <p:sldId id="270" r:id="rId22"/>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95D854A1-7B95-F89F-8A0F-1160B2213964}" name="GORANOV Luben (SANTE)" initials="EC" userId="GORANOV Luben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67" autoAdjust="0"/>
  </p:normalViewPr>
  <p:slideViewPr>
    <p:cSldViewPr>
      <p:cViewPr varScale="1">
        <p:scale>
          <a:sx n="60" d="100"/>
          <a:sy n="60" d="100"/>
        </p:scale>
        <p:origin x="84" y="6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F077A1E-3FCC-4012-A166-DC12CA065424}" type="datetimeFigureOut">
              <a:rPr lang="es-ES" smtClean="0"/>
              <a:t>14/05/2024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67D969EE-8504-40E2-BDC7-DADBB7B68133}" type="slidenum">
              <a:rPr lang="es-ES" smtClean="0"/>
              <a:t>‹#›</a:t>
            </a:fld>
            <a:endParaRPr lang="es-ES"/>
          </a:p>
        </p:txBody>
      </p:sp>
    </p:spTree>
    <p:extLst>
      <p:ext uri="{BB962C8B-B14F-4D97-AF65-F5344CB8AC3E}">
        <p14:creationId xmlns:p14="http://schemas.microsoft.com/office/powerpoint/2010/main" val="419113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0D8A8-D8AA-4DF4-A8EE-1A55507FC33C}" type="slidenum">
              <a:rPr lang="en-GB" smtClean="0"/>
              <a:t>2</a:t>
            </a:fld>
            <a:endParaRPr lang="en-GB"/>
          </a:p>
        </p:txBody>
      </p:sp>
    </p:spTree>
    <p:extLst>
      <p:ext uri="{BB962C8B-B14F-4D97-AF65-F5344CB8AC3E}">
        <p14:creationId xmlns:p14="http://schemas.microsoft.com/office/powerpoint/2010/main" val="152902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6716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201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18</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67947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20</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62951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208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715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798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RUNNING OUT OF TIME, THIS SLIDE CAN BE HIDDEN</a:t>
            </a:r>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8</a:t>
            </a:fld>
            <a:endParaRPr lang="es-ES"/>
          </a:p>
        </p:txBody>
      </p:sp>
    </p:spTree>
    <p:extLst>
      <p:ext uri="{BB962C8B-B14F-4D97-AF65-F5344CB8AC3E}">
        <p14:creationId xmlns:p14="http://schemas.microsoft.com/office/powerpoint/2010/main" val="199408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9</a:t>
            </a:fld>
            <a:endParaRPr lang="es-ES"/>
          </a:p>
        </p:txBody>
      </p:sp>
    </p:spTree>
    <p:extLst>
      <p:ext uri="{BB962C8B-B14F-4D97-AF65-F5344CB8AC3E}">
        <p14:creationId xmlns:p14="http://schemas.microsoft.com/office/powerpoint/2010/main" val="2517211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10</a:t>
            </a:fld>
            <a:endParaRPr lang="es-ES"/>
          </a:p>
        </p:txBody>
      </p:sp>
    </p:spTree>
    <p:extLst>
      <p:ext uri="{BB962C8B-B14F-4D97-AF65-F5344CB8AC3E}">
        <p14:creationId xmlns:p14="http://schemas.microsoft.com/office/powerpoint/2010/main" val="82811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55D0D8A8-D8AA-4DF4-A8EE-1A55507FC33C}" type="slidenum">
              <a:rPr lang="en-GB" smtClean="0"/>
              <a:t>13</a:t>
            </a:fld>
            <a:endParaRPr lang="en-GB"/>
          </a:p>
        </p:txBody>
      </p:sp>
    </p:spTree>
    <p:extLst>
      <p:ext uri="{BB962C8B-B14F-4D97-AF65-F5344CB8AC3E}">
        <p14:creationId xmlns:p14="http://schemas.microsoft.com/office/powerpoint/2010/main" val="1838846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260149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epruma.eu/wp-content/uploads/2022/02/FACTSHEET_PharmaceuticalWasteDisposal.pdf"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hyperlink" Target="http://www.veterinarstvo.hr/default.aspx?id=4570" TargetMode="External"/><Relationship Id="rId1" Type="http://schemas.openxmlformats.org/officeDocument/2006/relationships/slideLayout" Target="../slideLayouts/slideLayout1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4.emf"/><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food.ec.europa.eu/animals/animal-health/vet-meds-med-feed/implementation_en" TargetMode="Externa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8.emf"/></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dirty="0"/>
              <a:t>CROATIA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ES" dirty="0"/>
              <a:t>16 AND 17 MAY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89839" y="2216150"/>
            <a:ext cx="6596761" cy="251005"/>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122741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a16="http://schemas.microsoft.com/office/drawing/2014/main" id="{8D0FB960-6059-446B-95AD-429679DDAB84}"/>
              </a:ext>
            </a:extLst>
          </p:cNvPr>
          <p:cNvSpPr txBox="1"/>
          <p:nvPr/>
        </p:nvSpPr>
        <p:spPr>
          <a:xfrm>
            <a:off x="81295" y="2928136"/>
            <a:ext cx="7108041" cy="2308324"/>
          </a:xfrm>
          <a:prstGeom prst="rect">
            <a:avLst/>
          </a:prstGeom>
          <a:noFill/>
        </p:spPr>
        <p:txBody>
          <a:bodyPr wrap="square">
            <a:spAutoFit/>
          </a:bodyPr>
          <a:lstStyle/>
          <a:p>
            <a:pPr algn="just"/>
            <a:r>
              <a:rPr lang="en-US" dirty="0">
                <a:solidFill>
                  <a:srgbClr val="003399"/>
                </a:solidFill>
                <a:latin typeface="EC Square Sans Pro" panose="020B0506040000020004" pitchFamily="34" charset="0"/>
                <a:ea typeface="+mn-ea"/>
                <a:cs typeface="Arial" panose="020B0604020202020204" pitchFamily="34" charset="0"/>
              </a:rPr>
              <a:t>In 2006 and 2013, the Commission published a list of substances essential for the treatment of Equidae ((EC) CR 1950/2006 &amp; R 122/2013 )</a:t>
            </a:r>
            <a:endParaRPr lang="en-GB" dirty="0">
              <a:solidFill>
                <a:srgbClr val="003399"/>
              </a:solidFill>
              <a:latin typeface="EC Square Sans Pro" panose="020B0506040000020004" pitchFamily="34" charset="0"/>
              <a:ea typeface="+mn-ea"/>
              <a:cs typeface="Arial" panose="020B0604020202020204" pitchFamily="34" charset="0"/>
            </a:endParaRP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en-US" dirty="0">
                <a:solidFill>
                  <a:srgbClr val="003399"/>
                </a:solidFill>
                <a:latin typeface="EC Square Sans Pro" panose="020B0506040000020004" pitchFamily="34" charset="0"/>
                <a:ea typeface="+mn-ea"/>
                <a:cs typeface="Arial" panose="020B0604020202020204" pitchFamily="34" charset="0"/>
              </a:rPr>
              <a:t>The Commission is now updating the </a:t>
            </a:r>
            <a:r>
              <a:rPr lang="en-US" b="1" dirty="0">
                <a:solidFill>
                  <a:srgbClr val="003399"/>
                </a:solidFill>
                <a:latin typeface="EC Square Sans Pro" panose="020B0506040000020004" pitchFamily="34" charset="0"/>
                <a:ea typeface="+mn-ea"/>
                <a:cs typeface="Arial" panose="020B0604020202020204" pitchFamily="34" charset="0"/>
              </a:rPr>
              <a:t>list of substances which are essential for the treatment of equine species</a:t>
            </a:r>
            <a:r>
              <a:rPr lang="en-US" dirty="0">
                <a:solidFill>
                  <a:srgbClr val="003399"/>
                </a:solidFill>
                <a:latin typeface="EC Square Sans Pro" panose="020B0506040000020004" pitchFamily="34" charset="0"/>
                <a:ea typeface="+mn-ea"/>
                <a:cs typeface="Arial" panose="020B0604020202020204" pitchFamily="34" charset="0"/>
              </a:rPr>
              <a:t>, or which bring added clinical benefit compared to other treatment options available for equine species and for which the withdrawal period for equine species shall be six months. </a:t>
            </a:r>
            <a:endParaRPr lang="en-GB" b="1" dirty="0">
              <a:solidFill>
                <a:srgbClr val="003399"/>
              </a:solidFill>
              <a:latin typeface="EC Square Sans Pro" panose="020B0506040000020004" pitchFamily="34" charset="0"/>
              <a:ea typeface="+mn-ea"/>
              <a:cs typeface="Arial" panose="020B0604020202020204" pitchFamily="34" charset="0"/>
            </a:endParaRPr>
          </a:p>
        </p:txBody>
      </p:sp>
      <p:sp>
        <p:nvSpPr>
          <p:cNvPr id="11" name="Title 22">
            <a:extLst>
              <a:ext uri="{FF2B5EF4-FFF2-40B4-BE49-F238E27FC236}">
                <a16:creationId xmlns:a16="http://schemas.microsoft.com/office/drawing/2014/main" id="{16E08D60-E026-4C7E-A475-EF3FCD518C38}"/>
              </a:ext>
            </a:extLst>
          </p:cNvPr>
          <p:cNvSpPr txBox="1">
            <a:spLocks/>
          </p:cNvSpPr>
          <p:nvPr/>
        </p:nvSpPr>
        <p:spPr>
          <a:xfrm>
            <a:off x="480239" y="3268544"/>
            <a:ext cx="6618553" cy="836088"/>
          </a:xfrm>
          <a:prstGeom prst="rect">
            <a:avLst/>
          </a:prstGeom>
        </p:spPr>
        <p:txBody>
          <a:bodyPr/>
          <a:lstStyle>
            <a:lvl1pPr>
              <a:defRPr>
                <a:latin typeface="+mj-lt"/>
                <a:ea typeface="+mj-ea"/>
                <a:cs typeface="+mj-cs"/>
              </a:defRPr>
            </a:lvl1pPr>
          </a:lstStyle>
          <a:p>
            <a:endParaRPr lang="en-GB" sz="1600" strike="dblStrike" dirty="0">
              <a:solidFill>
                <a:srgbClr val="FF0000"/>
              </a:solidFill>
              <a:latin typeface="EC Square Sans Pro" panose="020B0506040000020004" pitchFamily="34" charset="0"/>
            </a:endParaRPr>
          </a:p>
        </p:txBody>
      </p:sp>
      <p:pic>
        <p:nvPicPr>
          <p:cNvPr id="23" name="Imagen 22">
            <a:extLst>
              <a:ext uri="{FF2B5EF4-FFF2-40B4-BE49-F238E27FC236}">
                <a16:creationId xmlns:a16="http://schemas.microsoft.com/office/drawing/2014/main" id="{AC962A60-59CC-4CDF-B976-6100A43580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286977" y="1352085"/>
            <a:ext cx="4916243" cy="5505093"/>
          </a:xfrm>
          <a:prstGeom prst="rect">
            <a:avLst/>
          </a:prstGeom>
        </p:spPr>
      </p:pic>
      <p:sp>
        <p:nvSpPr>
          <p:cNvPr id="24" name="Marcador de texto 1">
            <a:extLst>
              <a:ext uri="{FF2B5EF4-FFF2-40B4-BE49-F238E27FC236}">
                <a16:creationId xmlns:a16="http://schemas.microsoft.com/office/drawing/2014/main" id="{4E3E2FFF-A8A1-4477-BF65-E45AD3004339}"/>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9" name="CuadroTexto 8">
            <a:extLst>
              <a:ext uri="{FF2B5EF4-FFF2-40B4-BE49-F238E27FC236}">
                <a16:creationId xmlns:a16="http://schemas.microsoft.com/office/drawing/2014/main" id="{424A30C1-DE06-42E0-A897-C1328FBE17E9}"/>
              </a:ext>
            </a:extLst>
          </p:cNvPr>
          <p:cNvSpPr txBox="1"/>
          <p:nvPr/>
        </p:nvSpPr>
        <p:spPr>
          <a:xfrm>
            <a:off x="49819" y="1379150"/>
            <a:ext cx="7108041" cy="1200329"/>
          </a:xfrm>
          <a:prstGeom prst="rect">
            <a:avLst/>
          </a:prstGeom>
          <a:noFill/>
        </p:spPr>
        <p:txBody>
          <a:bodyPr wrap="square" rtlCol="0">
            <a:spAutoFit/>
          </a:bodyPr>
          <a:lstStyle/>
          <a:p>
            <a:pPr>
              <a:buClr>
                <a:srgbClr val="2C7470"/>
              </a:buClr>
            </a:pPr>
            <a:r>
              <a:rPr lang="en-US" sz="3600" b="1" dirty="0">
                <a:solidFill>
                  <a:schemeClr val="bg1"/>
                </a:solidFill>
                <a:latin typeface="EC Square Sans Pro" panose="020B0506040000020004" pitchFamily="34" charset="0"/>
              </a:rPr>
              <a:t>List of antimicrobials for specific species (equine species) </a:t>
            </a:r>
          </a:p>
        </p:txBody>
      </p:sp>
      <p:sp>
        <p:nvSpPr>
          <p:cNvPr id="13" name="CuadroTexto 12"/>
          <p:cNvSpPr txBox="1"/>
          <p:nvPr/>
        </p:nvSpPr>
        <p:spPr>
          <a:xfrm>
            <a:off x="0" y="5439876"/>
            <a:ext cx="7010400" cy="1477328"/>
          </a:xfrm>
          <a:prstGeom prst="rect">
            <a:avLst/>
          </a:prstGeom>
          <a:noFill/>
        </p:spPr>
        <p:txBody>
          <a:bodyPr wrap="square" rtlCol="0">
            <a:spAutoFit/>
          </a:bodyPr>
          <a:lstStyle/>
          <a:p>
            <a:pPr algn="just"/>
            <a:r>
              <a:rPr lang="en-GB" dirty="0">
                <a:solidFill>
                  <a:srgbClr val="003399"/>
                </a:solidFill>
                <a:latin typeface="EC Square Sans Pro" panose="020B0506040000020004" pitchFamily="34" charset="0"/>
                <a:ea typeface="+mn-ea"/>
                <a:cs typeface="Arial" panose="020B0604020202020204" pitchFamily="34" charset="0"/>
              </a:rPr>
              <a:t>On 9 February 2023, the European Medicines Agency received from the European Commission a request to provide scientific advice for the establishment this list of substances and they are currently preparing an answer.</a:t>
            </a:r>
          </a:p>
          <a:p>
            <a:pPr algn="just"/>
            <a:endParaRPr lang="en-GB" dirty="0">
              <a:solidFill>
                <a:srgbClr val="003399"/>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369005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3B75600-FB6E-C394-1043-4FBC33A7D4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692150"/>
            <a:ext cx="10324092" cy="5715000"/>
          </a:xfrm>
          <a:prstGeom prst="rect">
            <a:avLst/>
          </a:prstGeom>
        </p:spPr>
      </p:pic>
      <p:sp>
        <p:nvSpPr>
          <p:cNvPr id="3" name="Speech Bubble: Rectangle 2">
            <a:extLst>
              <a:ext uri="{FF2B5EF4-FFF2-40B4-BE49-F238E27FC236}">
                <a16:creationId xmlns:a16="http://schemas.microsoft.com/office/drawing/2014/main" id="{49F1055A-BA09-8515-B87A-77FC82F3B10F}"/>
              </a:ext>
            </a:extLst>
          </p:cNvPr>
          <p:cNvSpPr/>
          <p:nvPr/>
        </p:nvSpPr>
        <p:spPr>
          <a:xfrm>
            <a:off x="9746787" y="2673350"/>
            <a:ext cx="2445213" cy="1217732"/>
          </a:xfrm>
          <a:prstGeom prst="wedgeRectCallout">
            <a:avLst>
              <a:gd name="adj1" fmla="val -104127"/>
              <a:gd name="adj2" fmla="val -177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ea typeface="+mn-ea"/>
                <a:cs typeface="+mn-cs"/>
              </a:rPr>
              <a:t>Do not forget to report adverse events including </a:t>
            </a:r>
            <a:r>
              <a:rPr kumimoji="0" lang="en-US" sz="1800" b="1" i="0" u="none" strike="noStrike" kern="0" cap="none" spc="0" normalizeH="0" baseline="0" noProof="0" dirty="0">
                <a:ln>
                  <a:noFill/>
                </a:ln>
                <a:solidFill>
                  <a:srgbClr val="FFFF00"/>
                </a:solidFill>
                <a:effectLst/>
                <a:uLnTx/>
                <a:uFillTx/>
                <a:latin typeface="Calibri"/>
                <a:ea typeface="+mn-ea"/>
                <a:cs typeface="+mn-cs"/>
              </a:rPr>
              <a:t>lack of efficacy! </a:t>
            </a:r>
            <a:endParaRPr kumimoji="0" lang="en-GB" sz="1800" b="1" i="0" u="none" strike="noStrike" kern="0" cap="none" spc="0" normalizeH="0" baseline="0" noProof="0" dirty="0">
              <a:ln>
                <a:noFill/>
              </a:ln>
              <a:solidFill>
                <a:srgbClr val="FFFF00"/>
              </a:solidFill>
              <a:effectLst/>
              <a:uLnTx/>
              <a:uFillTx/>
              <a:latin typeface="Calibri"/>
              <a:ea typeface="+mn-ea"/>
              <a:cs typeface="+mn-cs"/>
            </a:endParaRPr>
          </a:p>
        </p:txBody>
      </p:sp>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Reporting</a:t>
            </a:r>
            <a:r>
              <a:rPr lang="es-ES" sz="2800" b="1" dirty="0">
                <a:latin typeface="EC Square Sans Pro" panose="020B0506040000020004" pitchFamily="34" charset="0"/>
              </a:rPr>
              <a:t> adverse </a:t>
            </a:r>
            <a:r>
              <a:rPr lang="es-ES" sz="2800" b="1" dirty="0" err="1">
                <a:latin typeface="EC Square Sans Pro" panose="020B0506040000020004" pitchFamily="34" charset="0"/>
              </a:rPr>
              <a:t>events</a:t>
            </a:r>
            <a:r>
              <a:rPr lang="es-ES" sz="2800" b="1" dirty="0">
                <a:latin typeface="EC Square Sans Pro" panose="020B0506040000020004" pitchFamily="34" charset="0"/>
              </a:rPr>
              <a:t> (</a:t>
            </a:r>
            <a:r>
              <a:rPr lang="es-ES" sz="2800" b="1" dirty="0" err="1">
                <a:latin typeface="EC Square Sans Pro" panose="020B0506040000020004" pitchFamily="34" charset="0"/>
              </a:rPr>
              <a:t>pharmacovigilance</a:t>
            </a:r>
            <a:r>
              <a:rPr lang="es-ES" sz="2800" b="1" dirty="0">
                <a:latin typeface="EC Square Sans Pro" panose="020B0506040000020004" pitchFamily="34" charset="0"/>
              </a:rPr>
              <a:t>)</a:t>
            </a:r>
          </a:p>
          <a:p>
            <a:endParaRPr lang="es-ES" sz="2800" b="1" dirty="0">
              <a:latin typeface="EC Square Sans Pro" panose="020B0506040000020004" pitchFamily="34" charset="0"/>
            </a:endParaRPr>
          </a:p>
        </p:txBody>
      </p:sp>
    </p:spTree>
    <p:extLst>
      <p:ext uri="{BB962C8B-B14F-4D97-AF65-F5344CB8AC3E}">
        <p14:creationId xmlns:p14="http://schemas.microsoft.com/office/powerpoint/2010/main" val="703515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Veterinary Medicine</a:t>
            </a:r>
          </a:p>
          <a:p>
            <a:endParaRPr lang="es-ES" sz="2800" b="1" dirty="0">
              <a:latin typeface="EC Square Sans Pro" panose="020B0506040000020004" pitchFamily="34" charset="0"/>
            </a:endParaRPr>
          </a:p>
        </p:txBody>
      </p:sp>
      <p:sp>
        <p:nvSpPr>
          <p:cNvPr id="6" name="Rectángulo 5"/>
          <p:cNvSpPr/>
          <p:nvPr/>
        </p:nvSpPr>
        <p:spPr>
          <a:xfrm>
            <a:off x="1518821" y="2779796"/>
            <a:ext cx="9144000" cy="2308324"/>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Immediate packaging and the remains of medicines within after use.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VMP or MF  that are past their expiry date or that have not been stored in accordance with the instructions.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Prescription of a quantity exceeding the required quantity or uncompleted course of treatment due to either administration difficulties, adverse reactions, change in treatment or because animals died during treatment. </a:t>
            </a:r>
            <a:endParaRPr lang="en-GB" dirty="0">
              <a:solidFill>
                <a:srgbClr val="003399"/>
              </a:solidFill>
              <a:latin typeface="EC Square Sans Pro" panose="020B0506040000020004" pitchFamily="34" charset="0"/>
              <a:ea typeface="+mn-ea"/>
              <a:cs typeface="Arial" panose="020B0604020202020204" pitchFamily="34" charset="0"/>
            </a:endParaRPr>
          </a:p>
        </p:txBody>
      </p:sp>
      <p:sp>
        <p:nvSpPr>
          <p:cNvPr id="8" name="Rectángulo 7"/>
          <p:cNvSpPr/>
          <p:nvPr/>
        </p:nvSpPr>
        <p:spPr>
          <a:xfrm>
            <a:off x="381000" y="6407150"/>
            <a:ext cx="9220200" cy="261610"/>
          </a:xfrm>
          <a:prstGeom prst="rect">
            <a:avLst/>
          </a:prstGeom>
        </p:spPr>
        <p:txBody>
          <a:bodyPr wrap="square">
            <a:spAutoFit/>
          </a:bodyPr>
          <a:lstStyle/>
          <a:p>
            <a:r>
              <a:rPr lang="es-ES" sz="1100" dirty="0">
                <a:solidFill>
                  <a:srgbClr val="003399"/>
                </a:solidFill>
                <a:latin typeface="EC Square Sans Pro" panose="020B0506040000020004" pitchFamily="34" charset="0"/>
                <a:ea typeface="+mn-ea"/>
                <a:cs typeface="Arial" panose="020B0604020202020204" pitchFamily="34" charset="0"/>
                <a:hlinkClick r:id="rId2"/>
              </a:rPr>
              <a:t>FACTSHEET_PharmaceuticalWasteDisposal.pdf (epruma.eu)</a:t>
            </a:r>
            <a:endParaRPr lang="en-GB" sz="1100"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0" name="Rectángulo 9"/>
          <p:cNvSpPr/>
          <p:nvPr/>
        </p:nvSpPr>
        <p:spPr>
          <a:xfrm>
            <a:off x="2514600" y="1535773"/>
            <a:ext cx="5848076" cy="461665"/>
          </a:xfrm>
          <a:prstGeom prst="rect">
            <a:avLst/>
          </a:prstGeom>
        </p:spPr>
        <p:txBody>
          <a:bodyPr wrap="none">
            <a:spAutoFit/>
          </a:bodyPr>
          <a:lstStyle/>
          <a:p>
            <a:r>
              <a:rPr lang="en-US" sz="2400" b="1" dirty="0">
                <a:solidFill>
                  <a:schemeClr val="bg1"/>
                </a:solidFill>
                <a:latin typeface="EC Square Sans Pro" panose="020B0506040000020004" pitchFamily="34" charset="0"/>
                <a:ea typeface="+mn-ea"/>
                <a:cs typeface="Arial" panose="020B0604020202020204" pitchFamily="34" charset="0"/>
              </a:rPr>
              <a:t>How and where does pharmaceutical waste occur?</a:t>
            </a:r>
            <a:endParaRPr lang="en-GB" sz="2400" b="1" dirty="0">
              <a:solidFill>
                <a:schemeClr val="bg1"/>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40025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Veterinary Medicine</a:t>
            </a:r>
          </a:p>
          <a:p>
            <a:endParaRPr lang="es-ES" sz="2800" b="1" dirty="0">
              <a:latin typeface="EC Square Sans Pro" panose="020B0506040000020004" pitchFamily="34" charset="0"/>
            </a:endParaRPr>
          </a:p>
        </p:txBody>
      </p:sp>
      <p:sp>
        <p:nvSpPr>
          <p:cNvPr id="6" name="Rectángulo 5"/>
          <p:cNvSpPr/>
          <p:nvPr/>
        </p:nvSpPr>
        <p:spPr>
          <a:xfrm>
            <a:off x="381000" y="2523841"/>
            <a:ext cx="5791200"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Everybody (prescribers and users) is responsible for </a:t>
            </a:r>
            <a:r>
              <a:rPr lang="en-US" dirty="0" err="1">
                <a:solidFill>
                  <a:srgbClr val="003399"/>
                </a:solidFill>
                <a:latin typeface="EC Square Sans Pro" panose="020B0506040000020004" pitchFamily="34" charset="0"/>
                <a:cs typeface="Arial" panose="020B0604020202020204" pitchFamily="34" charset="0"/>
              </a:rPr>
              <a:t>minimising</a:t>
            </a:r>
            <a:r>
              <a:rPr lang="en-US" dirty="0">
                <a:solidFill>
                  <a:srgbClr val="003399"/>
                </a:solidFill>
                <a:latin typeface="EC Square Sans Pro" panose="020B0506040000020004" pitchFamily="34" charset="0"/>
                <a:cs typeface="Arial" panose="020B0604020202020204" pitchFamily="34" charset="0"/>
              </a:rPr>
              <a:t> pharmaceutical waste.</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Disposal of pharmaceutical waste via waterways should be excluded.</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Pharmaceutical waste should be stored in a dedicated container, bin, or facility to ensure adequate protection to animal health, human health, feed, food and the environment and this must be separated from any stocks of veterinary medicines to ensure that the waste cannot be inadvertently used.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7" name="Rectángulo 6"/>
          <p:cNvSpPr/>
          <p:nvPr/>
        </p:nvSpPr>
        <p:spPr>
          <a:xfrm>
            <a:off x="3251124" y="1378754"/>
            <a:ext cx="3724097" cy="692497"/>
          </a:xfrm>
          <a:prstGeom prst="rect">
            <a:avLst/>
          </a:prstGeom>
        </p:spPr>
        <p:txBody>
          <a:bodyPr wrap="none">
            <a:spAutoFit/>
          </a:bodyPr>
          <a:lstStyle/>
          <a:p>
            <a:pPr algn="ctr"/>
            <a:r>
              <a:rPr lang="en-GB" sz="2800" b="1" dirty="0">
                <a:solidFill>
                  <a:schemeClr val="bg1"/>
                </a:solidFill>
                <a:latin typeface="EC Square Sans Pro" panose="020B0506040000020004" pitchFamily="34" charset="0"/>
                <a:ea typeface="+mn-ea"/>
                <a:cs typeface="Arial" panose="020B0604020202020204" pitchFamily="34" charset="0"/>
              </a:rPr>
              <a:t>Best practices for disposal </a:t>
            </a:r>
          </a:p>
          <a:p>
            <a:pPr algn="ctr"/>
            <a:r>
              <a:rPr lang="es-ES" sz="1100" b="1" dirty="0">
                <a:solidFill>
                  <a:schemeClr val="bg1"/>
                </a:solidFill>
                <a:latin typeface="EC Square Sans Pro" panose="020B0506040000020004" pitchFamily="34" charset="0"/>
                <a:ea typeface="+mn-ea"/>
                <a:cs typeface="Arial" panose="020B0604020202020204" pitchFamily="34" charset="0"/>
                <a:hlinkClick r:id="rId3"/>
              </a:rPr>
              <a:t>PharmaceuticalWasteDisposal.pdf (epruma.eu)</a:t>
            </a:r>
            <a:endParaRPr lang="en-GB" sz="1100" b="1" dirty="0">
              <a:solidFill>
                <a:schemeClr val="bg1"/>
              </a:solidFill>
              <a:latin typeface="EC Square Sans Pro" panose="020B0506040000020004" pitchFamily="34" charset="0"/>
              <a:ea typeface="+mn-ea"/>
              <a:cs typeface="Arial" panose="020B0604020202020204" pitchFamily="34" charset="0"/>
            </a:endParaRPr>
          </a:p>
        </p:txBody>
      </p:sp>
      <p:sp>
        <p:nvSpPr>
          <p:cNvPr id="11" name="Rectángulo 10"/>
          <p:cNvSpPr/>
          <p:nvPr/>
        </p:nvSpPr>
        <p:spPr>
          <a:xfrm>
            <a:off x="6090821" y="2523841"/>
            <a:ext cx="6024239"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Waste must be disposed of in accordance with the Summary of Product Characteristics (SPC) and the waste legislation and national systems developed in consultation with all parties for the collection, transport, and disposal of the waste. </a:t>
            </a:r>
          </a:p>
          <a:p>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Member States shall ensure that appropriate collection or discard systems are in place for waste veterinary medicinal products (including medicated feed) and to ensure that the location of collection or discard points as well as other relevant information is made available to farmers, animal keepers, veterinarians, and other relevant persons. </a:t>
            </a:r>
          </a:p>
          <a:p>
            <a:r>
              <a:rPr lang="en-US" dirty="0">
                <a:solidFill>
                  <a:srgbClr val="003399"/>
                </a:solidFill>
                <a:latin typeface="EC Square Sans Pro" panose="020B0506040000020004" pitchFamily="34" charset="0"/>
                <a:cs typeface="Arial" panose="020B0604020202020204" pitchFamily="34" charset="0"/>
              </a:rPr>
              <a:t> </a:t>
            </a:r>
          </a:p>
        </p:txBody>
      </p:sp>
    </p:spTree>
    <p:extLst>
      <p:ext uri="{BB962C8B-B14F-4D97-AF65-F5344CB8AC3E}">
        <p14:creationId xmlns:p14="http://schemas.microsoft.com/office/powerpoint/2010/main" val="320304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a:extLst>
              <a:ext uri="{FF2B5EF4-FFF2-40B4-BE49-F238E27FC236}">
                <a16:creationId xmlns:a16="http://schemas.microsoft.com/office/drawing/2014/main" id="{9D236A0E-7B83-4899-85A1-F5EB0981C8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8140" y="175937"/>
            <a:ext cx="4058816" cy="777394"/>
          </a:xfrm>
          <a:prstGeom prst="rect">
            <a:avLst/>
          </a:prstGeom>
        </p:spPr>
      </p:pic>
      <p:sp>
        <p:nvSpPr>
          <p:cNvPr id="9" name="Rectángulo redondeado 13">
            <a:extLst>
              <a:ext uri="{FF2B5EF4-FFF2-40B4-BE49-F238E27FC236}">
                <a16:creationId xmlns:a16="http://schemas.microsoft.com/office/drawing/2014/main" id="{6BABE3B0-7BDF-4FDC-974A-6A3F8E5F6899}"/>
              </a:ext>
            </a:extLst>
          </p:cNvPr>
          <p:cNvSpPr/>
          <p:nvPr/>
        </p:nvSpPr>
        <p:spPr>
          <a:xfrm>
            <a:off x="838200" y="224483"/>
            <a:ext cx="6781800"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609600" y="298802"/>
            <a:ext cx="61722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rPr>
              <a:t>Other considerations for prescriptions</a:t>
            </a:r>
            <a:endParaRPr kumimoji="0" lang="en-GB" sz="20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pic>
        <p:nvPicPr>
          <p:cNvPr id="15" name="Picture 3">
            <a:extLst>
              <a:ext uri="{FF2B5EF4-FFF2-40B4-BE49-F238E27FC236}">
                <a16:creationId xmlns:a16="http://schemas.microsoft.com/office/drawing/2014/main" id="{F94BF2AF-5A6C-4B2C-B014-C47A4CD105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1163274"/>
            <a:ext cx="3927051" cy="5501491"/>
          </a:xfrm>
          <a:prstGeom prst="rect">
            <a:avLst/>
          </a:prstGeom>
        </p:spPr>
      </p:pic>
      <p:pic>
        <p:nvPicPr>
          <p:cNvPr id="17" name="Content Placeholder 7">
            <a:extLst>
              <a:ext uri="{FF2B5EF4-FFF2-40B4-BE49-F238E27FC236}">
                <a16:creationId xmlns:a16="http://schemas.microsoft.com/office/drawing/2014/main" id="{4ABD333F-97D8-41DE-B6F0-40ABA42FAC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400" y="1193272"/>
            <a:ext cx="3918003" cy="5501491"/>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411D83-B87A-6460-82ED-63D29A7601A0}"/>
              </a:ext>
            </a:extLst>
          </p:cNvPr>
          <p:cNvSpPr>
            <a:spLocks noGrp="1"/>
          </p:cNvSpPr>
          <p:nvPr>
            <p:ph type="body" sz="quarter" idx="10"/>
          </p:nvPr>
        </p:nvSpPr>
        <p:spPr/>
        <p:txBody>
          <a:bodyPr lIns="91440" tIns="45720" rIns="91440" bIns="45720" anchor="t"/>
          <a:lstStyle/>
          <a:p>
            <a:r>
              <a:rPr lang="es-ES" b="1" err="1">
                <a:latin typeface="Arial"/>
                <a:cs typeface="Arial"/>
              </a:rPr>
              <a:t>Prudent</a:t>
            </a:r>
            <a:r>
              <a:rPr lang="es-ES" b="1" dirty="0">
                <a:latin typeface="Arial"/>
                <a:cs typeface="Arial"/>
              </a:rPr>
              <a:t> Use </a:t>
            </a:r>
            <a:r>
              <a:rPr lang="es-ES" b="1" err="1">
                <a:latin typeface="Arial"/>
                <a:cs typeface="Arial"/>
              </a:rPr>
              <a:t>Guidelines</a:t>
            </a:r>
            <a:endParaRPr lang="es-ES" b="1" dirty="0">
              <a:latin typeface="Arial"/>
              <a:cs typeface="Arial"/>
            </a:endParaRPr>
          </a:p>
        </p:txBody>
      </p:sp>
      <p:sp>
        <p:nvSpPr>
          <p:cNvPr id="6" name="Rectángulo 5">
            <a:extLst>
              <a:ext uri="{FF2B5EF4-FFF2-40B4-BE49-F238E27FC236}">
                <a16:creationId xmlns:a16="http://schemas.microsoft.com/office/drawing/2014/main" id="{3271D7FC-38CE-C1DA-EBD7-7F51432E06CD}"/>
              </a:ext>
            </a:extLst>
          </p:cNvPr>
          <p:cNvSpPr/>
          <p:nvPr/>
        </p:nvSpPr>
        <p:spPr>
          <a:xfrm>
            <a:off x="383062" y="1759102"/>
            <a:ext cx="5635611" cy="465209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8" name="CuadroTexto 7">
            <a:extLst>
              <a:ext uri="{FF2B5EF4-FFF2-40B4-BE49-F238E27FC236}">
                <a16:creationId xmlns:a16="http://schemas.microsoft.com/office/drawing/2014/main" id="{74AB7E57-D92C-1F72-0297-1EA5121A2B31}"/>
              </a:ext>
            </a:extLst>
          </p:cNvPr>
          <p:cNvSpPr txBox="1"/>
          <p:nvPr/>
        </p:nvSpPr>
        <p:spPr>
          <a:xfrm>
            <a:off x="806145" y="2289174"/>
            <a:ext cx="4959259"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err="1">
                <a:ln>
                  <a:noFill/>
                </a:ln>
                <a:solidFill>
                  <a:srgbClr val="002060"/>
                </a:solidFill>
                <a:effectLst/>
                <a:uLnTx/>
                <a:uFillTx/>
                <a:latin typeface="EC Square Sans Pro"/>
              </a:rPr>
              <a:t>Guideline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for</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the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prudent</a:t>
            </a:r>
            <a:r>
              <a:rPr kumimoji="0" lang="es-ES" sz="2400" b="0" i="0" u="none" strike="noStrike" kern="0" cap="none" spc="0" normalizeH="0" baseline="0" noProof="0" dirty="0">
                <a:ln>
                  <a:noFill/>
                </a:ln>
                <a:solidFill>
                  <a:srgbClr val="002060"/>
                </a:solidFill>
                <a:effectLst/>
                <a:uLnTx/>
                <a:uFillTx/>
                <a:latin typeface="EC Square Sans Pro"/>
              </a:rPr>
              <a:t> use of </a:t>
            </a:r>
            <a:br>
              <a:rPr kumimoji="0" lang="es-ES" sz="2400" b="0" i="0" u="none" strike="noStrike" kern="0" cap="none" spc="0" normalizeH="0" baseline="0" noProof="0" dirty="0">
                <a:ln>
                  <a:noFill/>
                </a:ln>
                <a:solidFill>
                  <a:srgbClr val="002060"/>
                </a:solidFill>
                <a:effectLst/>
                <a:uLnTx/>
                <a:uFillTx/>
                <a:latin typeface="EC Square Sans Pro"/>
              </a:rPr>
            </a:br>
            <a:r>
              <a:rPr kumimoji="0" lang="es-ES" sz="2400" b="0" i="0" u="none" strike="noStrike" kern="0" cap="none" spc="0" normalizeH="0" baseline="0" noProof="0" dirty="0" err="1">
                <a:ln>
                  <a:noFill/>
                </a:ln>
                <a:solidFill>
                  <a:srgbClr val="002060"/>
                </a:solidFill>
                <a:effectLst/>
                <a:uLnTx/>
                <a:uFillTx/>
                <a:latin typeface="EC Square Sans Pro"/>
              </a:rPr>
              <a:t>antimicrobials</a:t>
            </a:r>
            <a:r>
              <a:rPr kumimoji="0" lang="es-ES" sz="2400" b="0" i="0" u="none" strike="noStrike" kern="0" cap="none" spc="0" normalizeH="0" baseline="0" noProof="0" dirty="0">
                <a:ln>
                  <a:noFill/>
                </a:ln>
                <a:solidFill>
                  <a:srgbClr val="002060"/>
                </a:solidFill>
                <a:effectLst/>
                <a:uLnTx/>
                <a:uFillTx/>
                <a:latin typeface="EC Square Sans Pro"/>
              </a:rPr>
              <a:t> in </a:t>
            </a:r>
            <a:r>
              <a:rPr kumimoji="0" lang="es-ES" sz="2400" b="0" i="0" u="none" strike="noStrike" kern="0" cap="none" spc="0" normalizeH="0" baseline="0" noProof="0" dirty="0" err="1">
                <a:ln>
                  <a:noFill/>
                </a:ln>
                <a:solidFill>
                  <a:srgbClr val="002060"/>
                </a:solidFill>
                <a:effectLst/>
                <a:uLnTx/>
                <a:uFillTx/>
                <a:latin typeface="EC Square Sans Pro"/>
              </a:rPr>
              <a:t>veterinary</a:t>
            </a:r>
            <a:r>
              <a:rPr kumimoji="0" lang="es-ES" sz="2400" b="0" i="0" u="none" strike="noStrike" kern="0" cap="none" spc="0" normalizeH="0" baseline="0" noProof="0" dirty="0">
                <a:ln>
                  <a:noFill/>
                </a:ln>
                <a:solidFill>
                  <a:srgbClr val="002060"/>
                </a:solidFill>
                <a:effectLst/>
                <a:uLnTx/>
                <a:uFillTx/>
                <a:latin typeface="EC Square Sans Pro"/>
              </a:rPr>
              <a:t> medicine 2015/C 299/04</a:t>
            </a:r>
            <a:r>
              <a:rPr kumimoji="0" lang="es-ES" sz="2400" b="0" i="0" u="none" strike="noStrike" kern="0" cap="none" spc="0" normalizeH="0" baseline="0" noProof="0" dirty="0">
                <a:ln>
                  <a:noFill/>
                </a:ln>
                <a:solidFill>
                  <a:srgbClr val="002060"/>
                </a:solidFill>
                <a:effectLst/>
                <a:uLnTx/>
                <a:uFillTx/>
                <a:latin typeface="EC Square Sans Pro"/>
                <a:ea typeface="EC Square Sans Pro"/>
                <a:cs typeface="EC Square Sans Pro"/>
              </a:rPr>
              <a:t>​</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8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2060"/>
                </a:solidFill>
                <a:effectLst/>
                <a:uLnTx/>
                <a:uFillTx/>
                <a:latin typeface="EC Square Sans Pro"/>
              </a:rPr>
              <a:t>https://health.ec.europa.eu/system/files/2016-11/2015_prudent_use_guidelines_en_0.pdf</a:t>
            </a:r>
            <a:endParaRPr kumimoji="0" lang="es-ES" sz="1600" b="0" i="0" u="none" strike="noStrike" kern="0" cap="none" spc="0" normalizeH="0" baseline="0" noProof="0" dirty="0">
              <a:ln>
                <a:noFill/>
              </a:ln>
              <a:solidFill>
                <a:sysClr val="windowText" lastClr="00000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002060"/>
              </a:solidFill>
              <a:effectLst/>
              <a:uLnTx/>
              <a:uFillTx/>
              <a:latin typeface="EC Square Sans Pro"/>
            </a:endParaRPr>
          </a:p>
        </p:txBody>
      </p:sp>
      <p:sp>
        <p:nvSpPr>
          <p:cNvPr id="9" name="Rectángulo 8">
            <a:extLst>
              <a:ext uri="{FF2B5EF4-FFF2-40B4-BE49-F238E27FC236}">
                <a16:creationId xmlns:a16="http://schemas.microsoft.com/office/drawing/2014/main" id="{AB53290D-DC25-D02B-252D-06B24A349D71}"/>
              </a:ext>
            </a:extLst>
          </p:cNvPr>
          <p:cNvSpPr/>
          <p:nvPr/>
        </p:nvSpPr>
        <p:spPr>
          <a:xfrm>
            <a:off x="6146953" y="1777709"/>
            <a:ext cx="5431638" cy="4605729"/>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10" name="CuadroTexto 9">
            <a:extLst>
              <a:ext uri="{FF2B5EF4-FFF2-40B4-BE49-F238E27FC236}">
                <a16:creationId xmlns:a16="http://schemas.microsoft.com/office/drawing/2014/main" id="{9E3B1CED-CE99-A895-64A0-46F5ADA70862}"/>
              </a:ext>
            </a:extLst>
          </p:cNvPr>
          <p:cNvSpPr txBox="1"/>
          <p:nvPr/>
        </p:nvSpPr>
        <p:spPr>
          <a:xfrm>
            <a:off x="6401228" y="2205816"/>
            <a:ext cx="4643854"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EC Square Sans Pro"/>
              </a:rPr>
              <a:t>Best-practice framework for the use of antimicrobials in food-producing animals in the EU - Reaching for the next level.</a:t>
            </a:r>
            <a:endParaRPr kumimoji="0" lang="en-US" sz="1600" b="1" i="0" u="none" strike="noStrike" kern="0" cap="none" spc="0" normalizeH="0" baseline="0" noProof="0" dirty="0">
              <a:ln>
                <a:noFill/>
              </a:ln>
              <a:solidFill>
                <a:srgbClr val="00A6D4"/>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2060"/>
                </a:solidFill>
                <a:effectLst/>
                <a:uLnTx/>
                <a:uFillTx/>
                <a:latin typeface="EC Square Sans Pro"/>
              </a:rPr>
              <a:t> https://epruma.eu/home/best-practice-guides/best-practice-framework-for-the-use-of-antimicrobials-in-food-producing-animals-in-the-eu-reaching-for-the-next-level/</a:t>
            </a:r>
          </a:p>
        </p:txBody>
      </p:sp>
      <p:sp>
        <p:nvSpPr>
          <p:cNvPr id="4" name="CuadroTexto 3">
            <a:extLst>
              <a:ext uri="{FF2B5EF4-FFF2-40B4-BE49-F238E27FC236}">
                <a16:creationId xmlns:a16="http://schemas.microsoft.com/office/drawing/2014/main" id="{1C1F76AE-BB65-4126-9BB2-46C4F9E6FDE6}"/>
              </a:ext>
            </a:extLst>
          </p:cNvPr>
          <p:cNvSpPr txBox="1"/>
          <p:nvPr/>
        </p:nvSpPr>
        <p:spPr>
          <a:xfrm>
            <a:off x="271616" y="1291769"/>
            <a:ext cx="53671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3399"/>
                </a:solidFill>
                <a:effectLst/>
                <a:highlight>
                  <a:srgbClr val="ECEBEB"/>
                </a:highlight>
                <a:uLnTx/>
                <a:uFillTx/>
              </a:rPr>
              <a:t>No</a:t>
            </a:r>
            <a:r>
              <a:rPr lang="en-GB" dirty="0">
                <a:solidFill>
                  <a:srgbClr val="003399"/>
                </a:solidFill>
                <a:highlight>
                  <a:srgbClr val="ECEBEB"/>
                </a:highlight>
              </a:rPr>
              <a:t>t </a:t>
            </a:r>
            <a:r>
              <a:rPr kumimoji="0" lang="en-GB" sz="1800" b="0" i="0" u="none" strike="noStrike" kern="0" cap="none" spc="0" normalizeH="0" baseline="0" noProof="0" dirty="0">
                <a:ln>
                  <a:noFill/>
                </a:ln>
                <a:solidFill>
                  <a:srgbClr val="003399"/>
                </a:solidFill>
                <a:effectLst/>
                <a:highlight>
                  <a:srgbClr val="ECEBEB"/>
                </a:highlight>
                <a:uLnTx/>
                <a:uFillTx/>
              </a:rPr>
              <a:t>legally binding as the previous acts/provisions!</a:t>
            </a:r>
          </a:p>
        </p:txBody>
      </p:sp>
    </p:spTree>
    <p:extLst>
      <p:ext uri="{BB962C8B-B14F-4D97-AF65-F5344CB8AC3E}">
        <p14:creationId xmlns:p14="http://schemas.microsoft.com/office/powerpoint/2010/main" val="280605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0D00EA2-ADF9-4541-BC2E-B213C063CD0E}"/>
              </a:ext>
            </a:extLst>
          </p:cNvPr>
          <p:cNvSpPr>
            <a:spLocks noGrp="1"/>
          </p:cNvSpPr>
          <p:nvPr>
            <p:ph type="body" sz="quarter" idx="10"/>
          </p:nvPr>
        </p:nvSpPr>
        <p:spPr>
          <a:xfrm>
            <a:off x="609600" y="311150"/>
            <a:ext cx="11125200" cy="533400"/>
          </a:xfrm>
        </p:spPr>
        <p:txBody>
          <a:bodyPr/>
          <a:lstStyle/>
          <a:p>
            <a:pPr algn="ctr"/>
            <a:r>
              <a:rPr lang="en-GB" b="1" dirty="0">
                <a:solidFill>
                  <a:srgbClr val="002060"/>
                </a:solidFill>
                <a:latin typeface="EC Square Sans Pro" panose="020B0506040000020004" pitchFamily="34" charset="0"/>
              </a:rPr>
              <a:t>Animal Health Law </a:t>
            </a:r>
            <a:r>
              <a:rPr lang="en-GB" dirty="0">
                <a:solidFill>
                  <a:srgbClr val="002060"/>
                </a:solidFill>
                <a:latin typeface="EC Square Sans Pro" panose="020B0506040000020004" pitchFamily="34" charset="0"/>
              </a:rPr>
              <a:t>(</a:t>
            </a:r>
            <a:r>
              <a:rPr lang="en-US" dirty="0">
                <a:solidFill>
                  <a:srgbClr val="002060"/>
                </a:solidFill>
                <a:latin typeface="EC Square Sans Pro" panose="020B0506040000020004" pitchFamily="34" charset="0"/>
              </a:rPr>
              <a:t>Regulation (EU) 2016/429 on transmissible animal disease)</a:t>
            </a:r>
          </a:p>
        </p:txBody>
      </p:sp>
      <p:sp>
        <p:nvSpPr>
          <p:cNvPr id="5" name="Rectángulo redondeado 13">
            <a:extLst>
              <a:ext uri="{FF2B5EF4-FFF2-40B4-BE49-F238E27FC236}">
                <a16:creationId xmlns:a16="http://schemas.microsoft.com/office/drawing/2014/main" id="{1C8A5D96-79CC-49D4-9958-218917ABEFF5}"/>
              </a:ext>
            </a:extLst>
          </p:cNvPr>
          <p:cNvSpPr/>
          <p:nvPr/>
        </p:nvSpPr>
        <p:spPr>
          <a:xfrm>
            <a:off x="0" y="1377950"/>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7" name="CuadroTexto 6">
            <a:extLst>
              <a:ext uri="{FF2B5EF4-FFF2-40B4-BE49-F238E27FC236}">
                <a16:creationId xmlns:a16="http://schemas.microsoft.com/office/drawing/2014/main" id="{D5B06E44-AA44-47B7-AAF6-04F925D1A917}"/>
              </a:ext>
            </a:extLst>
          </p:cNvPr>
          <p:cNvSpPr txBox="1"/>
          <p:nvPr/>
        </p:nvSpPr>
        <p:spPr>
          <a:xfrm>
            <a:off x="594851" y="1496775"/>
            <a:ext cx="1144148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EC Square Sans Pro" panose="020B0506040000020004" pitchFamily="34" charset="0"/>
              </a:rPr>
              <a:t>“Prevention is better than cure”</a:t>
            </a:r>
            <a:endParaRPr kumimoji="0" lang="en-GB" sz="2400" b="0" i="0" u="none" strike="noStrike" kern="0" cap="none" spc="0" normalizeH="0" baseline="0" noProof="0" dirty="0">
              <a:ln>
                <a:noFill/>
              </a:ln>
              <a:solidFill>
                <a:srgbClr val="FFFFFF"/>
              </a:solidFill>
              <a:effectLst/>
              <a:uLnTx/>
              <a:uFillTx/>
              <a:latin typeface="EC Square Sans Pro" panose="020B0506040000020004" pitchFamily="34" charset="0"/>
            </a:endParaRPr>
          </a:p>
        </p:txBody>
      </p:sp>
      <p:sp>
        <p:nvSpPr>
          <p:cNvPr id="9" name="CuadroTexto 8">
            <a:extLst>
              <a:ext uri="{FF2B5EF4-FFF2-40B4-BE49-F238E27FC236}">
                <a16:creationId xmlns:a16="http://schemas.microsoft.com/office/drawing/2014/main" id="{D3D5898F-F375-489E-901B-A22AC9EFCE86}"/>
              </a:ext>
            </a:extLst>
          </p:cNvPr>
          <p:cNvSpPr txBox="1"/>
          <p:nvPr/>
        </p:nvSpPr>
        <p:spPr>
          <a:xfrm>
            <a:off x="3429000" y="2970628"/>
            <a:ext cx="4267200" cy="3200876"/>
          </a:xfrm>
          <a:prstGeom prst="rect">
            <a:avLst/>
          </a:prstGeom>
          <a:solidFill>
            <a:schemeClr val="bg1">
              <a:lumMod val="85000"/>
            </a:schemeClr>
          </a:solid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Clear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responsibility</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for all players for animal health</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Operators</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ensure a high level of animal health and welfare, and biosecurity</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Vets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raise awareness and help in the prevention and spread of pathogens</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CA</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protect animal health, human</a:t>
            </a:r>
          </a:p>
          <a:p>
            <a:pPr marL="0" marR="0" lvl="1"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a:rPr>
              <a:t> health and environment</a:t>
            </a:r>
            <a:endParaRPr kumimoji="0" lang="en-GB" sz="1800" b="0" i="0" u="none" strike="noStrike" kern="0" cap="none" spc="0" normalizeH="0" baseline="0" noProof="0" dirty="0">
              <a:ln>
                <a:noFill/>
              </a:ln>
              <a:solidFill>
                <a:sysClr val="windowText" lastClr="000000"/>
              </a:solidFill>
              <a:effectLst/>
              <a:uLnTx/>
              <a:uFillTx/>
              <a:latin typeface="EC Square Sans Pro"/>
            </a:endParaRPr>
          </a:p>
        </p:txBody>
      </p:sp>
      <p:sp>
        <p:nvSpPr>
          <p:cNvPr id="10" name="CuadroTexto 9">
            <a:extLst>
              <a:ext uri="{FF2B5EF4-FFF2-40B4-BE49-F238E27FC236}">
                <a16:creationId xmlns:a16="http://schemas.microsoft.com/office/drawing/2014/main" id="{E74ED37D-C482-486E-AF69-173FCDD414FE}"/>
              </a:ext>
            </a:extLst>
          </p:cNvPr>
          <p:cNvSpPr txBox="1"/>
          <p:nvPr/>
        </p:nvSpPr>
        <p:spPr>
          <a:xfrm>
            <a:off x="7882194" y="2970628"/>
            <a:ext cx="4309806" cy="2769989"/>
          </a:xfrm>
          <a:prstGeom prst="rect">
            <a:avLst/>
          </a:prstGeom>
          <a:solidFill>
            <a:srgbClr val="2C747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EC Square Sans Pro" panose="020B0506040000020004" pitchFamily="34" charset="0"/>
              </a:rPr>
              <a:t>Prioritising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EU intervention</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Regulatory tools/interventions for resistant pathogens: "disease agents“</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Disease preventive and control measures may apply (surveillance, eradication etc.)</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Legal basis monitoring AMR in animal pathogens</a:t>
            </a: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p:txBody>
      </p:sp>
      <p:sp>
        <p:nvSpPr>
          <p:cNvPr id="3" name="Rectángulo 2">
            <a:extLst>
              <a:ext uri="{FF2B5EF4-FFF2-40B4-BE49-F238E27FC236}">
                <a16:creationId xmlns:a16="http://schemas.microsoft.com/office/drawing/2014/main" id="{1773ED4B-94AE-4043-B465-D839C22AE128}"/>
              </a:ext>
            </a:extLst>
          </p:cNvPr>
          <p:cNvSpPr/>
          <p:nvPr/>
        </p:nvSpPr>
        <p:spPr>
          <a:xfrm>
            <a:off x="76200" y="2970628"/>
            <a:ext cx="3157798" cy="2769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Preventive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driven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approach</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improvement of animal health and biosecurity measures, good farming practices</a:t>
            </a:r>
          </a:p>
        </p:txBody>
      </p:sp>
    </p:spTree>
    <p:extLst>
      <p:ext uri="{BB962C8B-B14F-4D97-AF65-F5344CB8AC3E}">
        <p14:creationId xmlns:p14="http://schemas.microsoft.com/office/powerpoint/2010/main" val="210125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066800" y="3968750"/>
            <a:ext cx="2895600" cy="1143000"/>
          </a:xfrm>
          <a:effectLst>
            <a:outerShdw blurRad="50800" dist="38100" dir="5400000" algn="t" rotWithShape="0">
              <a:prstClr val="black">
                <a:alpha val="40000"/>
              </a:prstClr>
            </a:outerShdw>
            <a:reflection blurRad="6350" stA="50000" endA="300" endPos="90000" dir="5400000" sy="-100000" algn="bl" rotWithShape="0"/>
          </a:effectLst>
        </p:spPr>
        <p:txBody>
          <a:bodyPr/>
          <a:lstStyle/>
          <a:p>
            <a:r>
              <a:rPr lang="es-ES" sz="4400" b="1" dirty="0">
                <a:solidFill>
                  <a:srgbClr val="002060"/>
                </a:solidFill>
                <a:latin typeface="EC Square Sans Pro"/>
              </a:rPr>
              <a:t>CROATIA</a:t>
            </a:r>
          </a:p>
          <a:p>
            <a:r>
              <a:rPr lang="es-ES" sz="3200" b="1" dirty="0" err="1">
                <a:solidFill>
                  <a:srgbClr val="002060"/>
                </a:solidFill>
                <a:latin typeface="EC Square Sans Pro"/>
              </a:rPr>
              <a:t>specifications</a:t>
            </a:r>
            <a:endParaRPr lang="es-ES" sz="3200" b="1" dirty="0">
              <a:solidFill>
                <a:srgbClr val="002060"/>
              </a:solidFill>
              <a:latin typeface="EC Square Sans Pro"/>
            </a:endParaRPr>
          </a:p>
        </p:txBody>
      </p:sp>
      <p:pic>
        <p:nvPicPr>
          <p:cNvPr id="1026" name="Picture 2" descr="Croatia Flag Stock Photo - Download Image Now - iStock">
            <a:extLst>
              <a:ext uri="{FF2B5EF4-FFF2-40B4-BE49-F238E27FC236}">
                <a16:creationId xmlns:a16="http://schemas.microsoft.com/office/drawing/2014/main" id="{D3D7046E-719F-6629-60B8-415C6D1DA2F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19600" y="2263775"/>
            <a:ext cx="4018947"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25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411D83-B87A-6460-82ED-63D29A7601A0}"/>
              </a:ext>
            </a:extLst>
          </p:cNvPr>
          <p:cNvSpPr>
            <a:spLocks noGrp="1"/>
          </p:cNvSpPr>
          <p:nvPr>
            <p:ph type="body" sz="quarter" idx="10"/>
          </p:nvPr>
        </p:nvSpPr>
        <p:spPr/>
        <p:txBody>
          <a:bodyPr lIns="91440" tIns="45720" rIns="91440" bIns="45720" anchor="t"/>
          <a:lstStyle/>
          <a:p>
            <a:r>
              <a:rPr lang="hr-HR" b="1" dirty="0" err="1">
                <a:latin typeface="Arial"/>
                <a:cs typeface="Arial"/>
              </a:rPr>
              <a:t>Competent</a:t>
            </a:r>
            <a:r>
              <a:rPr lang="hr-HR" b="1" dirty="0">
                <a:latin typeface="Arial"/>
                <a:cs typeface="Arial"/>
              </a:rPr>
              <a:t> </a:t>
            </a:r>
            <a:r>
              <a:rPr lang="hr-HR" b="1" dirty="0" err="1">
                <a:latin typeface="Arial"/>
                <a:cs typeface="Arial"/>
              </a:rPr>
              <a:t>Authorities</a:t>
            </a:r>
            <a:r>
              <a:rPr lang="hr-HR" b="1" dirty="0">
                <a:latin typeface="Arial"/>
                <a:cs typeface="Arial"/>
              </a:rPr>
              <a:t> – Croatia (</a:t>
            </a:r>
            <a:r>
              <a:rPr lang="hr-HR" b="1" dirty="0" err="1">
                <a:latin typeface="Arial"/>
                <a:cs typeface="Arial"/>
              </a:rPr>
              <a:t>actual</a:t>
            </a:r>
            <a:r>
              <a:rPr lang="hr-HR" b="1" dirty="0">
                <a:latin typeface="Arial"/>
                <a:cs typeface="Arial"/>
              </a:rPr>
              <a:t> </a:t>
            </a:r>
            <a:r>
              <a:rPr lang="hr-HR" b="1" dirty="0" err="1">
                <a:latin typeface="Arial"/>
                <a:cs typeface="Arial"/>
              </a:rPr>
              <a:t>changes</a:t>
            </a:r>
            <a:r>
              <a:rPr lang="hr-HR" b="1" dirty="0">
                <a:latin typeface="Arial"/>
                <a:cs typeface="Arial"/>
              </a:rPr>
              <a:t>)</a:t>
            </a:r>
            <a:endParaRPr lang="es-ES" b="1" dirty="0">
              <a:latin typeface="Arial"/>
              <a:cs typeface="Arial"/>
            </a:endParaRPr>
          </a:p>
        </p:txBody>
      </p:sp>
      <p:sp>
        <p:nvSpPr>
          <p:cNvPr id="3" name="Rectangle 2">
            <a:extLst>
              <a:ext uri="{FF2B5EF4-FFF2-40B4-BE49-F238E27FC236}">
                <a16:creationId xmlns:a16="http://schemas.microsoft.com/office/drawing/2014/main" id="{DB320445-7405-3FF8-3955-EA4D0B993D2F}"/>
              </a:ext>
            </a:extLst>
          </p:cNvPr>
          <p:cNvSpPr txBox="1">
            <a:spLocks noChangeArrowheads="1"/>
          </p:cNvSpPr>
          <p:nvPr/>
        </p:nvSpPr>
        <p:spPr>
          <a:xfrm>
            <a:off x="252862" y="1530350"/>
            <a:ext cx="10695675" cy="4648200"/>
          </a:xfrm>
          <a:prstGeom prst="rect">
            <a:avLst/>
          </a:prstGeom>
        </p:spPr>
        <p:txBody>
          <a:bodyPr>
            <a:normAutofit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09600" indent="-609600">
              <a:buFont typeface="Wingdings" panose="05000000000000000000" pitchFamily="2" charset="2"/>
              <a:buChar char="§"/>
            </a:pPr>
            <a:r>
              <a:rPr lang="hr-HR" altLang="sr-Latn-RS" sz="2400" b="1" dirty="0">
                <a:solidFill>
                  <a:srgbClr val="C00000"/>
                </a:solidFill>
                <a:effectLst>
                  <a:outerShdw blurRad="38100" dist="38100" dir="2700000" algn="tl">
                    <a:srgbClr val="000000">
                      <a:alpha val="43137"/>
                    </a:srgbClr>
                  </a:outerShdw>
                </a:effectLst>
                <a:cs typeface="Arial" panose="020B0604020202020204" pitchFamily="34" charset="0"/>
              </a:rPr>
              <a:t>HALMED – </a:t>
            </a:r>
            <a:r>
              <a:rPr lang="hr-HR" altLang="sr-Latn-RS" sz="2400" dirty="0" err="1">
                <a:solidFill>
                  <a:srgbClr val="C00000"/>
                </a:solidFill>
                <a:cs typeface="Arial" panose="020B0604020202020204" pitchFamily="34" charset="0"/>
              </a:rPr>
              <a:t>Agency</a:t>
            </a:r>
            <a:r>
              <a:rPr lang="hr-HR" altLang="sr-Latn-RS" sz="2400" dirty="0">
                <a:solidFill>
                  <a:srgbClr val="C00000"/>
                </a:solidFill>
                <a:cs typeface="Arial" panose="020B0604020202020204" pitchFamily="34" charset="0"/>
              </a:rPr>
              <a:t> for </a:t>
            </a:r>
            <a:r>
              <a:rPr lang="hr-HR" altLang="sr-Latn-RS" sz="2400" dirty="0" err="1">
                <a:solidFill>
                  <a:srgbClr val="C00000"/>
                </a:solidFill>
                <a:cs typeface="Arial" panose="020B0604020202020204" pitchFamily="34" charset="0"/>
              </a:rPr>
              <a:t>Medicinal</a:t>
            </a:r>
            <a:r>
              <a:rPr lang="hr-HR" altLang="sr-Latn-RS" sz="2400" dirty="0">
                <a:solidFill>
                  <a:srgbClr val="C00000"/>
                </a:solidFill>
                <a:cs typeface="Arial" panose="020B0604020202020204" pitchFamily="34" charset="0"/>
              </a:rPr>
              <a:t> Products </a:t>
            </a:r>
            <a:r>
              <a:rPr lang="hr-HR" altLang="sr-Latn-RS" sz="2400" dirty="0" err="1">
                <a:solidFill>
                  <a:srgbClr val="C00000"/>
                </a:solidFill>
                <a:cs typeface="Arial" panose="020B0604020202020204" pitchFamily="34" charset="0"/>
              </a:rPr>
              <a:t>and</a:t>
            </a:r>
            <a:r>
              <a:rPr lang="hr-HR" altLang="sr-Latn-RS" sz="2400" dirty="0">
                <a:solidFill>
                  <a:srgbClr val="C00000"/>
                </a:solidFill>
                <a:cs typeface="Arial" panose="020B0604020202020204" pitchFamily="34" charset="0"/>
              </a:rPr>
              <a:t> </a:t>
            </a:r>
            <a:r>
              <a:rPr lang="hr-HR" altLang="sr-Latn-RS" sz="2400" dirty="0" err="1">
                <a:solidFill>
                  <a:srgbClr val="C00000"/>
                </a:solidFill>
                <a:cs typeface="Arial" panose="020B0604020202020204" pitchFamily="34" charset="0"/>
              </a:rPr>
              <a:t>Medical</a:t>
            </a:r>
            <a:r>
              <a:rPr lang="hr-HR" altLang="sr-Latn-RS" sz="2400" dirty="0">
                <a:solidFill>
                  <a:srgbClr val="C00000"/>
                </a:solidFill>
                <a:cs typeface="Arial" panose="020B0604020202020204" pitchFamily="34" charset="0"/>
              </a:rPr>
              <a:t> Devices </a:t>
            </a:r>
            <a:r>
              <a:rPr lang="hr-HR" altLang="sr-Latn-RS" sz="2400" dirty="0" err="1">
                <a:solidFill>
                  <a:srgbClr val="C00000"/>
                </a:solidFill>
                <a:cs typeface="Arial" panose="020B0604020202020204" pitchFamily="34" charset="0"/>
              </a:rPr>
              <a:t>of</a:t>
            </a:r>
            <a:r>
              <a:rPr lang="hr-HR" altLang="sr-Latn-RS" sz="2400" dirty="0">
                <a:solidFill>
                  <a:srgbClr val="C00000"/>
                </a:solidFill>
                <a:cs typeface="Arial" panose="020B0604020202020204" pitchFamily="34" charset="0"/>
              </a:rPr>
              <a:t> Croatia</a:t>
            </a:r>
          </a:p>
          <a:p>
            <a:pPr marL="609600" indent="-609600">
              <a:buFont typeface="Wingdings" panose="05000000000000000000" pitchFamily="2" charset="2"/>
              <a:buChar char="§"/>
            </a:pPr>
            <a:endParaRPr lang="hr-HR" altLang="sr-Latn-RS" sz="800" b="1" dirty="0">
              <a:solidFill>
                <a:srgbClr val="002060"/>
              </a:solidFill>
              <a:effectLst>
                <a:outerShdw blurRad="38100" dist="38100" dir="2700000" algn="tl">
                  <a:srgbClr val="000000">
                    <a:alpha val="43137"/>
                  </a:srgbClr>
                </a:outerShdw>
              </a:effectLst>
              <a:cs typeface="Arial" panose="020B0604020202020204" pitchFamily="34" charset="0"/>
            </a:endParaRPr>
          </a:p>
          <a:p>
            <a:pPr marL="609600" indent="-609600">
              <a:buFont typeface="Wingdings" panose="05000000000000000000" pitchFamily="2" charset="2"/>
              <a:buChar char="§"/>
            </a:pPr>
            <a:r>
              <a:rPr lang="hr-HR" altLang="sr-Latn-RS" sz="2400" b="1" dirty="0">
                <a:solidFill>
                  <a:srgbClr val="002060"/>
                </a:solidFill>
                <a:effectLst>
                  <a:outerShdw blurRad="38100" dist="38100" dir="2700000" algn="tl">
                    <a:srgbClr val="000000">
                      <a:alpha val="43137"/>
                    </a:srgbClr>
                  </a:outerShdw>
                </a:effectLst>
                <a:cs typeface="Arial" panose="020B0604020202020204" pitchFamily="34" charset="0"/>
              </a:rPr>
              <a:t>HALMED (2019) </a:t>
            </a:r>
            <a:r>
              <a:rPr lang="hr-HR" altLang="sr-Latn-RS" sz="2400" b="1"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wholesale</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distribution</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control</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of</a:t>
            </a:r>
            <a:r>
              <a:rPr lang="hr-HR" altLang="sr-Latn-RS" sz="2400" dirty="0">
                <a:solidFill>
                  <a:srgbClr val="002060"/>
                </a:solidFill>
                <a:cs typeface="Arial" panose="020B0604020202020204" pitchFamily="34" charset="0"/>
              </a:rPr>
              <a:t> VMP </a:t>
            </a:r>
            <a:r>
              <a:rPr lang="hr-HR" altLang="sr-Latn-RS" sz="2400" dirty="0" err="1">
                <a:solidFill>
                  <a:srgbClr val="002060"/>
                </a:solidFill>
                <a:cs typeface="Arial" panose="020B0604020202020204" pitchFamily="34" charset="0"/>
              </a:rPr>
              <a:t>in</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wholesale</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manufacturing</a:t>
            </a:r>
            <a:r>
              <a:rPr lang="hr-HR" altLang="sr-Latn-RS" sz="2400" dirty="0">
                <a:solidFill>
                  <a:srgbClr val="002060"/>
                </a:solidFill>
                <a:cs typeface="Arial" panose="020B0604020202020204" pitchFamily="34" charset="0"/>
              </a:rPr>
              <a:t>/</a:t>
            </a:r>
            <a:r>
              <a:rPr lang="hr-HR" altLang="sr-Latn-RS" sz="2400" dirty="0" err="1">
                <a:solidFill>
                  <a:srgbClr val="002060"/>
                </a:solidFill>
                <a:cs typeface="Arial" panose="020B0604020202020204" pitchFamily="34" charset="0"/>
              </a:rPr>
              <a:t>production</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authorisations</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good</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manufacturing</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practice</a:t>
            </a:r>
            <a:r>
              <a:rPr lang="hr-HR" altLang="sr-Latn-RS" sz="2400" dirty="0">
                <a:solidFill>
                  <a:srgbClr val="002060"/>
                </a:solidFill>
                <a:cs typeface="Arial" panose="020B0604020202020204" pitchFamily="34" charset="0"/>
              </a:rPr>
              <a:t> (GMP)</a:t>
            </a:r>
          </a:p>
          <a:p>
            <a:pPr marL="609600" indent="-609600">
              <a:buFont typeface="Wingdings" panose="05000000000000000000" pitchFamily="2" charset="2"/>
              <a:buChar char="§"/>
            </a:pPr>
            <a:endParaRPr lang="hr-HR" altLang="sr-Latn-RS" sz="800" b="1" dirty="0">
              <a:solidFill>
                <a:srgbClr val="002060"/>
              </a:solidFill>
              <a:effectLst>
                <a:outerShdw blurRad="38100" dist="38100" dir="2700000" algn="tl">
                  <a:srgbClr val="000000">
                    <a:alpha val="43137"/>
                  </a:srgbClr>
                </a:outerShdw>
              </a:effectLst>
              <a:cs typeface="Arial" panose="020B0604020202020204" pitchFamily="34" charset="0"/>
            </a:endParaRPr>
          </a:p>
          <a:p>
            <a:pPr marL="609600" indent="-609600">
              <a:buFont typeface="Wingdings" panose="05000000000000000000" pitchFamily="2" charset="2"/>
              <a:buChar char="§"/>
            </a:pPr>
            <a:r>
              <a:rPr lang="hr-HR" altLang="sr-Latn-RS" sz="2400" b="1" dirty="0">
                <a:solidFill>
                  <a:srgbClr val="002060"/>
                </a:solidFill>
                <a:effectLst>
                  <a:outerShdw blurRad="38100" dist="38100" dir="2700000" algn="tl">
                    <a:srgbClr val="000000">
                      <a:alpha val="43137"/>
                    </a:srgbClr>
                  </a:outerShdw>
                </a:effectLst>
                <a:cs typeface="Arial" panose="020B0604020202020204" pitchFamily="34" charset="0"/>
              </a:rPr>
              <a:t>HALMED (2024) </a:t>
            </a:r>
            <a:r>
              <a:rPr lang="hr-HR" altLang="sr-Latn-RS" sz="2400" b="1" dirty="0">
                <a:solidFill>
                  <a:srgbClr val="002060"/>
                </a:solidFill>
                <a:cs typeface="Arial" panose="020B0604020202020204" pitchFamily="34" charset="0"/>
              </a:rPr>
              <a:t>– </a:t>
            </a:r>
            <a:r>
              <a:rPr lang="hr-HR" altLang="sr-Latn-RS" sz="2400" dirty="0">
                <a:solidFill>
                  <a:srgbClr val="002060"/>
                </a:solidFill>
                <a:cs typeface="Arial" panose="020B0604020202020204" pitchFamily="34" charset="0"/>
              </a:rPr>
              <a:t>marketing </a:t>
            </a:r>
            <a:r>
              <a:rPr lang="hr-HR" altLang="sr-Latn-RS" sz="2400" dirty="0" err="1">
                <a:solidFill>
                  <a:srgbClr val="002060"/>
                </a:solidFill>
                <a:cs typeface="Arial" panose="020B0604020202020204" pitchFamily="34" charset="0"/>
              </a:rPr>
              <a:t>authorizations</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procedures</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pharmacovigilance</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collection</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of</a:t>
            </a:r>
            <a:r>
              <a:rPr lang="hr-HR" altLang="sr-Latn-RS" sz="2400" dirty="0">
                <a:solidFill>
                  <a:srgbClr val="002060"/>
                </a:solidFill>
                <a:cs typeface="Arial" panose="020B0604020202020204" pitchFamily="34" charset="0"/>
              </a:rPr>
              <a:t>  AMR data, </a:t>
            </a:r>
            <a:r>
              <a:rPr lang="hr-HR" altLang="sr-Latn-RS" sz="2400" dirty="0" err="1">
                <a:solidFill>
                  <a:srgbClr val="002060"/>
                </a:solidFill>
                <a:cs typeface="Arial" panose="020B0604020202020204" pitchFamily="34" charset="0"/>
              </a:rPr>
              <a:t>another</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activities</a:t>
            </a:r>
            <a:endParaRPr lang="hr-HR" altLang="sr-Latn-RS" sz="2400" dirty="0">
              <a:solidFill>
                <a:srgbClr val="002060"/>
              </a:solidFill>
              <a:cs typeface="Arial" panose="020B0604020202020204" pitchFamily="34" charset="0"/>
            </a:endParaRPr>
          </a:p>
          <a:p>
            <a:pPr marL="609600" indent="-609600">
              <a:buFont typeface="Wingdings" panose="05000000000000000000" pitchFamily="2" charset="2"/>
              <a:buChar char="§"/>
            </a:pPr>
            <a:endParaRPr lang="hr-HR" altLang="sr-Latn-RS" sz="800" dirty="0">
              <a:solidFill>
                <a:srgbClr val="002060"/>
              </a:solidFill>
              <a:effectLst>
                <a:outerShdw blurRad="38100" dist="38100" dir="2700000" algn="tl">
                  <a:srgbClr val="000000">
                    <a:alpha val="43137"/>
                  </a:srgbClr>
                </a:outerShdw>
              </a:effectLst>
              <a:cs typeface="Arial" panose="020B0604020202020204" pitchFamily="34" charset="0"/>
            </a:endParaRPr>
          </a:p>
          <a:p>
            <a:pPr marL="609600" indent="-609600">
              <a:buFont typeface="Wingdings" panose="05000000000000000000" pitchFamily="2" charset="2"/>
              <a:buChar char="§"/>
            </a:pPr>
            <a:r>
              <a:rPr lang="hr-HR" altLang="sr-Latn-RS" sz="2400" b="1" dirty="0">
                <a:solidFill>
                  <a:srgbClr val="002060"/>
                </a:solidFill>
                <a:effectLst>
                  <a:outerShdw blurRad="38100" dist="38100" dir="2700000" algn="tl">
                    <a:srgbClr val="000000">
                      <a:alpha val="43137"/>
                    </a:srgbClr>
                  </a:outerShdw>
                </a:effectLst>
                <a:cs typeface="Arial" panose="020B0604020202020204" pitchFamily="34" charset="0"/>
              </a:rPr>
              <a:t>MINISTRY OF AGRICULTURE </a:t>
            </a:r>
            <a:r>
              <a:rPr lang="hr-HR" altLang="sr-Latn-RS" sz="2400" b="1" dirty="0">
                <a:solidFill>
                  <a:srgbClr val="002060"/>
                </a:solidFill>
                <a:cs typeface="Arial" panose="020B0604020202020204" pitchFamily="34" charset="0"/>
              </a:rPr>
              <a:t>– </a:t>
            </a:r>
            <a:r>
              <a:rPr lang="hr-HR" altLang="sr-Latn-RS" sz="2400" dirty="0">
                <a:solidFill>
                  <a:srgbClr val="002060"/>
                </a:solidFill>
                <a:cs typeface="Arial" panose="020B0604020202020204" pitchFamily="34" charset="0"/>
              </a:rPr>
              <a:t>legislative </a:t>
            </a:r>
            <a:r>
              <a:rPr lang="hr-HR" altLang="sr-Latn-RS" sz="2400" dirty="0" err="1">
                <a:solidFill>
                  <a:srgbClr val="002060"/>
                </a:solidFill>
                <a:cs typeface="Arial" panose="020B0604020202020204" pitchFamily="34" charset="0"/>
              </a:rPr>
              <a:t>frame</a:t>
            </a:r>
            <a:r>
              <a:rPr lang="hr-HR" altLang="sr-Latn-RS" sz="2400" dirty="0">
                <a:solidFill>
                  <a:srgbClr val="002060"/>
                </a:solidFill>
                <a:cs typeface="Arial" panose="020B0604020202020204" pitchFamily="34" charset="0"/>
              </a:rPr>
              <a:t>, </a:t>
            </a:r>
            <a:r>
              <a:rPr lang="hr-HR" altLang="sr-Latn-RS" sz="2400" u="sng" dirty="0" err="1">
                <a:solidFill>
                  <a:srgbClr val="002060"/>
                </a:solidFill>
                <a:cs typeface="Arial" panose="020B0604020202020204" pitchFamily="34" charset="0"/>
              </a:rPr>
              <a:t>retail</a:t>
            </a:r>
            <a:r>
              <a:rPr lang="hr-HR" altLang="sr-Latn-RS" sz="2400" u="sng" dirty="0">
                <a:solidFill>
                  <a:srgbClr val="002060"/>
                </a:solidFill>
                <a:cs typeface="Arial" panose="020B0604020202020204" pitchFamily="34" charset="0"/>
              </a:rPr>
              <a:t> sale, </a:t>
            </a:r>
            <a:r>
              <a:rPr lang="hr-HR" altLang="sr-Latn-RS" sz="2400" u="sng" dirty="0" err="1">
                <a:solidFill>
                  <a:srgbClr val="002060"/>
                </a:solidFill>
                <a:cs typeface="Arial" panose="020B0604020202020204" pitchFamily="34" charset="0"/>
              </a:rPr>
              <a:t>approval</a:t>
            </a:r>
            <a:r>
              <a:rPr lang="hr-HR" altLang="sr-Latn-RS" sz="2400" u="sng" dirty="0">
                <a:solidFill>
                  <a:srgbClr val="002060"/>
                </a:solidFill>
                <a:cs typeface="Arial" panose="020B0604020202020204" pitchFamily="34" charset="0"/>
              </a:rPr>
              <a:t> </a:t>
            </a:r>
            <a:r>
              <a:rPr lang="hr-HR" altLang="sr-Latn-RS" sz="2400" u="sng" dirty="0" err="1">
                <a:solidFill>
                  <a:srgbClr val="002060"/>
                </a:solidFill>
                <a:cs typeface="Arial" panose="020B0604020202020204" pitchFamily="34" charset="0"/>
              </a:rPr>
              <a:t>of</a:t>
            </a:r>
            <a:r>
              <a:rPr lang="hr-HR" altLang="sr-Latn-RS" sz="2400" u="sng" dirty="0">
                <a:solidFill>
                  <a:srgbClr val="002060"/>
                </a:solidFill>
                <a:cs typeface="Arial" panose="020B0604020202020204" pitchFamily="34" charset="0"/>
              </a:rPr>
              <a:t> </a:t>
            </a:r>
            <a:r>
              <a:rPr lang="hr-HR" altLang="sr-Latn-RS" sz="2400" u="sng" dirty="0" err="1">
                <a:solidFill>
                  <a:srgbClr val="002060"/>
                </a:solidFill>
                <a:cs typeface="Arial" panose="020B0604020202020204" pitchFamily="34" charset="0"/>
              </a:rPr>
              <a:t>veterinary</a:t>
            </a:r>
            <a:r>
              <a:rPr lang="hr-HR" altLang="sr-Latn-RS" sz="2400" u="sng" dirty="0">
                <a:solidFill>
                  <a:srgbClr val="002060"/>
                </a:solidFill>
                <a:cs typeface="Arial" panose="020B0604020202020204" pitchFamily="34" charset="0"/>
              </a:rPr>
              <a:t> </a:t>
            </a:r>
            <a:r>
              <a:rPr lang="hr-HR" altLang="sr-Latn-RS" sz="2400" u="sng" dirty="0" err="1">
                <a:solidFill>
                  <a:srgbClr val="002060"/>
                </a:solidFill>
                <a:cs typeface="Arial" panose="020B0604020202020204" pitchFamily="34" charset="0"/>
              </a:rPr>
              <a:t>pharmacies</a:t>
            </a:r>
            <a:endParaRPr lang="hr-HR" altLang="sr-Latn-RS" sz="2400" dirty="0">
              <a:solidFill>
                <a:srgbClr val="002060"/>
              </a:solidFill>
              <a:cs typeface="Arial" panose="020B0604020202020204" pitchFamily="34" charset="0"/>
            </a:endParaRPr>
          </a:p>
          <a:p>
            <a:pPr marL="609600" indent="-609600">
              <a:buFont typeface="Wingdings" panose="05000000000000000000" pitchFamily="2" charset="2"/>
              <a:buChar char="§"/>
            </a:pPr>
            <a:endParaRPr lang="hr-HR" altLang="sr-Latn-RS" sz="800" b="1" dirty="0">
              <a:solidFill>
                <a:srgbClr val="002060"/>
              </a:solidFill>
              <a:effectLst>
                <a:outerShdw blurRad="38100" dist="38100" dir="2700000" algn="tl">
                  <a:srgbClr val="000000">
                    <a:alpha val="43137"/>
                  </a:srgbClr>
                </a:outerShdw>
              </a:effectLst>
              <a:cs typeface="Arial" panose="020B0604020202020204" pitchFamily="34" charset="0"/>
            </a:endParaRPr>
          </a:p>
          <a:p>
            <a:pPr marL="609600" indent="-609600">
              <a:buFont typeface="Wingdings" panose="05000000000000000000" pitchFamily="2" charset="2"/>
              <a:buChar char="§"/>
            </a:pPr>
            <a:r>
              <a:rPr lang="hr-HR" altLang="sr-Latn-RS" sz="2400" b="1" dirty="0">
                <a:solidFill>
                  <a:srgbClr val="002060"/>
                </a:solidFill>
                <a:effectLst>
                  <a:outerShdw blurRad="38100" dist="38100" dir="2700000" algn="tl">
                    <a:srgbClr val="000000">
                      <a:alpha val="43137"/>
                    </a:srgbClr>
                  </a:outerShdw>
                </a:effectLst>
                <a:cs typeface="Arial" panose="020B0604020202020204" pitchFamily="34" charset="0"/>
              </a:rPr>
              <a:t>STATE INSPECTORATE </a:t>
            </a:r>
            <a:r>
              <a:rPr lang="hr-HR" altLang="sr-Latn-RS" sz="2400" b="1"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control</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of</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retail</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of</a:t>
            </a:r>
            <a:r>
              <a:rPr lang="hr-HR" altLang="sr-Latn-RS" sz="2400" dirty="0">
                <a:solidFill>
                  <a:srgbClr val="002060"/>
                </a:solidFill>
                <a:cs typeface="Arial" panose="020B0604020202020204" pitchFamily="34" charset="0"/>
              </a:rPr>
              <a:t> VMP, </a:t>
            </a:r>
            <a:r>
              <a:rPr lang="hr-HR" altLang="sr-Latn-RS" sz="2400" dirty="0" err="1">
                <a:solidFill>
                  <a:srgbClr val="002060"/>
                </a:solidFill>
                <a:cs typeface="Arial" panose="020B0604020202020204" pitchFamily="34" charset="0"/>
              </a:rPr>
              <a:t>approval</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of</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veterinary</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pharmacies</a:t>
            </a:r>
            <a:r>
              <a:rPr lang="hr-HR" altLang="sr-Latn-RS" sz="2400" dirty="0">
                <a:solidFill>
                  <a:srgbClr val="002060"/>
                </a:solidFill>
                <a:cs typeface="Arial" panose="020B0604020202020204" pitchFamily="34" charset="0"/>
              </a:rPr>
              <a:t> </a:t>
            </a:r>
          </a:p>
          <a:p>
            <a:pPr marL="609600" indent="-609600">
              <a:buFont typeface="Wingdings" panose="05000000000000000000" pitchFamily="2" charset="2"/>
              <a:buChar char="§"/>
            </a:pPr>
            <a:endParaRPr lang="hr-HR" altLang="sr-Latn-RS" sz="800" b="1" dirty="0">
              <a:solidFill>
                <a:srgbClr val="002060"/>
              </a:solidFill>
              <a:effectLst>
                <a:outerShdw blurRad="38100" dist="38100" dir="2700000" algn="tl">
                  <a:srgbClr val="000000">
                    <a:alpha val="43137"/>
                  </a:srgbClr>
                </a:outerShdw>
              </a:effectLst>
              <a:cs typeface="Arial" panose="020B0604020202020204" pitchFamily="34" charset="0"/>
            </a:endParaRPr>
          </a:p>
          <a:p>
            <a:pPr marL="609600" indent="-609600">
              <a:buFont typeface="Wingdings" panose="05000000000000000000" pitchFamily="2" charset="2"/>
              <a:buChar char="§"/>
            </a:pPr>
            <a:r>
              <a:rPr lang="hr-HR" altLang="sr-Latn-RS" sz="2400" b="1" dirty="0">
                <a:solidFill>
                  <a:srgbClr val="002060"/>
                </a:solidFill>
                <a:effectLst>
                  <a:outerShdw blurRad="38100" dist="38100" dir="2700000" algn="tl">
                    <a:srgbClr val="000000">
                      <a:alpha val="43137"/>
                    </a:srgbClr>
                  </a:outerShdw>
                </a:effectLst>
                <a:cs typeface="Arial" panose="020B0604020202020204" pitchFamily="34" charset="0"/>
              </a:rPr>
              <a:t>VETERINARY FACULTY</a:t>
            </a:r>
            <a:r>
              <a:rPr lang="hr-HR" altLang="sr-Latn-RS" sz="2400" b="1"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pharmacovigilance</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scientific</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and</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educational</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purposes</a:t>
            </a:r>
            <a:r>
              <a:rPr lang="hr-HR" altLang="sr-Latn-RS" sz="2400" dirty="0">
                <a:solidFill>
                  <a:srgbClr val="002060"/>
                </a:solidFill>
                <a:cs typeface="Arial" panose="020B0604020202020204" pitchFamily="34" charset="0"/>
              </a:rPr>
              <a:t>)</a:t>
            </a:r>
          </a:p>
        </p:txBody>
      </p:sp>
    </p:spTree>
    <p:extLst>
      <p:ext uri="{BB962C8B-B14F-4D97-AF65-F5344CB8AC3E}">
        <p14:creationId xmlns:p14="http://schemas.microsoft.com/office/powerpoint/2010/main" val="61327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000"/>
                                        <p:tgtEl>
                                          <p:spTgt spid="3">
                                            <p:txEl>
                                              <p:pRg st="8" end="8"/>
                                            </p:txEl>
                                          </p:spTgt>
                                        </p:tgtEl>
                                      </p:cBhvr>
                                    </p:animEffect>
                                    <p:anim calcmode="lin" valueType="num">
                                      <p:cBhvr>
                                        <p:cTn id="3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1000"/>
                                        <p:tgtEl>
                                          <p:spTgt spid="3">
                                            <p:txEl>
                                              <p:pRg st="10" end="10"/>
                                            </p:txEl>
                                          </p:spTgt>
                                        </p:tgtEl>
                                      </p:cBhvr>
                                    </p:animEffect>
                                    <p:anim calcmode="lin" valueType="num">
                                      <p:cBhvr>
                                        <p:cTn id="4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AC21E4A-CF66-9644-DA57-4826E7FF09A0}"/>
              </a:ext>
            </a:extLst>
          </p:cNvPr>
          <p:cNvSpPr>
            <a:spLocks noGrp="1"/>
          </p:cNvSpPr>
          <p:nvPr>
            <p:ph type="body" sz="quarter" idx="10"/>
          </p:nvPr>
        </p:nvSpPr>
        <p:spPr>
          <a:xfrm>
            <a:off x="786903" y="299943"/>
            <a:ext cx="6400800" cy="629130"/>
          </a:xfrm>
        </p:spPr>
        <p:txBody>
          <a:bodyPr/>
          <a:lstStyle/>
          <a:p>
            <a:r>
              <a:rPr lang="hr-HR" b="1" dirty="0" err="1"/>
              <a:t>Retail</a:t>
            </a:r>
            <a:r>
              <a:rPr lang="hr-HR" b="1" dirty="0"/>
              <a:t> sale </a:t>
            </a:r>
            <a:r>
              <a:rPr lang="hr-HR" b="1" dirty="0" err="1"/>
              <a:t>of</a:t>
            </a:r>
            <a:r>
              <a:rPr lang="hr-HR" b="1" dirty="0"/>
              <a:t> VMP </a:t>
            </a:r>
            <a:r>
              <a:rPr lang="hr-HR" b="1" dirty="0" err="1"/>
              <a:t>in</a:t>
            </a:r>
            <a:r>
              <a:rPr lang="hr-HR" b="1" dirty="0"/>
              <a:t> Croatia</a:t>
            </a:r>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r>
              <a:rPr lang="en-GB" b="1" dirty="0"/>
              <a:t>t</a:t>
            </a:r>
            <a:endParaRPr lang="es-ES" b="1" dirty="0"/>
          </a:p>
        </p:txBody>
      </p:sp>
      <p:sp>
        <p:nvSpPr>
          <p:cNvPr id="5" name="TekstniOkvir 4">
            <a:extLst>
              <a:ext uri="{FF2B5EF4-FFF2-40B4-BE49-F238E27FC236}">
                <a16:creationId xmlns:a16="http://schemas.microsoft.com/office/drawing/2014/main" id="{9D0512CC-80C9-4452-4C53-6874954B815F}"/>
              </a:ext>
            </a:extLst>
          </p:cNvPr>
          <p:cNvSpPr txBox="1"/>
          <p:nvPr/>
        </p:nvSpPr>
        <p:spPr>
          <a:xfrm>
            <a:off x="2895600" y="1587064"/>
            <a:ext cx="6886864" cy="3754874"/>
          </a:xfrm>
          <a:prstGeom prst="rect">
            <a:avLst/>
          </a:prstGeom>
          <a:noFill/>
        </p:spPr>
        <p:txBody>
          <a:bodyPr wrap="square">
            <a:spAutoFit/>
          </a:bodyPr>
          <a:lstStyle/>
          <a:p>
            <a:pPr marL="342900" indent="-342900">
              <a:buFont typeface="Wingdings" panose="05000000000000000000" pitchFamily="2" charset="2"/>
              <a:buChar char="§"/>
            </a:pPr>
            <a:r>
              <a:rPr lang="hr-HR" sz="2400" dirty="0">
                <a:solidFill>
                  <a:srgbClr val="003399"/>
                </a:solidFill>
                <a:latin typeface="EC Square Sans Pro" panose="020B0506040000020004" pitchFamily="34" charset="0"/>
                <a:ea typeface="+mn-ea"/>
                <a:cs typeface="Arial" panose="020B0604020202020204" pitchFamily="34" charset="0"/>
              </a:rPr>
              <a:t>r</a:t>
            </a:r>
            <a:r>
              <a:rPr kumimoji="0" lang="en-GB" sz="2400" b="0" i="0" u="none" strike="noStrike" kern="0" cap="none" spc="0" normalizeH="0" baseline="0" dirty="0" err="1">
                <a:ln>
                  <a:noFill/>
                </a:ln>
                <a:solidFill>
                  <a:srgbClr val="003399"/>
                </a:solidFill>
                <a:effectLst/>
                <a:uLnTx/>
                <a:uFillTx/>
                <a:latin typeface="EC Square Sans Pro" panose="020B0506040000020004" pitchFamily="34" charset="0"/>
                <a:ea typeface="+mn-ea"/>
                <a:cs typeface="Arial" panose="020B0604020202020204" pitchFamily="34" charset="0"/>
              </a:rPr>
              <a:t>etail</a:t>
            </a:r>
            <a:r>
              <a:rPr kumimoji="0" lang="en-GB" sz="24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 sale of veterinary </a:t>
            </a:r>
            <a:r>
              <a:rPr kumimoji="0" lang="en-US" sz="2400" b="0" i="0" u="none" strike="noStrike" kern="0" cap="none" spc="0" normalizeH="0" baseline="0" dirty="0">
                <a:ln>
                  <a:noFill/>
                </a:ln>
                <a:solidFill>
                  <a:srgbClr val="003399"/>
                </a:solidFill>
                <a:effectLst/>
                <a:uLnTx/>
                <a:uFillTx/>
                <a:latin typeface="EC Square Sans Pro" panose="020B0506040000020004" pitchFamily="34" charset="0"/>
                <a:ea typeface="+mn-ea"/>
                <a:cs typeface="Arial" panose="020B0604020202020204" pitchFamily="34" charset="0"/>
              </a:rPr>
              <a:t>medicinal</a:t>
            </a:r>
            <a:r>
              <a:rPr kumimoji="0" lang="hr-HR" sz="24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hr-HR" sz="2400" b="0" i="0" u="none" strike="noStrike" kern="0" cap="none" spc="0" normalizeH="0" baseline="0" noProof="0" dirty="0" err="1">
                <a:ln>
                  <a:noFill/>
                </a:ln>
                <a:solidFill>
                  <a:srgbClr val="003399"/>
                </a:solidFill>
                <a:effectLst/>
                <a:uLnTx/>
                <a:uFillTx/>
                <a:latin typeface="EC Square Sans Pro" panose="020B0506040000020004" pitchFamily="34" charset="0"/>
                <a:ea typeface="+mn-ea"/>
                <a:cs typeface="Arial" panose="020B0604020202020204" pitchFamily="34" charset="0"/>
              </a:rPr>
              <a:t>products</a:t>
            </a:r>
            <a:r>
              <a:rPr kumimoji="0" lang="hr-HR" sz="24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hr-HR" sz="2400" b="0" i="0" u="none" strike="noStrike" kern="0" cap="none" spc="0" normalizeH="0" baseline="0" noProof="0" dirty="0" err="1">
                <a:ln>
                  <a:noFill/>
                </a:ln>
                <a:solidFill>
                  <a:srgbClr val="003399"/>
                </a:solidFill>
                <a:effectLst/>
                <a:uLnTx/>
                <a:uFillTx/>
                <a:latin typeface="EC Square Sans Pro" panose="020B0506040000020004" pitchFamily="34" charset="0"/>
                <a:ea typeface="+mn-ea"/>
                <a:cs typeface="Arial" panose="020B0604020202020204" pitchFamily="34" charset="0"/>
              </a:rPr>
              <a:t>in</a:t>
            </a:r>
            <a:r>
              <a:rPr kumimoji="0" lang="hr-HR" sz="24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 Croatia - </a:t>
            </a: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only through </a:t>
            </a:r>
            <a:r>
              <a:rPr kumimoji="0" lang="hr-HR" sz="2400" b="1" i="0" u="none" strike="noStrike" kern="0" cap="none" spc="0" normalizeH="0" baseline="0" noProof="0" dirty="0" err="1">
                <a:ln>
                  <a:noFill/>
                </a:ln>
                <a:solidFill>
                  <a:srgbClr val="003399"/>
                </a:solidFill>
                <a:effectLst/>
                <a:uLnTx/>
                <a:uFillTx/>
                <a:latin typeface="EC Square Sans Pro" panose="020B0506040000020004" pitchFamily="34" charset="0"/>
                <a:ea typeface="+mn-ea"/>
                <a:cs typeface="Arial" panose="020B0604020202020204" pitchFamily="34" charset="0"/>
              </a:rPr>
              <a:t>approved</a:t>
            </a:r>
            <a:r>
              <a:rPr kumimoji="0" lang="hr-HR"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veterinary pharmacy </a:t>
            </a:r>
            <a:endParaRPr kumimoji="0" lang="hr-HR"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342900" indent="-342900">
              <a:buFont typeface="Wingdings" panose="05000000000000000000" pitchFamily="2" charset="2"/>
              <a:buChar char="§"/>
            </a:pPr>
            <a:endParaRPr lang="hr-HR" sz="1000" b="1" dirty="0">
              <a:solidFill>
                <a:srgbClr val="003399"/>
              </a:solidFill>
              <a:latin typeface="EC Square Sans Pro" panose="020B0506040000020004" pitchFamily="34" charset="0"/>
              <a:ea typeface="+mn-ea"/>
              <a:cs typeface="Arial" panose="020B0604020202020204" pitchFamily="34" charset="0"/>
            </a:endParaRPr>
          </a:p>
          <a:p>
            <a:pPr marL="342900" indent="-342900">
              <a:buFont typeface="Wingdings" panose="05000000000000000000" pitchFamily="2" charset="2"/>
              <a:buChar char="§"/>
            </a:pPr>
            <a:r>
              <a:rPr lang="hr-HR" sz="2400" dirty="0">
                <a:solidFill>
                  <a:srgbClr val="003399"/>
                </a:solidFill>
                <a:latin typeface="EC Square Sans Pro" panose="020B0506040000020004" pitchFamily="34" charset="0"/>
                <a:ea typeface="+mn-ea"/>
                <a:cs typeface="Arial" panose="020B0604020202020204" pitchFamily="34" charset="0"/>
              </a:rPr>
              <a:t>t</a:t>
            </a:r>
            <a:r>
              <a:rPr lang="en-GB" sz="2400" dirty="0">
                <a:solidFill>
                  <a:srgbClr val="003399"/>
                </a:solidFill>
                <a:latin typeface="EC Square Sans Pro" panose="020B0506040000020004" pitchFamily="34" charset="0"/>
                <a:ea typeface="+mn-ea"/>
                <a:cs typeface="Arial" panose="020B0604020202020204" pitchFamily="34" charset="0"/>
              </a:rPr>
              <a:t>he list of approved veterinary pharmacies</a:t>
            </a:r>
            <a:r>
              <a:rPr lang="hr-HR" sz="2400" dirty="0">
                <a:solidFill>
                  <a:srgbClr val="003399"/>
                </a:solidFill>
                <a:latin typeface="EC Square Sans Pro" panose="020B0506040000020004" pitchFamily="34" charset="0"/>
                <a:ea typeface="+mn-ea"/>
                <a:cs typeface="Arial" panose="020B0604020202020204" pitchFamily="34" charset="0"/>
              </a:rPr>
              <a:t> </a:t>
            </a:r>
            <a:r>
              <a:rPr lang="en-GB" sz="2400" dirty="0">
                <a:solidFill>
                  <a:srgbClr val="003399"/>
                </a:solidFill>
                <a:latin typeface="EC Square Sans Pro" panose="020B0506040000020004" pitchFamily="34" charset="0"/>
                <a:ea typeface="+mn-ea"/>
                <a:cs typeface="Arial" panose="020B0604020202020204" pitchFamily="34" charset="0"/>
              </a:rPr>
              <a:t>published on the website of the Ministry of Agriculture</a:t>
            </a:r>
            <a:endParaRPr lang="hr-HR" sz="2400" dirty="0">
              <a:solidFill>
                <a:srgbClr val="003399"/>
              </a:solidFill>
              <a:latin typeface="EC Square Sans Pro" panose="020B0506040000020004" pitchFamily="34" charset="0"/>
              <a:ea typeface="+mn-ea"/>
              <a:cs typeface="Arial" panose="020B0604020202020204" pitchFamily="34" charset="0"/>
            </a:endParaRPr>
          </a:p>
          <a:p>
            <a:r>
              <a:rPr lang="hr-HR" sz="2400" dirty="0">
                <a:solidFill>
                  <a:srgbClr val="003399"/>
                </a:solidFill>
                <a:latin typeface="EC Square Sans Pro" panose="020B0506040000020004" pitchFamily="34" charset="0"/>
                <a:ea typeface="+mn-ea"/>
                <a:cs typeface="Arial" panose="020B0604020202020204" pitchFamily="34" charset="0"/>
                <a:hlinkClick r:id="rId2"/>
              </a:rPr>
              <a:t>http://www.veterinarstvo.hr/default.aspx?id=4570</a:t>
            </a:r>
            <a:r>
              <a:rPr lang="hr-HR" sz="2400" dirty="0">
                <a:solidFill>
                  <a:srgbClr val="003399"/>
                </a:solidFill>
                <a:latin typeface="EC Square Sans Pro" panose="020B0506040000020004" pitchFamily="34" charset="0"/>
                <a:ea typeface="+mn-ea"/>
                <a:cs typeface="Arial" panose="020B0604020202020204" pitchFamily="34" charset="0"/>
              </a:rPr>
              <a:t> </a:t>
            </a:r>
          </a:p>
          <a:p>
            <a:endParaRPr lang="hr-HR" sz="2400" dirty="0">
              <a:solidFill>
                <a:srgbClr val="003399"/>
              </a:solidFill>
              <a:latin typeface="EC Square Sans Pro" panose="020B0506040000020004" pitchFamily="34" charset="0"/>
              <a:ea typeface="+mn-ea"/>
              <a:cs typeface="Arial" panose="020B0604020202020204" pitchFamily="34" charset="0"/>
            </a:endParaRPr>
          </a:p>
          <a:p>
            <a:endParaRPr kumimoji="0" lang="hr-HR" sz="18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endParaRPr lang="hr-HR" dirty="0">
              <a:solidFill>
                <a:srgbClr val="003399"/>
              </a:solidFill>
              <a:latin typeface="EC Square Sans Pro" panose="020B0506040000020004" pitchFamily="34" charset="0"/>
              <a:ea typeface="+mn-ea"/>
              <a:cs typeface="Arial" panose="020B0604020202020204" pitchFamily="34" charset="0"/>
            </a:endParaRPr>
          </a:p>
        </p:txBody>
      </p:sp>
      <p:pic>
        <p:nvPicPr>
          <p:cNvPr id="1028" name="Picture 4" descr="parkova prirode Hrvatske ...">
            <a:extLst>
              <a:ext uri="{FF2B5EF4-FFF2-40B4-BE49-F238E27FC236}">
                <a16:creationId xmlns:a16="http://schemas.microsoft.com/office/drawing/2014/main" id="{63F9B2C8-8BAC-359E-6B69-0D3388F97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988" y="4726513"/>
            <a:ext cx="3527921" cy="20519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gledajte fotografije Jadrana koje ...">
            <a:extLst>
              <a:ext uri="{FF2B5EF4-FFF2-40B4-BE49-F238E27FC236}">
                <a16:creationId xmlns:a16="http://schemas.microsoft.com/office/drawing/2014/main" id="{003A39EE-0EF6-B45F-BA96-AD1009A533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5025" y="4996583"/>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ROATIA on Instagram: “📍Šibenik, Croatia 🇭🇷 Photo: @4xtremes Follow  @ig.croatia Najljepse fotografije Hrvatske ❤️ . . . . #croa… | Croatia,  Travel tips, Travel">
            <a:extLst>
              <a:ext uri="{FF2B5EF4-FFF2-40B4-BE49-F238E27FC236}">
                <a16:creationId xmlns:a16="http://schemas.microsoft.com/office/drawing/2014/main" id="{654A8445-C428-E842-442E-9044BB91E8A7}"/>
              </a:ext>
            </a:extLst>
          </p:cNvPr>
          <p:cNvPicPr>
            <a:picLocks noGrp="1" noChangeAspect="1" noChangeArrowheads="1"/>
          </p:cNvPicPr>
          <p:nvPr>
            <p:ph type="pic" sz="quarter" idx="11"/>
          </p:nvPr>
        </p:nvPicPr>
        <p:blipFill>
          <a:blip r:embed="rId5" cstate="email">
            <a:extLst>
              <a:ext uri="{28A0092B-C50C-407E-A947-70E740481C1C}">
                <a14:useLocalDpi xmlns:a14="http://schemas.microsoft.com/office/drawing/2010/main" val="0"/>
              </a:ext>
            </a:extLst>
          </a:blip>
          <a:srcRect t="5272" b="5272"/>
          <a:stretch>
            <a:fillRect/>
          </a:stretch>
        </p:blipFill>
        <p:spPr bwMode="auto">
          <a:xfrm>
            <a:off x="0" y="1154114"/>
            <a:ext cx="2466975" cy="27623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zabrane najljepše fotografije OBŽ koje ...">
            <a:extLst>
              <a:ext uri="{FF2B5EF4-FFF2-40B4-BE49-F238E27FC236}">
                <a16:creationId xmlns:a16="http://schemas.microsoft.com/office/drawing/2014/main" id="{65D9537B-2B31-543F-4836-4AA3BB97A820}"/>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782464" y="1176512"/>
            <a:ext cx="2409536" cy="16328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OTO) JAPANSKI FOTOGRAF ZADIVLJEN ...">
            <a:extLst>
              <a:ext uri="{FF2B5EF4-FFF2-40B4-BE49-F238E27FC236}">
                <a16:creationId xmlns:a16="http://schemas.microsoft.com/office/drawing/2014/main" id="{00BC048E-DA08-6E7E-A96B-25EAD34BAB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290127"/>
            <a:ext cx="2971800"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217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9200" y="1073150"/>
            <a:ext cx="6082800" cy="3200400"/>
          </a:xfrm>
          <a:prstGeom prst="rect">
            <a:avLst/>
          </a:prstGeom>
        </p:spPr>
        <p:txBody>
          <a:bodyPr/>
          <a:lstStyle/>
          <a:p>
            <a:pPr algn="l"/>
            <a:r>
              <a:rPr lang="en-US" sz="3200" b="1" dirty="0">
                <a:solidFill>
                  <a:srgbClr val="003399"/>
                </a:solidFill>
                <a:latin typeface="EC Square Sans Pro" panose="020B0506040000020004" pitchFamily="34" charset="0"/>
              </a:rPr>
              <a:t>Additional relevant legislation, provisions and/or guidelines to be considered by veterinarians &amp; farmers (II) </a:t>
            </a:r>
            <a:r>
              <a:rPr lang="en-US" sz="1600" i="1" dirty="0">
                <a:solidFill>
                  <a:srgbClr val="003399"/>
                </a:solidFill>
                <a:latin typeface="EC Square Sans Pro" panose="020B0506040000020004" pitchFamily="34" charset="0"/>
              </a:rPr>
              <a:t>Lecture 4</a:t>
            </a:r>
            <a:endParaRPr lang="es-ES" sz="1600" dirty="0">
              <a:solidFill>
                <a:srgbClr val="003399"/>
              </a:solidFill>
              <a:latin typeface="EC Square Sans Pro" panose="020B0506040000020004" pitchFamily="34" charset="0"/>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CROATIA, 16 AND 17 MAY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411D83-B87A-6460-82ED-63D29A7601A0}"/>
              </a:ext>
            </a:extLst>
          </p:cNvPr>
          <p:cNvSpPr>
            <a:spLocks noGrp="1"/>
          </p:cNvSpPr>
          <p:nvPr>
            <p:ph type="body" sz="quarter" idx="10"/>
          </p:nvPr>
        </p:nvSpPr>
        <p:spPr>
          <a:xfrm>
            <a:off x="761999" y="311150"/>
            <a:ext cx="10695675" cy="476730"/>
          </a:xfrm>
        </p:spPr>
        <p:txBody>
          <a:bodyPr lIns="91440" tIns="45720" rIns="91440" bIns="45720" anchor="t"/>
          <a:lstStyle/>
          <a:p>
            <a:r>
              <a:rPr lang="hr-HR" b="1" dirty="0" err="1">
                <a:latin typeface="Arial"/>
                <a:cs typeface="Arial"/>
              </a:rPr>
              <a:t>Challenges</a:t>
            </a:r>
            <a:r>
              <a:rPr lang="hr-HR" b="1" dirty="0">
                <a:latin typeface="Arial"/>
                <a:cs typeface="Arial"/>
              </a:rPr>
              <a:t> </a:t>
            </a:r>
            <a:r>
              <a:rPr lang="hr-HR" b="1" dirty="0" err="1">
                <a:latin typeface="Arial"/>
                <a:cs typeface="Arial"/>
              </a:rPr>
              <a:t>recognised</a:t>
            </a:r>
            <a:r>
              <a:rPr lang="hr-HR" b="1" dirty="0">
                <a:latin typeface="Arial"/>
                <a:cs typeface="Arial"/>
              </a:rPr>
              <a:t> - Croatia</a:t>
            </a:r>
            <a:endParaRPr lang="es-ES" b="1" dirty="0">
              <a:latin typeface="Arial"/>
              <a:cs typeface="Arial"/>
            </a:endParaRPr>
          </a:p>
        </p:txBody>
      </p:sp>
      <p:sp>
        <p:nvSpPr>
          <p:cNvPr id="3" name="Rectangle 2">
            <a:extLst>
              <a:ext uri="{FF2B5EF4-FFF2-40B4-BE49-F238E27FC236}">
                <a16:creationId xmlns:a16="http://schemas.microsoft.com/office/drawing/2014/main" id="{DB320445-7405-3FF8-3955-EA4D0B993D2F}"/>
              </a:ext>
            </a:extLst>
          </p:cNvPr>
          <p:cNvSpPr txBox="1">
            <a:spLocks noChangeArrowheads="1"/>
          </p:cNvSpPr>
          <p:nvPr/>
        </p:nvSpPr>
        <p:spPr>
          <a:xfrm>
            <a:off x="533400" y="1987550"/>
            <a:ext cx="4876800" cy="33528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09600" indent="-609600">
              <a:buFont typeface="Wingdings" panose="05000000000000000000" pitchFamily="2" charset="2"/>
              <a:buChar char="§"/>
            </a:pPr>
            <a:r>
              <a:rPr lang="hr-HR" altLang="sr-Latn-RS" sz="2400" b="1" dirty="0" err="1">
                <a:solidFill>
                  <a:srgbClr val="002060"/>
                </a:solidFill>
                <a:cs typeface="Arial" panose="020B0604020202020204" pitchFamily="34" charset="0"/>
              </a:rPr>
              <a:t>retail</a:t>
            </a:r>
            <a:r>
              <a:rPr lang="hr-HR" altLang="sr-Latn-RS" sz="2400" b="1" dirty="0">
                <a:solidFill>
                  <a:srgbClr val="002060"/>
                </a:solidFill>
                <a:cs typeface="Arial" panose="020B0604020202020204" pitchFamily="34" charset="0"/>
              </a:rPr>
              <a:t> </a:t>
            </a:r>
            <a:r>
              <a:rPr lang="hr-HR" altLang="sr-Latn-RS" sz="2400" b="1" dirty="0" err="1">
                <a:solidFill>
                  <a:srgbClr val="002060"/>
                </a:solidFill>
                <a:cs typeface="Arial" panose="020B0604020202020204" pitchFamily="34" charset="0"/>
              </a:rPr>
              <a:t>of</a:t>
            </a:r>
            <a:r>
              <a:rPr lang="hr-HR" altLang="sr-Latn-RS" sz="2400" b="1" dirty="0">
                <a:solidFill>
                  <a:srgbClr val="002060"/>
                </a:solidFill>
                <a:cs typeface="Arial" panose="020B0604020202020204" pitchFamily="34" charset="0"/>
              </a:rPr>
              <a:t> VMP at a distance – </a:t>
            </a:r>
            <a:r>
              <a:rPr lang="hr-HR" altLang="sr-Latn-RS" sz="2400" dirty="0" err="1">
                <a:solidFill>
                  <a:srgbClr val="002060"/>
                </a:solidFill>
                <a:cs typeface="Arial" panose="020B0604020202020204" pitchFamily="34" charset="0"/>
              </a:rPr>
              <a:t>appearance</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of</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illegal</a:t>
            </a:r>
            <a:r>
              <a:rPr lang="hr-HR" altLang="sr-Latn-RS" sz="2400" dirty="0">
                <a:solidFill>
                  <a:srgbClr val="002060"/>
                </a:solidFill>
                <a:cs typeface="Arial" panose="020B0604020202020204" pitchFamily="34" charset="0"/>
              </a:rPr>
              <a:t> </a:t>
            </a:r>
            <a:r>
              <a:rPr lang="hr-HR" altLang="sr-Latn-RS" sz="2400" dirty="0" err="1">
                <a:solidFill>
                  <a:srgbClr val="002060"/>
                </a:solidFill>
                <a:cs typeface="Arial" panose="020B0604020202020204" pitchFamily="34" charset="0"/>
              </a:rPr>
              <a:t>trade</a:t>
            </a:r>
            <a:endParaRPr lang="hr-HR" altLang="sr-Latn-RS" sz="2400" dirty="0">
              <a:solidFill>
                <a:srgbClr val="002060"/>
              </a:solidFill>
              <a:cs typeface="Arial" panose="020B0604020202020204" pitchFamily="34" charset="0"/>
            </a:endParaRPr>
          </a:p>
          <a:p>
            <a:pPr marL="609600" indent="-609600">
              <a:buFont typeface="Wingdings" panose="05000000000000000000" pitchFamily="2" charset="2"/>
              <a:buChar char="§"/>
            </a:pPr>
            <a:endParaRPr lang="hr-HR" altLang="sr-Latn-RS" sz="2400" b="1" dirty="0">
              <a:solidFill>
                <a:srgbClr val="002060"/>
              </a:solidFill>
              <a:cs typeface="Arial" panose="020B0604020202020204" pitchFamily="34" charset="0"/>
            </a:endParaRPr>
          </a:p>
          <a:p>
            <a:pPr marL="609600" indent="-609600">
              <a:buFont typeface="Wingdings" panose="05000000000000000000" pitchFamily="2" charset="2"/>
              <a:buChar char="§"/>
            </a:pPr>
            <a:r>
              <a:rPr lang="hr-HR" altLang="sr-Latn-RS" sz="2400" b="1" dirty="0" err="1">
                <a:solidFill>
                  <a:srgbClr val="002060"/>
                </a:solidFill>
                <a:cs typeface="Arial" panose="020B0604020202020204" pitchFamily="34" charset="0"/>
              </a:rPr>
              <a:t>possible</a:t>
            </a:r>
            <a:r>
              <a:rPr lang="hr-HR" altLang="sr-Latn-RS" sz="2400" b="1" dirty="0">
                <a:solidFill>
                  <a:srgbClr val="002060"/>
                </a:solidFill>
                <a:cs typeface="Arial" panose="020B0604020202020204" pitchFamily="34" charset="0"/>
              </a:rPr>
              <a:t> </a:t>
            </a:r>
            <a:r>
              <a:rPr lang="hr-HR" altLang="sr-Latn-RS" sz="2400" b="1" dirty="0" err="1">
                <a:solidFill>
                  <a:srgbClr val="002060"/>
                </a:solidFill>
                <a:cs typeface="Arial" panose="020B0604020202020204" pitchFamily="34" charset="0"/>
              </a:rPr>
              <a:t>lack</a:t>
            </a:r>
            <a:r>
              <a:rPr lang="hr-HR" altLang="sr-Latn-RS" sz="2400" b="1" dirty="0">
                <a:solidFill>
                  <a:srgbClr val="002060"/>
                </a:solidFill>
                <a:cs typeface="Arial" panose="020B0604020202020204" pitchFamily="34" charset="0"/>
              </a:rPr>
              <a:t> </a:t>
            </a:r>
            <a:r>
              <a:rPr lang="hr-HR" altLang="sr-Latn-RS" sz="2400" b="1" dirty="0" err="1">
                <a:solidFill>
                  <a:srgbClr val="002060"/>
                </a:solidFill>
                <a:cs typeface="Arial" panose="020B0604020202020204" pitchFamily="34" charset="0"/>
              </a:rPr>
              <a:t>of</a:t>
            </a:r>
            <a:r>
              <a:rPr lang="hr-HR" altLang="sr-Latn-RS" sz="2400" b="1" dirty="0">
                <a:solidFill>
                  <a:srgbClr val="002060"/>
                </a:solidFill>
                <a:cs typeface="Arial" panose="020B0604020202020204" pitchFamily="34" charset="0"/>
              </a:rPr>
              <a:t> </a:t>
            </a:r>
            <a:r>
              <a:rPr lang="hr-HR" altLang="sr-Latn-RS" sz="2400" b="1" dirty="0" err="1">
                <a:solidFill>
                  <a:srgbClr val="002060"/>
                </a:solidFill>
                <a:cs typeface="Arial" panose="020B0604020202020204" pitchFamily="34" charset="0"/>
              </a:rPr>
              <a:t>veterinarians</a:t>
            </a:r>
            <a:r>
              <a:rPr lang="hr-HR" altLang="sr-Latn-RS" sz="2400" b="1" dirty="0">
                <a:solidFill>
                  <a:srgbClr val="002060"/>
                </a:solidFill>
                <a:cs typeface="Arial" panose="020B0604020202020204" pitchFamily="34" charset="0"/>
              </a:rPr>
              <a:t> </a:t>
            </a:r>
            <a:r>
              <a:rPr lang="hr-HR" altLang="sr-Latn-RS" sz="2400" b="1" dirty="0" err="1">
                <a:solidFill>
                  <a:srgbClr val="002060"/>
                </a:solidFill>
                <a:cs typeface="Arial" panose="020B0604020202020204" pitchFamily="34" charset="0"/>
              </a:rPr>
              <a:t>in</a:t>
            </a:r>
            <a:r>
              <a:rPr lang="hr-HR" altLang="sr-Latn-RS" sz="2400" b="1" dirty="0">
                <a:solidFill>
                  <a:srgbClr val="002060"/>
                </a:solidFill>
                <a:cs typeface="Arial" panose="020B0604020202020204" pitchFamily="34" charset="0"/>
              </a:rPr>
              <a:t> </a:t>
            </a:r>
            <a:r>
              <a:rPr lang="hr-HR" altLang="sr-Latn-RS" sz="2400" b="1" dirty="0" err="1">
                <a:solidFill>
                  <a:srgbClr val="002060"/>
                </a:solidFill>
                <a:cs typeface="Arial" panose="020B0604020202020204" pitchFamily="34" charset="0"/>
              </a:rPr>
              <a:t>the</a:t>
            </a:r>
            <a:r>
              <a:rPr lang="hr-HR" altLang="sr-Latn-RS" sz="2400" b="1" dirty="0">
                <a:solidFill>
                  <a:srgbClr val="002060"/>
                </a:solidFill>
                <a:cs typeface="Arial" panose="020B0604020202020204" pitchFamily="34" charset="0"/>
              </a:rPr>
              <a:t> </a:t>
            </a:r>
            <a:r>
              <a:rPr lang="hr-HR" altLang="sr-Latn-RS" sz="2400" b="1" dirty="0" err="1">
                <a:solidFill>
                  <a:srgbClr val="002060"/>
                </a:solidFill>
                <a:cs typeface="Arial" panose="020B0604020202020204" pitchFamily="34" charset="0"/>
              </a:rPr>
              <a:t>near</a:t>
            </a:r>
            <a:r>
              <a:rPr lang="hr-HR" altLang="sr-Latn-RS" sz="2400" b="1" dirty="0">
                <a:solidFill>
                  <a:srgbClr val="002060"/>
                </a:solidFill>
                <a:cs typeface="Arial" panose="020B0604020202020204" pitchFamily="34" charset="0"/>
              </a:rPr>
              <a:t> future</a:t>
            </a:r>
          </a:p>
          <a:p>
            <a:pPr marL="609600" indent="-609600">
              <a:buFont typeface="Wingdings" panose="05000000000000000000" pitchFamily="2" charset="2"/>
              <a:buChar char="§"/>
            </a:pPr>
            <a:endParaRPr lang="hr-HR" altLang="sr-Latn-RS" sz="2400" b="1" dirty="0">
              <a:solidFill>
                <a:srgbClr val="002060"/>
              </a:solidFill>
              <a:cs typeface="Arial" panose="020B0604020202020204" pitchFamily="34" charset="0"/>
            </a:endParaRPr>
          </a:p>
          <a:p>
            <a:pPr marL="609600" indent="-609600">
              <a:buFont typeface="Wingdings" panose="05000000000000000000" pitchFamily="2" charset="2"/>
              <a:buChar char="§"/>
            </a:pPr>
            <a:r>
              <a:rPr lang="hr-HR" altLang="sr-Latn-RS" sz="2400" b="1" dirty="0" err="1">
                <a:solidFill>
                  <a:srgbClr val="002060"/>
                </a:solidFill>
                <a:cs typeface="Arial" panose="020B0604020202020204" pitchFamily="34" charset="0"/>
              </a:rPr>
              <a:t>occasional</a:t>
            </a:r>
            <a:r>
              <a:rPr lang="hr-HR" altLang="sr-Latn-RS" sz="2400" b="1" dirty="0">
                <a:solidFill>
                  <a:srgbClr val="002060"/>
                </a:solidFill>
                <a:cs typeface="Arial" panose="020B0604020202020204" pitchFamily="34" charset="0"/>
              </a:rPr>
              <a:t> </a:t>
            </a:r>
            <a:r>
              <a:rPr lang="hr-HR" altLang="sr-Latn-RS" sz="2400" b="1" dirty="0" err="1">
                <a:solidFill>
                  <a:srgbClr val="002060"/>
                </a:solidFill>
                <a:cs typeface="Arial" panose="020B0604020202020204" pitchFamily="34" charset="0"/>
              </a:rPr>
              <a:t>deficiencies</a:t>
            </a:r>
            <a:r>
              <a:rPr lang="hr-HR" altLang="sr-Latn-RS" sz="2400" b="1" dirty="0">
                <a:solidFill>
                  <a:srgbClr val="002060"/>
                </a:solidFill>
                <a:cs typeface="Arial" panose="020B0604020202020204" pitchFamily="34" charset="0"/>
              </a:rPr>
              <a:t> </a:t>
            </a:r>
            <a:r>
              <a:rPr lang="hr-HR" altLang="sr-Latn-RS" sz="2400" b="1" dirty="0" err="1">
                <a:solidFill>
                  <a:srgbClr val="002060"/>
                </a:solidFill>
                <a:cs typeface="Arial" panose="020B0604020202020204" pitchFamily="34" charset="0"/>
              </a:rPr>
              <a:t>of</a:t>
            </a:r>
            <a:r>
              <a:rPr lang="hr-HR" altLang="sr-Latn-RS" sz="2400" b="1" dirty="0">
                <a:solidFill>
                  <a:srgbClr val="002060"/>
                </a:solidFill>
                <a:cs typeface="Arial" panose="020B0604020202020204" pitchFamily="34" charset="0"/>
              </a:rPr>
              <a:t> some VMP </a:t>
            </a:r>
            <a:r>
              <a:rPr lang="hr-HR" altLang="sr-Latn-RS" sz="2400" b="1" dirty="0" err="1">
                <a:solidFill>
                  <a:srgbClr val="002060"/>
                </a:solidFill>
                <a:cs typeface="Arial" panose="020B0604020202020204" pitchFamily="34" charset="0"/>
              </a:rPr>
              <a:t>supply</a:t>
            </a:r>
            <a:r>
              <a:rPr lang="hr-HR" altLang="sr-Latn-RS" sz="2400" b="1" dirty="0">
                <a:solidFill>
                  <a:srgbClr val="002060"/>
                </a:solidFill>
                <a:cs typeface="Arial" panose="020B0604020202020204" pitchFamily="34" charset="0"/>
              </a:rPr>
              <a:t> on </a:t>
            </a:r>
            <a:r>
              <a:rPr lang="hr-HR" altLang="sr-Latn-RS" sz="2400" b="1" dirty="0" err="1">
                <a:solidFill>
                  <a:srgbClr val="002060"/>
                </a:solidFill>
                <a:cs typeface="Arial" panose="020B0604020202020204" pitchFamily="34" charset="0"/>
              </a:rPr>
              <a:t>the</a:t>
            </a:r>
            <a:r>
              <a:rPr lang="hr-HR" altLang="sr-Latn-RS" sz="2400" b="1" dirty="0">
                <a:solidFill>
                  <a:srgbClr val="002060"/>
                </a:solidFill>
                <a:cs typeface="Arial" panose="020B0604020202020204" pitchFamily="34" charset="0"/>
              </a:rPr>
              <a:t> market</a:t>
            </a:r>
          </a:p>
          <a:p>
            <a:pPr marL="609600" indent="-609600">
              <a:buFont typeface="Wingdings" panose="05000000000000000000" pitchFamily="2" charset="2"/>
              <a:buChar char="§"/>
            </a:pPr>
            <a:endParaRPr lang="hr-HR" altLang="sr-Latn-RS" sz="2400" dirty="0">
              <a:solidFill>
                <a:srgbClr val="002060"/>
              </a:solidFill>
              <a:cs typeface="Arial" panose="020B0604020202020204" pitchFamily="34" charset="0"/>
            </a:endParaRPr>
          </a:p>
        </p:txBody>
      </p:sp>
      <p:pic>
        <p:nvPicPr>
          <p:cNvPr id="4" name="Picture 2" descr="Tablete i vježbanje - ako koristite neke od ovih 7 vrsta budite na oprezu •  MissStoma | Health &amp; Lifestyle Magazine">
            <a:extLst>
              <a:ext uri="{FF2B5EF4-FFF2-40B4-BE49-F238E27FC236}">
                <a16:creationId xmlns:a16="http://schemas.microsoft.com/office/drawing/2014/main" id="{2F838B93-637C-09F2-C642-44D4209F144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67399" y="1563251"/>
            <a:ext cx="5544133" cy="4158099"/>
          </a:xfrm>
          <a:prstGeom prst="rect">
            <a:avLst/>
          </a:prstGeom>
          <a:gradFill>
            <a:gsLst>
              <a:gs pos="18000">
                <a:schemeClr val="bg1">
                  <a:lumMod val="75000"/>
                  <a:alpha val="45000"/>
                </a:schemeClr>
              </a:gs>
              <a:gs pos="86000">
                <a:schemeClr val="bg1">
                  <a:lumMod val="65000"/>
                </a:schemeClr>
              </a:gs>
              <a:gs pos="79000">
                <a:schemeClr val="bg1">
                  <a:alpha val="42000"/>
                  <a:lumMod val="31000"/>
                </a:schemeClr>
              </a:gs>
            </a:gsLst>
            <a:path path="circle">
              <a:fillToRect l="100000" t="100000"/>
            </a:path>
          </a:gradFill>
        </p:spPr>
      </p:pic>
    </p:spTree>
    <p:extLst>
      <p:ext uri="{BB962C8B-B14F-4D97-AF65-F5344CB8AC3E}">
        <p14:creationId xmlns:p14="http://schemas.microsoft.com/office/powerpoint/2010/main" val="419253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en-US" sz="2400" b="0" i="0" u="none" strike="noStrike" kern="0" cap="none" spc="0" normalizeH="0" baseline="0" noProof="0" dirty="0">
                <a:ln>
                  <a:noFill/>
                </a:ln>
                <a:effectLst/>
                <a:uLnTx/>
                <a:uFillTx/>
                <a:latin typeface="EC Square Sans Pro" panose="020B0506040000020004" pitchFamily="34" charset="0"/>
              </a:rPr>
              <a:t>EU legal framework on veterinary medicinal products/medicated feed</a:t>
            </a:r>
            <a:endParaRPr kumimoji="0" lang="en-GB" sz="1800" b="1" i="0" u="none" strike="noStrike" kern="0" cap="none" spc="0" normalizeH="0" baseline="0" noProof="0" dirty="0">
              <a:ln>
                <a:noFill/>
              </a:ln>
              <a:effectLst/>
              <a:uLnTx/>
              <a:uFillTx/>
            </a:endParaRPr>
          </a:p>
          <a:p>
            <a:endParaRPr lang="es-ES" dirty="0"/>
          </a:p>
        </p:txBody>
      </p:sp>
      <p:sp>
        <p:nvSpPr>
          <p:cNvPr id="5" name="Rectángulo 2">
            <a:extLst>
              <a:ext uri="{FF2B5EF4-FFF2-40B4-BE49-F238E27FC236}">
                <a16:creationId xmlns:a16="http://schemas.microsoft.com/office/drawing/2014/main" id="{9D3B450E-7A93-3DB5-B075-862AB47C58CA}"/>
              </a:ext>
            </a:extLst>
          </p:cNvPr>
          <p:cNvSpPr/>
          <p:nvPr/>
        </p:nvSpPr>
        <p:spPr>
          <a:xfrm>
            <a:off x="152400" y="1757036"/>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a:t>
            </a:r>
            <a:r>
              <a:rPr kumimoji="0" lang="en-US" sz="2400"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on</a:t>
            </a: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 Veterinary Medicinal Products</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8E70A223-9C04-A114-9ABC-6AFEBE1B7957}"/>
              </a:ext>
            </a:extLst>
          </p:cNvPr>
          <p:cNvSpPr/>
          <p:nvPr/>
        </p:nvSpPr>
        <p:spPr>
          <a:xfrm>
            <a:off x="6012735" y="1789354"/>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
        <p:nvSpPr>
          <p:cNvPr id="7" name="Speech Bubble: Rectangle with Corners Rounded 6">
            <a:extLst>
              <a:ext uri="{FF2B5EF4-FFF2-40B4-BE49-F238E27FC236}">
                <a16:creationId xmlns:a16="http://schemas.microsoft.com/office/drawing/2014/main" id="{78FEC682-77D0-5936-48B2-A04B72C9279D}"/>
              </a:ext>
            </a:extLst>
          </p:cNvPr>
          <p:cNvSpPr/>
          <p:nvPr/>
        </p:nvSpPr>
        <p:spPr>
          <a:xfrm>
            <a:off x="2743200" y="5533206"/>
            <a:ext cx="6172200" cy="1219200"/>
          </a:xfrm>
          <a:prstGeom prst="wedgeRoundRectCallout">
            <a:avLst>
              <a:gd name="adj1" fmla="val -4837"/>
              <a:gd name="adj2" fmla="val -86957"/>
              <a:gd name="adj3" fmla="val 16667"/>
            </a:avLst>
          </a:prstGeom>
          <a:solidFill>
            <a:schemeClr val="accent5">
              <a:lumMod val="50000"/>
            </a:schemeClr>
          </a:solidFill>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xtBox 7">
            <a:extLst>
              <a:ext uri="{FF2B5EF4-FFF2-40B4-BE49-F238E27FC236}">
                <a16:creationId xmlns:a16="http://schemas.microsoft.com/office/drawing/2014/main" id="{E9FB8A17-D36B-F3DB-5323-56182A838105}"/>
              </a:ext>
            </a:extLst>
          </p:cNvPr>
          <p:cNvSpPr txBox="1"/>
          <p:nvPr/>
        </p:nvSpPr>
        <p:spPr>
          <a:xfrm>
            <a:off x="2990850" y="5881843"/>
            <a:ext cx="5600700" cy="523220"/>
          </a:xfrm>
          <a:prstGeom prst="rect">
            <a:avLst/>
          </a:prstGeom>
          <a:noFill/>
        </p:spPr>
        <p:txBody>
          <a:bodyPr wrap="square" rtlCol="0">
            <a:spAutoFit/>
          </a:bodyPr>
          <a:lstStyle/>
          <a:p>
            <a:r>
              <a:rPr lang="en-US" sz="2800" dirty="0">
                <a:solidFill>
                  <a:schemeClr val="bg1"/>
                </a:solidFill>
                <a:latin typeface="EC Square Sans Pro" panose="020B0506040000020004"/>
              </a:rPr>
              <a:t> + Implementing and delegating Acts</a:t>
            </a:r>
            <a:endParaRPr lang="LID4096" sz="2800" dirty="0">
              <a:solidFill>
                <a:schemeClr val="bg1"/>
              </a:solidFill>
              <a:latin typeface="EC Square Sans Pro" panose="020B0506040000020004"/>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3">
            <a:extLst>
              <a:ext uri="{FF2B5EF4-FFF2-40B4-BE49-F238E27FC236}">
                <a16:creationId xmlns:a16="http://schemas.microsoft.com/office/drawing/2014/main" id="{3C063308-3175-470A-8674-23998002115A}"/>
              </a:ext>
            </a:extLst>
          </p:cNvPr>
          <p:cNvSpPr/>
          <p:nvPr/>
        </p:nvSpPr>
        <p:spPr>
          <a:xfrm>
            <a:off x="4717997" y="1377950"/>
            <a:ext cx="7474003" cy="738240"/>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2" name="CuadroTexto 11">
            <a:extLst>
              <a:ext uri="{FF2B5EF4-FFF2-40B4-BE49-F238E27FC236}">
                <a16:creationId xmlns:a16="http://schemas.microsoft.com/office/drawing/2014/main" id="{424A30C1-DE06-42E0-A897-C1328FBE17E9}"/>
              </a:ext>
            </a:extLst>
          </p:cNvPr>
          <p:cNvSpPr txBox="1"/>
          <p:nvPr/>
        </p:nvSpPr>
        <p:spPr>
          <a:xfrm>
            <a:off x="4800762" y="1483271"/>
            <a:ext cx="6705599" cy="83099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Supporting prudent use and preserving efficacy</a:t>
            </a:r>
            <a:endPar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2A83FD62-CCDE-4B4D-90E8-1FDF83CF6F04}"/>
              </a:ext>
            </a:extLst>
          </p:cNvPr>
          <p:cNvSpPr txBox="1"/>
          <p:nvPr/>
        </p:nvSpPr>
        <p:spPr>
          <a:xfrm>
            <a:off x="4776744" y="2190418"/>
            <a:ext cx="5082540" cy="1477328"/>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antimicrobials or groups of antimicrobials </a:t>
            </a:r>
            <a:r>
              <a:rPr kumimoji="0" lang="en-US" sz="2400" b="1" i="0" u="none" strike="noStrike" kern="0" cap="none" spc="0" normalizeH="0" baseline="0" noProof="0" dirty="0">
                <a:ln>
                  <a:noFill/>
                </a:ln>
                <a:solidFill>
                  <a:srgbClr val="003399"/>
                </a:solidFill>
                <a:effectLst/>
                <a:uLnTx/>
                <a:uFillTx/>
                <a:latin typeface="EC Square Sans Pro" panose="020B0506040000020004" pitchFamily="34" charset="0"/>
              </a:rPr>
              <a:t>reserved</a:t>
            </a: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 for treatment of certain infections in humans.</a:t>
            </a:r>
          </a:p>
        </p:txBody>
      </p:sp>
      <p:sp>
        <p:nvSpPr>
          <p:cNvPr id="14" name="CuadroTexto 13">
            <a:extLst>
              <a:ext uri="{FF2B5EF4-FFF2-40B4-BE49-F238E27FC236}">
                <a16:creationId xmlns:a16="http://schemas.microsoft.com/office/drawing/2014/main" id="{020BD3D6-FEB2-46AC-A6E0-B11841A38AEA}"/>
              </a:ext>
            </a:extLst>
          </p:cNvPr>
          <p:cNvSpPr txBox="1"/>
          <p:nvPr/>
        </p:nvSpPr>
        <p:spPr>
          <a:xfrm>
            <a:off x="4800762" y="4202824"/>
            <a:ext cx="5348388" cy="2308324"/>
          </a:xfrm>
          <a:prstGeom prst="rect">
            <a:avLst/>
          </a:prstGeom>
          <a:solidFill>
            <a:schemeClr val="bg1"/>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3399"/>
                </a:solidFill>
                <a:effectLst/>
                <a:uLnTx/>
                <a:uFillTx/>
                <a:latin typeface="EC Square Sans Pro" panose="020B0506040000020004" pitchFamily="34" charset="0"/>
              </a:rPr>
              <a:t>List of antimicrobials which: </a:t>
            </a:r>
          </a:p>
          <a:p>
            <a:pPr marL="342900" marR="0" lvl="0" indent="-342900" algn="l" defTabSz="914400" eaLnBrk="1" fontAlgn="auto" latinLnBrk="0" hangingPunct="1">
              <a:lnSpc>
                <a:spcPct val="100000"/>
              </a:lnSpc>
              <a:spcBef>
                <a:spcPts val="0"/>
              </a:spcBef>
              <a:spcAft>
                <a:spcPts val="0"/>
              </a:spcAft>
              <a:buClrTx/>
              <a:buSzTx/>
              <a:buFontTx/>
              <a:buAutoNum type="alphaLcParenBoth"/>
              <a:tabLst/>
              <a:defRPr/>
            </a:pP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are not to be used in accordance with Articles 112, 113 and 114; or </a:t>
            </a:r>
          </a:p>
          <a:p>
            <a:pPr marL="354013" marR="0" lvl="0" indent="-354013"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(b)  </a:t>
            </a:r>
            <a:r>
              <a:rPr kumimoji="0" lang="en-GB" sz="2400" b="0" i="0" u="none" strike="noStrike" kern="0" cap="none" spc="0" normalizeH="0" baseline="0" noProof="0" dirty="0">
                <a:ln>
                  <a:noFill/>
                </a:ln>
                <a:solidFill>
                  <a:srgbClr val="003399"/>
                </a:solidFill>
                <a:effectLst/>
                <a:uLnTx/>
                <a:uFillTx/>
                <a:latin typeface="EC Square Sans Pro" panose="020B0506040000020004" pitchFamily="34" charset="0"/>
              </a:rPr>
              <a:t>are </a:t>
            </a: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only to be used in accordance with Articles 112, 113 and 114 subject to </a:t>
            </a:r>
            <a:r>
              <a:rPr kumimoji="0" lang="en-US" sz="2400" b="1" i="0" u="none" strike="noStrike" kern="0" cap="none" spc="0" normalizeH="0" baseline="0" noProof="0" dirty="0">
                <a:ln>
                  <a:noFill/>
                </a:ln>
                <a:solidFill>
                  <a:srgbClr val="003399"/>
                </a:solidFill>
                <a:effectLst/>
                <a:uLnTx/>
                <a:uFillTx/>
                <a:latin typeface="EC Square Sans Pro" panose="020B0506040000020004" pitchFamily="34" charset="0"/>
              </a:rPr>
              <a:t>certain conditions</a:t>
            </a: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 </a:t>
            </a:r>
            <a:endParaRPr kumimoji="0" lang="es-ES" sz="2000" b="1" i="0" u="none" strike="noStrike" kern="0" cap="none" spc="0" normalizeH="0" baseline="0" noProof="0" dirty="0">
              <a:ln>
                <a:noFill/>
              </a:ln>
              <a:solidFill>
                <a:srgbClr val="003399"/>
              </a:solidFill>
              <a:effectLst/>
              <a:uLnTx/>
              <a:uFillTx/>
              <a:latin typeface="EC Square Sans Pro" panose="020B0506040000020004" pitchFamily="34" charset="0"/>
            </a:endParaRPr>
          </a:p>
        </p:txBody>
      </p:sp>
      <p:sp>
        <p:nvSpPr>
          <p:cNvPr id="18" name="CuadroTexto 17">
            <a:extLst>
              <a:ext uri="{FF2B5EF4-FFF2-40B4-BE49-F238E27FC236}">
                <a16:creationId xmlns:a16="http://schemas.microsoft.com/office/drawing/2014/main" id="{20FF95A9-F5C6-4369-B73D-53AADA1AAB1E}"/>
              </a:ext>
            </a:extLst>
          </p:cNvPr>
          <p:cNvSpPr txBox="1"/>
          <p:nvPr/>
        </p:nvSpPr>
        <p:spPr>
          <a:xfrm>
            <a:off x="9918032" y="2605232"/>
            <a:ext cx="1831521"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EC Square Sans Pro" panose="020B0506040000020004" pitchFamily="34" charset="0"/>
                <a:ea typeface="Steelfish" charset="0"/>
                <a:cs typeface="Steelfish" charset="0"/>
              </a:rPr>
              <a:t>!</a:t>
            </a:r>
            <a:r>
              <a:rPr kumimoji="0" lang="en-GB" sz="2000" b="0" i="0" u="none" strike="noStrike" kern="0" cap="none" spc="0" normalizeH="0" baseline="0" noProof="0" dirty="0">
                <a:ln>
                  <a:noFill/>
                </a:ln>
                <a:solidFill>
                  <a:srgbClr val="003399"/>
                </a:solidFill>
                <a:effectLst/>
                <a:uLnTx/>
                <a:uFillTx/>
                <a:latin typeface="EC Square Sans Pro" panose="020B0506040000020004" pitchFamily="34" charset="0"/>
                <a:ea typeface="Steelfish" charset="0"/>
                <a:cs typeface="Steelfish" charset="0"/>
              </a:rPr>
              <a:t>Article 37 (5)</a:t>
            </a:r>
            <a:endParaRPr kumimoji="0" lang="en-GB" sz="1600" b="0" i="0" u="none" strike="noStrike" kern="0" cap="none" spc="0" normalizeH="0" baseline="0" noProof="0" dirty="0">
              <a:ln>
                <a:noFill/>
              </a:ln>
              <a:solidFill>
                <a:srgbClr val="003399"/>
              </a:solidFill>
              <a:effectLst/>
              <a:uLnTx/>
              <a:uFillTx/>
            </a:endParaRPr>
          </a:p>
        </p:txBody>
      </p:sp>
      <p:sp>
        <p:nvSpPr>
          <p:cNvPr id="19" name="CuadroTexto 18">
            <a:extLst>
              <a:ext uri="{FF2B5EF4-FFF2-40B4-BE49-F238E27FC236}">
                <a16:creationId xmlns:a16="http://schemas.microsoft.com/office/drawing/2014/main" id="{16026440-EE69-4E91-AE21-9488A8F170E2}"/>
              </a:ext>
            </a:extLst>
          </p:cNvPr>
          <p:cNvSpPr txBox="1"/>
          <p:nvPr/>
        </p:nvSpPr>
        <p:spPr>
          <a:xfrm>
            <a:off x="9881937" y="4913556"/>
            <a:ext cx="1831521"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EC Square Sans Pro" panose="020B0506040000020004" pitchFamily="34" charset="0"/>
                <a:ea typeface="Steelfish" charset="0"/>
                <a:cs typeface="Steelfish" charset="0"/>
              </a:rPr>
              <a:t>!</a:t>
            </a:r>
            <a:r>
              <a:rPr kumimoji="0" lang="en-GB" sz="2000" b="0" i="0" u="none" strike="noStrike" kern="0" cap="none" spc="0" normalizeH="0" baseline="0" noProof="0" dirty="0">
                <a:ln>
                  <a:noFill/>
                </a:ln>
                <a:solidFill>
                  <a:srgbClr val="003399"/>
                </a:solidFill>
                <a:effectLst/>
                <a:uLnTx/>
                <a:uFillTx/>
                <a:latin typeface="EC Square Sans Pro" panose="020B0506040000020004" pitchFamily="34" charset="0"/>
                <a:ea typeface="Steelfish" charset="0"/>
                <a:cs typeface="Steelfish" charset="0"/>
              </a:rPr>
              <a:t>Article 107 (6)</a:t>
            </a:r>
            <a:endParaRPr kumimoji="0" lang="en-GB" sz="1600" b="0" i="0" u="none" strike="noStrike" kern="0" cap="none" spc="0" normalizeH="0" baseline="0" noProof="0" dirty="0">
              <a:ln>
                <a:noFill/>
              </a:ln>
              <a:solidFill>
                <a:srgbClr val="003399"/>
              </a:solidFill>
              <a:effectLst/>
              <a:uLnTx/>
              <a:uFillTx/>
            </a:endParaRPr>
          </a:p>
        </p:txBody>
      </p:sp>
      <p:sp>
        <p:nvSpPr>
          <p:cNvPr id="20" name="Rectángulo redondeado 13">
            <a:extLst>
              <a:ext uri="{FF2B5EF4-FFF2-40B4-BE49-F238E27FC236}">
                <a16:creationId xmlns:a16="http://schemas.microsoft.com/office/drawing/2014/main" id="{D256171C-5BE8-4B26-96E4-4F8453E308A2}"/>
              </a:ext>
            </a:extLst>
          </p:cNvPr>
          <p:cNvSpPr/>
          <p:nvPr/>
        </p:nvSpPr>
        <p:spPr>
          <a:xfrm>
            <a:off x="0" y="1377950"/>
            <a:ext cx="4717997" cy="5133198"/>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t>EU legislative framework: Regulation (EU) 2019/6 on VETERINARY MEDICINAL PRODUCTS (VMP)</a:t>
            </a:r>
            <a:b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br>
            <a:endPar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endParaRPr>
          </a:p>
        </p:txBody>
      </p:sp>
      <p:sp>
        <p:nvSpPr>
          <p:cNvPr id="5" name="CuadroTexto 4">
            <a:extLst>
              <a:ext uri="{FF2B5EF4-FFF2-40B4-BE49-F238E27FC236}">
                <a16:creationId xmlns:a16="http://schemas.microsoft.com/office/drawing/2014/main" id="{E45175BB-76A9-4732-8523-9456A61B17F3}"/>
              </a:ext>
            </a:extLst>
          </p:cNvPr>
          <p:cNvSpPr txBox="1"/>
          <p:nvPr/>
        </p:nvSpPr>
        <p:spPr>
          <a:xfrm>
            <a:off x="9859284" y="3032325"/>
            <a:ext cx="2193229"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“humans reserve list”</a:t>
            </a:r>
          </a:p>
        </p:txBody>
      </p:sp>
      <p:sp>
        <p:nvSpPr>
          <p:cNvPr id="21" name="CuadroTexto 20">
            <a:extLst>
              <a:ext uri="{FF2B5EF4-FFF2-40B4-BE49-F238E27FC236}">
                <a16:creationId xmlns:a16="http://schemas.microsoft.com/office/drawing/2014/main" id="{62AB3FBB-E0B4-4C96-8215-6179ED4082D9}"/>
              </a:ext>
            </a:extLst>
          </p:cNvPr>
          <p:cNvSpPr txBox="1"/>
          <p:nvPr/>
        </p:nvSpPr>
        <p:spPr>
          <a:xfrm rot="10800000" flipV="1">
            <a:off x="10136140" y="5313666"/>
            <a:ext cx="1854174" cy="923330"/>
          </a:xfrm>
          <a:prstGeom prst="rect">
            <a:avLst/>
          </a:prstGeom>
          <a:solidFill>
            <a:srgbClr val="2C747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 use of AM</a:t>
            </a:r>
            <a:r>
              <a:rPr kumimoji="0" lang="bg-BG" sz="1800" b="0" i="0" u="none" strike="noStrike" kern="0" cap="none" spc="0" normalizeH="0" baseline="0" noProof="0" dirty="0">
                <a:ln>
                  <a:noFill/>
                </a:ln>
                <a:solidFill>
                  <a:srgbClr val="FFFFFF"/>
                </a:solidFill>
                <a:effectLst/>
                <a:uLnTx/>
                <a:uFillTx/>
                <a:latin typeface="EC Square Sans Pro" panose="020B0506040000020004" pitchFamily="34" charset="0"/>
              </a:rPr>
              <a:t>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outside the marketing authorisation”</a:t>
            </a:r>
          </a:p>
        </p:txBody>
      </p:sp>
      <p:sp>
        <p:nvSpPr>
          <p:cNvPr id="22" name="Marcador de texto 1">
            <a:extLst>
              <a:ext uri="{FF2B5EF4-FFF2-40B4-BE49-F238E27FC236}">
                <a16:creationId xmlns:a16="http://schemas.microsoft.com/office/drawing/2014/main" id="{65D9D6A7-E123-44AC-B8E4-B485DB9B5059}"/>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Tree>
    <p:extLst>
      <p:ext uri="{BB962C8B-B14F-4D97-AF65-F5344CB8AC3E}">
        <p14:creationId xmlns:p14="http://schemas.microsoft.com/office/powerpoint/2010/main" val="304157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6478904" y="5492750"/>
            <a:ext cx="4876800" cy="533400"/>
          </a:xfrm>
        </p:spPr>
        <p:txBody>
          <a:bodyPr/>
          <a:lstStyle/>
          <a:p>
            <a:pPr>
              <a:buClr>
                <a:srgbClr val="2C7470"/>
              </a:buClr>
            </a:pPr>
            <a:r>
              <a:rPr lang="en-US" sz="1800" i="1" dirty="0">
                <a:latin typeface="EC Square Sans Pro" panose="020B0506040000020004" pitchFamily="34" charset="0"/>
              </a:rPr>
              <a:t>Commission Implementing Regulation (EU) 2022/1255</a:t>
            </a:r>
            <a:endParaRPr lang="en-GB" dirty="0"/>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6" name="Rectángulo 15">
            <a:extLst>
              <a:ext uri="{FF2B5EF4-FFF2-40B4-BE49-F238E27FC236}">
                <a16:creationId xmlns:a16="http://schemas.microsoft.com/office/drawing/2014/main" id="{C79C4BED-479A-45B6-97C3-BC92A7F5A580}"/>
              </a:ext>
            </a:extLst>
          </p:cNvPr>
          <p:cNvSpPr/>
          <p:nvPr/>
        </p:nvSpPr>
        <p:spPr>
          <a:xfrm>
            <a:off x="611706" y="2535904"/>
            <a:ext cx="5334000" cy="3477875"/>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The antimicrobials and group of antimicrobials listed in this Regulation </a:t>
            </a:r>
            <a:r>
              <a:rPr lang="en-US" sz="2000" b="1" dirty="0">
                <a:solidFill>
                  <a:srgbClr val="024B9C"/>
                </a:solidFill>
                <a:latin typeface="EC Square Sans Pro" panose="020B0506040000020004" pitchFamily="34" charset="0"/>
              </a:rPr>
              <a:t>cannot</a:t>
            </a:r>
            <a:r>
              <a:rPr lang="en-US" sz="2000" dirty="0">
                <a:solidFill>
                  <a:srgbClr val="024B9C"/>
                </a:solidFill>
                <a:latin typeface="EC Square Sans Pro" panose="020B0506040000020004" pitchFamily="34" charset="0"/>
              </a:rPr>
              <a:t> be used in veterinary medicinal products.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VMP containing antimicrobials listed in this Regulation </a:t>
            </a:r>
            <a:r>
              <a:rPr lang="en-US" sz="2000" b="1" dirty="0">
                <a:solidFill>
                  <a:srgbClr val="024B9C"/>
                </a:solidFill>
                <a:latin typeface="EC Square Sans Pro" panose="020B0506040000020004" pitchFamily="34" charset="0"/>
              </a:rPr>
              <a:t>cannot</a:t>
            </a:r>
            <a:r>
              <a:rPr lang="en-US" sz="2000" dirty="0">
                <a:solidFill>
                  <a:srgbClr val="024B9C"/>
                </a:solidFill>
                <a:latin typeface="EC Square Sans Pro" panose="020B0506040000020004" pitchFamily="34" charset="0"/>
              </a:rPr>
              <a:t> be used in medicated feed</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The list of antimicrobials or groups of antimicrobials to be reserved for treatment of certain infections in humans </a:t>
            </a:r>
            <a:r>
              <a:rPr kumimoji="0" lang="en-US" sz="2000" b="0" i="0" u="none" strike="noStrike" kern="1200" cap="none" spc="0" normalizeH="0" baseline="0" noProof="0" dirty="0">
                <a:ln>
                  <a:noFill/>
                </a:ln>
                <a:solidFill>
                  <a:srgbClr val="024B9C"/>
                </a:solidFill>
                <a:effectLst/>
                <a:uLnTx/>
                <a:uFillTx/>
                <a:latin typeface="EC Square Sans Pro" panose="020B0506040000020004" pitchFamily="34" charset="0"/>
                <a:ea typeface="+mn-ea"/>
                <a:cs typeface="+mn-cs"/>
              </a:rPr>
              <a:t>should be kept under continual review </a:t>
            </a: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in the light of new scientific evidence or emerging information</a:t>
            </a:r>
            <a:endParaRPr kumimoji="0" lang="es-E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p:txBody>
      </p:sp>
      <p:pic>
        <p:nvPicPr>
          <p:cNvPr id="17" name="Imagen 16">
            <a:extLst>
              <a:ext uri="{FF2B5EF4-FFF2-40B4-BE49-F238E27FC236}">
                <a16:creationId xmlns:a16="http://schemas.microsoft.com/office/drawing/2014/main" id="{69EEDB9F-1083-41DA-9AD0-3F26A694B7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72"/>
          <a:stretch/>
        </p:blipFill>
        <p:spPr>
          <a:xfrm>
            <a:off x="6478905" y="2273055"/>
            <a:ext cx="5105400" cy="3113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D1943CAF-5478-4463-AA84-1FFA92F30628}"/>
              </a:ext>
            </a:extLst>
          </p:cNvPr>
          <p:cNvSpPr txBox="1"/>
          <p:nvPr/>
        </p:nvSpPr>
        <p:spPr>
          <a:xfrm>
            <a:off x="10247404" y="2166572"/>
            <a:ext cx="1369286"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“reserve list”</a:t>
            </a:r>
          </a:p>
        </p:txBody>
      </p:sp>
      <p:sp>
        <p:nvSpPr>
          <p:cNvPr id="23" name="Marcador de texto 1">
            <a:extLst>
              <a:ext uri="{FF2B5EF4-FFF2-40B4-BE49-F238E27FC236}">
                <a16:creationId xmlns:a16="http://schemas.microsoft.com/office/drawing/2014/main" id="{7329D52D-90AE-48B1-A0EF-ED56FE7CCA71}"/>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Use of Antimicrobial Medicinal Products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424A30C1-DE06-42E0-A897-C1328FBE17E9}"/>
              </a:ext>
            </a:extLst>
          </p:cNvPr>
          <p:cNvSpPr txBox="1"/>
          <p:nvPr/>
        </p:nvSpPr>
        <p:spPr>
          <a:xfrm>
            <a:off x="762000" y="1470345"/>
            <a:ext cx="11277600"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1" dirty="0">
                <a:solidFill>
                  <a:srgbClr val="FFFFFF"/>
                </a:solidFill>
                <a:latin typeface="EC Square Sans Pro" panose="020B0506040000020004" pitchFamily="34" charset="0"/>
                <a:ea typeface="+mn-ea"/>
                <a:cs typeface="Arial" panose="020B0604020202020204" pitchFamily="34" charset="0"/>
              </a:rPr>
              <a:t>The human reserve list: antimicrobials which are reserved for treatment of certain infections in humans</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193215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7" name="Rectángulo 16">
            <a:extLst>
              <a:ext uri="{FF2B5EF4-FFF2-40B4-BE49-F238E27FC236}">
                <a16:creationId xmlns:a16="http://schemas.microsoft.com/office/drawing/2014/main" id="{845CAFF2-BFC2-41BD-A8E2-0C608AD73A14}"/>
              </a:ext>
            </a:extLst>
          </p:cNvPr>
          <p:cNvSpPr/>
          <p:nvPr/>
        </p:nvSpPr>
        <p:spPr>
          <a:xfrm>
            <a:off x="6314127" y="2256533"/>
            <a:ext cx="5105400" cy="430301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pic>
        <p:nvPicPr>
          <p:cNvPr id="21" name="Imagen 20">
            <a:extLst>
              <a:ext uri="{FF2B5EF4-FFF2-40B4-BE49-F238E27FC236}">
                <a16:creationId xmlns:a16="http://schemas.microsoft.com/office/drawing/2014/main" id="{EC60EA5D-EDCD-4CB7-9DBF-4B36BB404C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4271" y="2308596"/>
            <a:ext cx="2957452" cy="4098554"/>
          </a:xfrm>
          <a:prstGeom prst="rect">
            <a:avLst/>
          </a:prstGeom>
        </p:spPr>
      </p:pic>
      <p:pic>
        <p:nvPicPr>
          <p:cNvPr id="23" name="Imagen 22">
            <a:extLst>
              <a:ext uri="{FF2B5EF4-FFF2-40B4-BE49-F238E27FC236}">
                <a16:creationId xmlns:a16="http://schemas.microsoft.com/office/drawing/2014/main" id="{66E371D6-5589-4B16-8C65-86003F95D1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38617" y="2322863"/>
            <a:ext cx="2313412" cy="3855687"/>
          </a:xfrm>
          <a:prstGeom prst="rect">
            <a:avLst/>
          </a:prstGeom>
        </p:spPr>
      </p:pic>
      <p:sp>
        <p:nvSpPr>
          <p:cNvPr id="24" name="CuadroTexto 23">
            <a:extLst>
              <a:ext uri="{FF2B5EF4-FFF2-40B4-BE49-F238E27FC236}">
                <a16:creationId xmlns:a16="http://schemas.microsoft.com/office/drawing/2014/main" id="{A8E2F320-47EB-4C37-B9E4-0F1154B7B1B0}"/>
              </a:ext>
            </a:extLst>
          </p:cNvPr>
          <p:cNvSpPr txBox="1"/>
          <p:nvPr/>
        </p:nvSpPr>
        <p:spPr>
          <a:xfrm>
            <a:off x="762000" y="951033"/>
            <a:ext cx="1890261"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“human reserve list”</a:t>
            </a:r>
          </a:p>
        </p:txBody>
      </p:sp>
      <p:sp>
        <p:nvSpPr>
          <p:cNvPr id="25" name="Rectángulo redondeado 13">
            <a:extLst>
              <a:ext uri="{FF2B5EF4-FFF2-40B4-BE49-F238E27FC236}">
                <a16:creationId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28" name="CuadroTexto 27">
            <a:extLst>
              <a:ext uri="{FF2B5EF4-FFF2-40B4-BE49-F238E27FC236}">
                <a16:creationId xmlns:a16="http://schemas.microsoft.com/office/drawing/2014/main" id="{712C8666-2A72-4450-93DC-9CF50DD49CA4}"/>
              </a:ext>
            </a:extLst>
          </p:cNvPr>
          <p:cNvSpPr txBox="1"/>
          <p:nvPr/>
        </p:nvSpPr>
        <p:spPr>
          <a:xfrm>
            <a:off x="2352253" y="6441329"/>
            <a:ext cx="5105400"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99"/>
                </a:solidFill>
                <a:effectLst/>
                <a:uLnTx/>
                <a:uFillTx/>
                <a:latin typeface="EC Square Sans Pro" panose="020B0506040000020004" pitchFamily="34" charset="0"/>
              </a:rPr>
              <a:t>Commission Implementing Regulation (EU) 2022/1255 </a:t>
            </a:r>
            <a:endParaRPr kumimoji="0" lang="en-GB" sz="1400" b="0" i="0" u="none" strike="noStrike" kern="0" cap="none" spc="0" normalizeH="0" baseline="0" noProof="0" dirty="0">
              <a:ln>
                <a:noFill/>
              </a:ln>
              <a:solidFill>
                <a:srgbClr val="003399"/>
              </a:solidFill>
              <a:effectLst/>
              <a:uLnTx/>
              <a:uFillTx/>
            </a:endParaRPr>
          </a:p>
        </p:txBody>
      </p:sp>
      <p:sp>
        <p:nvSpPr>
          <p:cNvPr id="29" name="Marcador de texto 1">
            <a:extLst>
              <a:ext uri="{FF2B5EF4-FFF2-40B4-BE49-F238E27FC236}">
                <a16:creationId xmlns:a16="http://schemas.microsoft.com/office/drawing/2014/main" id="{8CBE9950-E499-4893-A5C7-832B96A26BB5}"/>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Medicinal Products</a:t>
            </a:r>
          </a:p>
          <a:p>
            <a:endParaRPr lang="en-GB" dirty="0"/>
          </a:p>
        </p:txBody>
      </p:sp>
      <p:sp>
        <p:nvSpPr>
          <p:cNvPr id="12" name="CuadroTexto 11">
            <a:extLst>
              <a:ext uri="{FF2B5EF4-FFF2-40B4-BE49-F238E27FC236}">
                <a16:creationId xmlns:a16="http://schemas.microsoft.com/office/drawing/2014/main" id="{424A30C1-DE06-42E0-A897-C1328FBE17E9}"/>
              </a:ext>
            </a:extLst>
          </p:cNvPr>
          <p:cNvSpPr txBox="1"/>
          <p:nvPr/>
        </p:nvSpPr>
        <p:spPr>
          <a:xfrm>
            <a:off x="2352253" y="1352837"/>
            <a:ext cx="6705599"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Supporting prudent use and preserving efficacy</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7479" y="2003683"/>
            <a:ext cx="5437573" cy="4303017"/>
          </a:xfrm>
          <a:prstGeom prst="rect">
            <a:avLst/>
          </a:prstGeom>
        </p:spPr>
      </p:pic>
    </p:spTree>
    <p:extLst>
      <p:ext uri="{BB962C8B-B14F-4D97-AF65-F5344CB8AC3E}">
        <p14:creationId xmlns:p14="http://schemas.microsoft.com/office/powerpoint/2010/main" val="253600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p:txBody>
          <a:bodyPr lIns="91440" tIns="45720" rIns="91440" bIns="45720" anchor="t"/>
          <a:lstStyle/>
          <a:p>
            <a:pPr algn="ctr"/>
            <a:r>
              <a:rPr lang="en-GB" b="1" dirty="0">
                <a:latin typeface="Arial"/>
                <a:cs typeface="Arial"/>
              </a:rPr>
              <a:t>Upcoming Delegated and Implementing Legal Acts</a:t>
            </a:r>
            <a:endParaRPr lang="es-ES" b="1" dirty="0">
              <a:latin typeface="Arial"/>
              <a:cs typeface="Arial"/>
            </a:endParaRPr>
          </a:p>
          <a:p>
            <a:endParaRPr lang="es-ES" dirty="0"/>
          </a:p>
        </p:txBody>
      </p:sp>
      <p:sp>
        <p:nvSpPr>
          <p:cNvPr id="4" name="CuadroTexto 3">
            <a:extLst>
              <a:ext uri="{FF2B5EF4-FFF2-40B4-BE49-F238E27FC236}">
                <a16:creationId xmlns:a16="http://schemas.microsoft.com/office/drawing/2014/main" id="{2AE5DF66-CEEA-CD42-E844-4DB9137313EA}"/>
              </a:ext>
            </a:extLst>
          </p:cNvPr>
          <p:cNvSpPr txBox="1"/>
          <p:nvPr/>
        </p:nvSpPr>
        <p:spPr>
          <a:xfrm>
            <a:off x="410834" y="4175909"/>
            <a:ext cx="99971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002060"/>
                </a:solidFill>
                <a:effectLst/>
                <a:uLnTx/>
                <a:uFillTx/>
                <a:latin typeface="EC Square Sans Pro"/>
              </a:rPr>
              <a:t>List of substances which are essential for the treatment of equine species</a:t>
            </a:r>
            <a:r>
              <a:rPr kumimoji="0" lang="en-US" sz="2000" b="0" i="0" u="none" strike="noStrike" kern="0" cap="none" spc="0" normalizeH="0" baseline="0" noProof="0" dirty="0">
                <a:ln>
                  <a:noFill/>
                </a:ln>
                <a:solidFill>
                  <a:srgbClr val="002060"/>
                </a:solidFill>
                <a:effectLst/>
                <a:uLnTx/>
                <a:uFillTx/>
                <a:latin typeface="EC Square Sans Pro"/>
              </a:rPr>
              <a:t>, or which bring added clinical benefit compared to other treatment options available for equine species and for which the withdrawal period for equine species shall be six months. </a:t>
            </a:r>
          </a:p>
        </p:txBody>
      </p:sp>
      <p:pic>
        <p:nvPicPr>
          <p:cNvPr id="8" name="Imagen 7" descr="Imagen que contiene reloj, dibujo&#10;&#10;Descripción generada automáticamente">
            <a:extLst>
              <a:ext uri="{FF2B5EF4-FFF2-40B4-BE49-F238E27FC236}">
                <a16:creationId xmlns:a16="http://schemas.microsoft.com/office/drawing/2014/main" id="{699E3CC7-9A23-48CB-BC20-066512185A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7036" y="2909320"/>
            <a:ext cx="559217" cy="587895"/>
          </a:xfrm>
          <a:prstGeom prst="rect">
            <a:avLst/>
          </a:prstGeom>
        </p:spPr>
      </p:pic>
      <p:pic>
        <p:nvPicPr>
          <p:cNvPr id="10" name="Imagen 9" descr="Un dibujo animado&#10;&#10;Descripción generada automáticamente con confianza baja">
            <a:extLst>
              <a:ext uri="{FF2B5EF4-FFF2-40B4-BE49-F238E27FC236}">
                <a16:creationId xmlns:a16="http://schemas.microsoft.com/office/drawing/2014/main" id="{6C3740CF-90E4-43B0-8EE8-45BFE4D62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64253" y="4280843"/>
            <a:ext cx="762000" cy="805793"/>
          </a:xfrm>
          <a:prstGeom prst="rect">
            <a:avLst/>
          </a:prstGeom>
        </p:spPr>
      </p:pic>
      <p:sp>
        <p:nvSpPr>
          <p:cNvPr id="12" name="Rectángulo 11">
            <a:extLst>
              <a:ext uri="{FF2B5EF4-FFF2-40B4-BE49-F238E27FC236}">
                <a16:creationId xmlns:a16="http://schemas.microsoft.com/office/drawing/2014/main" id="{972B827D-A1F0-48D5-8EC8-4B6CDC56CF17}"/>
              </a:ext>
            </a:extLst>
          </p:cNvPr>
          <p:cNvSpPr/>
          <p:nvPr/>
        </p:nvSpPr>
        <p:spPr>
          <a:xfrm>
            <a:off x="9220200" y="3414688"/>
            <a:ext cx="1269088" cy="815607"/>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37A1712A-12B1-48B4-3847-F1672708EEA6}"/>
              </a:ext>
            </a:extLst>
          </p:cNvPr>
          <p:cNvSpPr txBox="1"/>
          <p:nvPr/>
        </p:nvSpPr>
        <p:spPr>
          <a:xfrm>
            <a:off x="226999" y="1659009"/>
            <a:ext cx="1036480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2060"/>
                </a:solidFill>
                <a:latin typeface="EC Square Sans Pro"/>
              </a:rPr>
              <a:t>List of antimicrobials which shall not be used in accordance </a:t>
            </a:r>
            <a:r>
              <a:rPr lang="en-US" sz="2000" dirty="0">
                <a:solidFill>
                  <a:schemeClr val="tx1"/>
                </a:solidFill>
                <a:latin typeface="EC Square Sans Pro"/>
              </a:rPr>
              <a:t>with</a:t>
            </a:r>
            <a:r>
              <a:rPr lang="bg-BG" sz="2000" dirty="0">
                <a:solidFill>
                  <a:srgbClr val="FF0000"/>
                </a:solidFill>
                <a:latin typeface="EC Square Sans Pro"/>
              </a:rPr>
              <a:t> </a:t>
            </a:r>
            <a:r>
              <a:rPr lang="en-US" sz="2000" dirty="0">
                <a:solidFill>
                  <a:srgbClr val="002060"/>
                </a:solidFill>
                <a:latin typeface="EC Square Sans Pro"/>
              </a:rPr>
              <a:t>article 112-114 (outside marketing </a:t>
            </a:r>
            <a:r>
              <a:rPr lang="en-US" sz="2000" dirty="0" err="1">
                <a:solidFill>
                  <a:srgbClr val="002060"/>
                </a:solidFill>
                <a:latin typeface="EC Square Sans Pro"/>
              </a:rPr>
              <a:t>authorisation</a:t>
            </a:r>
            <a:r>
              <a:rPr lang="en-US" sz="2000" dirty="0">
                <a:solidFill>
                  <a:srgbClr val="002060"/>
                </a:solidFill>
                <a:latin typeface="EC Square Sans Pro"/>
              </a:rPr>
              <a:t>) or only subject to certain conditions</a:t>
            </a: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2060"/>
                </a:solidFill>
                <a:effectLst/>
                <a:uLnTx/>
                <a:uFillTx/>
                <a:latin typeface="EC Square Sans Pro"/>
              </a:rPr>
              <a:t>List of substances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for use in food-producing terrestrial animal species or substances contained in a medicinal product for human use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in the Union, which may be used in food-producing </a:t>
            </a:r>
            <a:r>
              <a:rPr kumimoji="0" lang="en-US" sz="2000" b="1" i="0" u="none" strike="noStrike" kern="0" cap="none" spc="0" normalizeH="0" baseline="0" noProof="0" dirty="0">
                <a:ln>
                  <a:noFill/>
                </a:ln>
                <a:solidFill>
                  <a:srgbClr val="002060"/>
                </a:solidFill>
                <a:effectLst/>
                <a:uLnTx/>
                <a:uFillTx/>
                <a:latin typeface="EC Square Sans Pro"/>
              </a:rPr>
              <a:t>aquatic</a:t>
            </a:r>
            <a:r>
              <a:rPr kumimoji="0" lang="en-US" sz="2000" b="0" i="0" u="none" strike="noStrike" kern="0" cap="none" spc="0" normalizeH="0" baseline="0" noProof="0" dirty="0">
                <a:ln>
                  <a:noFill/>
                </a:ln>
                <a:solidFill>
                  <a:srgbClr val="002060"/>
                </a:solidFill>
                <a:effectLst/>
                <a:uLnTx/>
                <a:uFillTx/>
                <a:latin typeface="EC Square Sans Pro"/>
              </a:rPr>
              <a:t> species in accordance with Article 114(1)</a:t>
            </a:r>
            <a:endParaRPr kumimoji="0" lang="es-ES" sz="2800" b="0" i="0" u="none" strike="dblStrike" kern="0" cap="none" spc="0" normalizeH="0" baseline="0" noProof="0" dirty="0">
              <a:ln>
                <a:noFill/>
              </a:ln>
              <a:solidFill>
                <a:srgbClr val="FF0000"/>
              </a:solidFill>
              <a:effectLst/>
              <a:uLnTx/>
              <a:uFillTx/>
              <a:latin typeface="EC Square Sans Pro" panose="020B0506040000020004" pitchFamily="34" charset="0"/>
            </a:endParaRPr>
          </a:p>
        </p:txBody>
      </p:sp>
      <p:sp>
        <p:nvSpPr>
          <p:cNvPr id="5" name="TextBox 4">
            <a:extLst>
              <a:ext uri="{FF2B5EF4-FFF2-40B4-BE49-F238E27FC236}">
                <a16:creationId xmlns:a16="http://schemas.microsoft.com/office/drawing/2014/main" id="{E9D0D2B0-4729-DA49-A07D-3A40BE14ABA2}"/>
              </a:ext>
            </a:extLst>
          </p:cNvPr>
          <p:cNvSpPr txBox="1"/>
          <p:nvPr/>
        </p:nvSpPr>
        <p:spPr>
          <a:xfrm>
            <a:off x="533400" y="5461703"/>
            <a:ext cx="11125200" cy="1231106"/>
          </a:xfrm>
          <a:prstGeom prst="rect">
            <a:avLst/>
          </a:prstGeom>
          <a:solidFill>
            <a:schemeClr val="bg1">
              <a:lumMod val="85000"/>
            </a:schemeClr>
          </a:solidFill>
          <a:ln>
            <a:solidFill>
              <a:schemeClr val="tx1"/>
            </a:solidFill>
          </a:ln>
        </p:spPr>
        <p:txBody>
          <a:bodyPr wrap="square" rtlCol="0">
            <a:spAutoFit/>
          </a:bodyPr>
          <a:lstStyle/>
          <a:p>
            <a:endParaRPr lang="en-US" dirty="0"/>
          </a:p>
          <a:p>
            <a:r>
              <a:rPr lang="en-US" sz="2000" dirty="0">
                <a:solidFill>
                  <a:srgbClr val="002060"/>
                </a:solidFill>
                <a:latin typeface="EC Square Sans Pro"/>
              </a:rPr>
              <a:t>More info on all delegated and implementing Acts:</a:t>
            </a:r>
            <a:br>
              <a:rPr lang="en-US" dirty="0"/>
            </a:br>
            <a:r>
              <a:rPr lang="en-GB" sz="1800" dirty="0">
                <a:effectLst/>
                <a:latin typeface="Segoe UI" panose="020B0502040204020203" pitchFamily="34" charset="0"/>
                <a:hlinkClick r:id="rId5"/>
              </a:rPr>
              <a:t>https://food.ec.europa.eu/animals/animal-health/vet-meds-med-feed/implementation_en</a:t>
            </a:r>
            <a:endParaRPr lang="en-GB" sz="1800" dirty="0">
              <a:effectLst/>
              <a:latin typeface="Segoe UI" panose="020B0502040204020203" pitchFamily="34" charset="0"/>
            </a:endParaRPr>
          </a:p>
          <a:p>
            <a:endParaRPr lang="en-GB" dirty="0"/>
          </a:p>
        </p:txBody>
      </p:sp>
    </p:spTree>
    <p:extLst>
      <p:ext uri="{BB962C8B-B14F-4D97-AF65-F5344CB8AC3E}">
        <p14:creationId xmlns:p14="http://schemas.microsoft.com/office/powerpoint/2010/main" val="248518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188321" y="2677834"/>
            <a:ext cx="4383679" cy="2862322"/>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List of antimicrobials which:</a:t>
            </a:r>
            <a:endParaRPr kumimoji="0" lang="en-GB" sz="2400" b="1"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457200" marR="0" lvl="1" indent="-457200" algn="l" defTabSz="914400" rtl="0" eaLnBrk="1" fontAlgn="auto" latinLnBrk="0" hangingPunct="1">
              <a:lnSpc>
                <a:spcPct val="100000"/>
              </a:lnSpc>
              <a:spcBef>
                <a:spcPts val="600"/>
              </a:spcBef>
              <a:spcAft>
                <a:spcPts val="600"/>
              </a:spcAft>
              <a:buClr>
                <a:srgbClr val="2C7470"/>
              </a:buClr>
              <a:buSzTx/>
              <a:buFontTx/>
              <a:buAutoNum type="alphaLcParenBoth"/>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are not to be used in accordance with Articles 112, 113 and 114; or</a:t>
            </a:r>
          </a:p>
          <a:p>
            <a:pPr marL="457200" marR="0" lvl="1" indent="-457200" algn="l" defTabSz="914400" rtl="0" eaLnBrk="1" fontAlgn="auto" latinLnBrk="0" hangingPunct="1">
              <a:lnSpc>
                <a:spcPct val="100000"/>
              </a:lnSpc>
              <a:spcBef>
                <a:spcPts val="600"/>
              </a:spcBef>
              <a:spcAft>
                <a:spcPts val="600"/>
              </a:spcAft>
              <a:buClr>
                <a:srgbClr val="2C7470"/>
              </a:buClr>
              <a:buSzTx/>
              <a:buFontTx/>
              <a:buAutoNum type="alphaLcParenBoth"/>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are only to be used in accordance with Articles 112, 113 and 114 subject to certain conditions. </a:t>
            </a:r>
            <a:endParaRPr kumimoji="0" lang="es-E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pic>
        <p:nvPicPr>
          <p:cNvPr id="10" name="Imagen 9">
            <a:extLst>
              <a:ext uri="{FF2B5EF4-FFF2-40B4-BE49-F238E27FC236}">
                <a16:creationId xmlns:a16="http://schemas.microsoft.com/office/drawing/2014/main" id="{18EEB1E4-DEFE-4899-BFEA-0D7F985BA6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840" r="10017" b="10116"/>
          <a:stretch/>
        </p:blipFill>
        <p:spPr>
          <a:xfrm>
            <a:off x="4572000" y="2039247"/>
            <a:ext cx="3886200" cy="2399673"/>
          </a:xfrm>
          <a:prstGeom prst="rect">
            <a:avLst/>
          </a:prstGeom>
          <a:ln>
            <a:noFill/>
          </a:ln>
          <a:effectLst>
            <a:outerShdw blurRad="292100" dist="139700" dir="2700000" algn="tl" rotWithShape="0">
              <a:srgbClr val="333333">
                <a:alpha val="65000"/>
              </a:srgbClr>
            </a:outerShdw>
          </a:effectLst>
        </p:spPr>
      </p:pic>
      <p:sp>
        <p:nvSpPr>
          <p:cNvPr id="14" name="CuadroTexto 13">
            <a:extLst>
              <a:ext uri="{FF2B5EF4-FFF2-40B4-BE49-F238E27FC236}">
                <a16:creationId xmlns:a16="http://schemas.microsoft.com/office/drawing/2014/main" id="{FC087C8E-F392-46FC-B4CA-D9FDE7257A18}"/>
              </a:ext>
            </a:extLst>
          </p:cNvPr>
          <p:cNvSpPr txBox="1"/>
          <p:nvPr/>
        </p:nvSpPr>
        <p:spPr>
          <a:xfrm>
            <a:off x="0" y="2039247"/>
            <a:ext cx="2820761"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EC Square Sans Pro" panose="020B0506040000020004" pitchFamily="34" charset="0"/>
                <a:ea typeface="Steelfish" charset="0"/>
                <a:cs typeface="Steelfish" charset="0"/>
              </a:rPr>
              <a:t>!</a:t>
            </a:r>
            <a:r>
              <a:rPr kumimoji="0" lang="en-GB" sz="2800" b="1" i="0" u="none" strike="noStrike" kern="0" cap="none" spc="0" normalizeH="0" baseline="0" noProof="0" dirty="0">
                <a:ln>
                  <a:noFill/>
                </a:ln>
                <a:solidFill>
                  <a:srgbClr val="003399"/>
                </a:solidFill>
                <a:effectLst/>
                <a:uLnTx/>
                <a:uFillTx/>
                <a:latin typeface="EC Square Sans Pro" panose="020B0506040000020004" pitchFamily="34" charset="0"/>
                <a:ea typeface="Steelfish" charset="0"/>
                <a:cs typeface="Steelfish" charset="0"/>
              </a:rPr>
              <a:t>Article 107(6)</a:t>
            </a:r>
            <a:endParaRPr kumimoji="0" lang="en-GB" sz="1600" b="1" i="0" u="none" strike="noStrike" kern="0" cap="none" spc="0" normalizeH="0" baseline="0" noProof="0" dirty="0">
              <a:ln>
                <a:noFill/>
              </a:ln>
              <a:solidFill>
                <a:srgbClr val="003399"/>
              </a:solidFill>
              <a:effectLst/>
              <a:uLnTx/>
              <a:uFillTx/>
            </a:endParaRPr>
          </a:p>
        </p:txBody>
      </p:sp>
      <p:pic>
        <p:nvPicPr>
          <p:cNvPr id="17" name="Imagen 16">
            <a:extLst>
              <a:ext uri="{FF2B5EF4-FFF2-40B4-BE49-F238E27FC236}">
                <a16:creationId xmlns:a16="http://schemas.microsoft.com/office/drawing/2014/main" id="{DA06A637-3487-421C-861B-24E45084BB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4654550"/>
            <a:ext cx="7086912" cy="1905000"/>
          </a:xfrm>
          <a:prstGeom prst="rect">
            <a:avLst/>
          </a:prstGeom>
          <a:ln>
            <a:noFill/>
          </a:ln>
          <a:effectLst>
            <a:outerShdw blurRad="292100" dist="139700" dir="2700000" algn="tl" rotWithShape="0">
              <a:srgbClr val="333333">
                <a:alpha val="65000"/>
              </a:srgbClr>
            </a:outerShdw>
          </a:effectLst>
        </p:spPr>
      </p:pic>
      <p:sp>
        <p:nvSpPr>
          <p:cNvPr id="19" name="CuadroTexto 18">
            <a:extLst>
              <a:ext uri="{FF2B5EF4-FFF2-40B4-BE49-F238E27FC236}">
                <a16:creationId xmlns:a16="http://schemas.microsoft.com/office/drawing/2014/main" id="{9970EDC7-A38A-4B57-B63A-5E7945914F55}"/>
              </a:ext>
            </a:extLst>
          </p:cNvPr>
          <p:cNvSpPr txBox="1"/>
          <p:nvPr/>
        </p:nvSpPr>
        <p:spPr>
          <a:xfrm>
            <a:off x="762000" y="5203755"/>
            <a:ext cx="2961067" cy="646331"/>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“use of AM</a:t>
            </a:r>
            <a:r>
              <a:rPr kumimoji="0" lang="bg-BG" sz="1800" b="0" i="0" u="none" strike="noStrike" kern="0" cap="none" spc="0" normalizeH="0" baseline="0" noProof="0" dirty="0">
                <a:ln>
                  <a:noFill/>
                </a:ln>
                <a:solidFill>
                  <a:srgbClr val="FFFFFF"/>
                </a:solidFill>
                <a:effectLst/>
                <a:uLnTx/>
                <a:uFillTx/>
                <a:latin typeface="EC Square Sans Pro" panose="020B0506040000020004" pitchFamily="34" charset="0"/>
              </a:rPr>
              <a:t>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outside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 the marketing authorisation”</a:t>
            </a:r>
          </a:p>
        </p:txBody>
      </p:sp>
      <p:sp>
        <p:nvSpPr>
          <p:cNvPr id="20" name="Marcador de texto 1">
            <a:extLst>
              <a:ext uri="{FF2B5EF4-FFF2-40B4-BE49-F238E27FC236}">
                <a16:creationId xmlns:a16="http://schemas.microsoft.com/office/drawing/2014/main" id="{2287B31F-AC14-4F94-8D41-770F8F0CD6B0}"/>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
        <p:nvSpPr>
          <p:cNvPr id="13" name="CuadroTexto 12">
            <a:extLst>
              <a:ext uri="{FF2B5EF4-FFF2-40B4-BE49-F238E27FC236}">
                <a16:creationId xmlns:a16="http://schemas.microsoft.com/office/drawing/2014/main" id="{424A30C1-DE06-42E0-A897-C1328FBE17E9}"/>
              </a:ext>
            </a:extLst>
          </p:cNvPr>
          <p:cNvSpPr txBox="1"/>
          <p:nvPr/>
        </p:nvSpPr>
        <p:spPr>
          <a:xfrm>
            <a:off x="1447800" y="1389255"/>
            <a:ext cx="9372599"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List of antimicrobials which shall not be used outside marketing </a:t>
            </a:r>
            <a:r>
              <a:rPr kumimoji="0" lang="en-US" sz="2000" b="1" i="0" u="none" strike="noStrike" kern="0" cap="none" spc="0" normalizeH="0" baseline="0" noProof="0" dirty="0" err="1">
                <a:ln>
                  <a:noFill/>
                </a:ln>
                <a:solidFill>
                  <a:srgbClr val="FFFFFF"/>
                </a:solidFill>
                <a:effectLst/>
                <a:uLnTx/>
                <a:uFillTx/>
                <a:latin typeface="EC Square Sans Pro" panose="020B0506040000020004" pitchFamily="34" charset="0"/>
                <a:ea typeface="+mn-ea"/>
                <a:cs typeface="Arial" panose="020B0604020202020204" pitchFamily="34" charset="0"/>
              </a:rPr>
              <a:t>authorisation</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319858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6" name="CuadroTexto 5">
            <a:extLst>
              <a:ext uri="{FF2B5EF4-FFF2-40B4-BE49-F238E27FC236}">
                <a16:creationId xmlns:a16="http://schemas.microsoft.com/office/drawing/2014/main" id="{494DA49E-DC74-46EA-B939-3085F78B11AF}"/>
              </a:ext>
            </a:extLst>
          </p:cNvPr>
          <p:cNvSpPr txBox="1"/>
          <p:nvPr/>
        </p:nvSpPr>
        <p:spPr>
          <a:xfrm>
            <a:off x="457201" y="2491154"/>
            <a:ext cx="9372601" cy="523220"/>
          </a:xfrm>
          <a:prstGeom prst="rect">
            <a:avLst/>
          </a:prstGeom>
          <a:noFill/>
        </p:spPr>
        <p:txBody>
          <a:bodyPr wrap="square">
            <a:spAutoFit/>
          </a:bodyPr>
          <a:lstStyle/>
          <a:p>
            <a:pPr algn="l"/>
            <a:r>
              <a:rPr lang="en-GB" sz="1800" dirty="0">
                <a:solidFill>
                  <a:prstClr val="white"/>
                </a:solidFill>
                <a:latin typeface="EC Square Sans Pro" panose="020B0506040000020004" pitchFamily="34" charset="0"/>
                <a:ea typeface="Steelfish" charset="0"/>
                <a:cs typeface="Steelfish" charset="0"/>
              </a:rPr>
              <a:t>!</a:t>
            </a:r>
            <a:r>
              <a:rPr lang="en-GB" sz="2800" b="1" dirty="0">
                <a:solidFill>
                  <a:srgbClr val="003399"/>
                </a:solidFill>
                <a:latin typeface="EC Square Sans Pro" panose="020B0506040000020004" pitchFamily="34" charset="0"/>
                <a:ea typeface="Steelfish" charset="0"/>
                <a:cs typeface="Steelfish" charset="0"/>
              </a:rPr>
              <a:t>Article 114 </a:t>
            </a:r>
            <a:endParaRPr lang="en-GB" sz="1600" b="1" dirty="0">
              <a:solidFill>
                <a:srgbClr val="003399"/>
              </a:solidFill>
            </a:endParaRPr>
          </a:p>
        </p:txBody>
      </p:sp>
      <p:pic>
        <p:nvPicPr>
          <p:cNvPr id="10" name="Imagen 9">
            <a:extLst>
              <a:ext uri="{FF2B5EF4-FFF2-40B4-BE49-F238E27FC236}">
                <a16:creationId xmlns:a16="http://schemas.microsoft.com/office/drawing/2014/main" id="{DAC0FEF2-480E-4D1B-B524-08451014FA98}"/>
              </a:ext>
            </a:extLst>
          </p:cNvPr>
          <p:cNvPicPr>
            <a:picLocks noChangeAspect="1"/>
          </p:cNvPicPr>
          <p:nvPr/>
        </p:nvPicPr>
        <p:blipFill>
          <a:blip r:embed="rId3"/>
          <a:stretch>
            <a:fillRect/>
          </a:stretch>
        </p:blipFill>
        <p:spPr>
          <a:xfrm>
            <a:off x="10363200" y="2079944"/>
            <a:ext cx="796953" cy="837823"/>
          </a:xfrm>
          <a:prstGeom prst="rect">
            <a:avLst/>
          </a:prstGeom>
        </p:spPr>
      </p:pic>
      <p:sp>
        <p:nvSpPr>
          <p:cNvPr id="12" name="CuadroTexto 11">
            <a:extLst>
              <a:ext uri="{FF2B5EF4-FFF2-40B4-BE49-F238E27FC236}">
                <a16:creationId xmlns:a16="http://schemas.microsoft.com/office/drawing/2014/main" id="{8D0FB960-6059-446B-95AD-429679DDAB84}"/>
              </a:ext>
            </a:extLst>
          </p:cNvPr>
          <p:cNvSpPr txBox="1"/>
          <p:nvPr/>
        </p:nvSpPr>
        <p:spPr>
          <a:xfrm>
            <a:off x="457201" y="3053037"/>
            <a:ext cx="4876800" cy="2585323"/>
          </a:xfrm>
          <a:prstGeom prst="rect">
            <a:avLst/>
          </a:prstGeom>
          <a:noFill/>
        </p:spPr>
        <p:txBody>
          <a:bodyPr wrap="square">
            <a:spAutoFit/>
          </a:bodyPr>
          <a:lstStyle/>
          <a:p>
            <a:r>
              <a:rPr lang="en-US" dirty="0">
                <a:solidFill>
                  <a:srgbClr val="003399"/>
                </a:solidFill>
                <a:latin typeface="EC Square Sans Pro" panose="020B0506040000020004" pitchFamily="34" charset="0"/>
                <a:ea typeface="+mn-ea"/>
                <a:cs typeface="Arial" panose="020B0604020202020204" pitchFamily="34" charset="0"/>
              </a:rPr>
              <a:t>The Commission is to establish, by means of implementing acts, a list of substances used in veterinary medicinal products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for use in food-producing terrestrial animal species or substances contained in a medicinal product for human use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in accordance with Directive 2001/83/EC or Regulation (EC) No 726/2004, </a:t>
            </a:r>
            <a:r>
              <a:rPr lang="en-US" b="1" dirty="0">
                <a:solidFill>
                  <a:srgbClr val="003399"/>
                </a:solidFill>
                <a:latin typeface="EC Square Sans Pro" panose="020B0506040000020004" pitchFamily="34" charset="0"/>
                <a:ea typeface="+mn-ea"/>
                <a:cs typeface="Arial" panose="020B0604020202020204" pitchFamily="34" charset="0"/>
              </a:rPr>
              <a:t>which may be used in food-producing aquatic species in accordance with Article 114(1).</a:t>
            </a:r>
            <a:endParaRPr lang="en-GB" b="1" dirty="0">
              <a:solidFill>
                <a:srgbClr val="003399"/>
              </a:solidFill>
              <a:latin typeface="EC Square Sans Pro" panose="020B0506040000020004" pitchFamily="34" charset="0"/>
              <a:ea typeface="+mn-ea"/>
              <a:cs typeface="Arial" panose="020B0604020202020204" pitchFamily="34" charset="0"/>
            </a:endParaRPr>
          </a:p>
        </p:txBody>
      </p:sp>
      <p:pic>
        <p:nvPicPr>
          <p:cNvPr id="13" name="Imagen 12">
            <a:extLst>
              <a:ext uri="{FF2B5EF4-FFF2-40B4-BE49-F238E27FC236}">
                <a16:creationId xmlns:a16="http://schemas.microsoft.com/office/drawing/2014/main" id="{59F32520-B60E-47FB-9FBD-A6926431821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475" r="5476"/>
          <a:stretch/>
        </p:blipFill>
        <p:spPr>
          <a:xfrm>
            <a:off x="5562600" y="3524044"/>
            <a:ext cx="6019799" cy="2375647"/>
          </a:xfrm>
          <a:prstGeom prst="rect">
            <a:avLst/>
          </a:prstGeom>
          <a:ln>
            <a:noFill/>
          </a:ln>
          <a:effectLst>
            <a:outerShdw blurRad="292100" dist="139700" dir="2700000" algn="tl" rotWithShape="0">
              <a:srgbClr val="333333">
                <a:alpha val="65000"/>
              </a:srgbClr>
            </a:outerShdw>
          </a:effectLst>
        </p:spPr>
      </p:pic>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09600" y="1361657"/>
            <a:ext cx="11288422" cy="523220"/>
          </a:xfrm>
          <a:prstGeom prst="rect">
            <a:avLst/>
          </a:prstGeom>
          <a:noFill/>
        </p:spPr>
        <p:txBody>
          <a:bodyPr wrap="square" rtlCol="0">
            <a:spAutoFit/>
          </a:bodyPr>
          <a:lstStyle/>
          <a:p>
            <a:pPr algn="l"/>
            <a:r>
              <a:rPr lang="en-US" sz="2800" b="1" dirty="0">
                <a:solidFill>
                  <a:schemeClr val="bg1"/>
                </a:solidFill>
                <a:latin typeface="EC Square Sans Pro" panose="020B0506040000020004" pitchFamily="34" charset="0"/>
                <a:ea typeface="+mn-ea"/>
                <a:cs typeface="Arial" panose="020B0604020202020204" pitchFamily="34" charset="0"/>
              </a:rPr>
              <a:t>List of antimicrobials that may be used for food-producing aquatic species</a:t>
            </a:r>
          </a:p>
        </p:txBody>
      </p:sp>
    </p:spTree>
    <p:extLst>
      <p:ext uri="{BB962C8B-B14F-4D97-AF65-F5344CB8AC3E}">
        <p14:creationId xmlns:p14="http://schemas.microsoft.com/office/powerpoint/2010/main" val="470014596"/>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1461</Words>
  <Application>Microsoft Office PowerPoint</Application>
  <PresentationFormat>Custom</PresentationFormat>
  <Paragraphs>182</Paragraphs>
  <Slides>21</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EC Square Sans Pro</vt:lpstr>
      <vt:lpstr>Montserrat</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27</cp:revision>
  <dcterms:created xsi:type="dcterms:W3CDTF">2023-11-20T15:58:16Z</dcterms:created>
  <dcterms:modified xsi:type="dcterms:W3CDTF">2024-05-14T15:35:44Z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2024-04-25T09:54:48Z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6cf798a2-cc92-4994-932b-da5007d89735</vt:lpwstr>
  </property>
  <property fmtid="{D5CDD505-2E9C-101B-9397-08002B2CF9AE}" pid="13" name="MSIP_Label_6bd9ddd1-4d20-43f6-abfa-fc3c07406f94_ContentBits">
    <vt:lpwstr>0</vt:lpwstr>
  </property>
</Properties>
</file>