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27" r:id="rId5"/>
    <p:sldId id="258" r:id="rId6"/>
    <p:sldId id="260" r:id="rId7"/>
    <p:sldId id="267" r:id="rId8"/>
    <p:sldId id="331" r:id="rId9"/>
    <p:sldId id="271" r:id="rId10"/>
    <p:sldId id="330" r:id="rId11"/>
    <p:sldId id="328" r:id="rId12"/>
    <p:sldId id="329" r:id="rId13"/>
    <p:sldId id="285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075"/>
    <a:srgbClr val="002060"/>
    <a:srgbClr val="069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40" autoAdjust="0"/>
    <p:restoredTop sz="96283" autoAdjust="0"/>
  </p:normalViewPr>
  <p:slideViewPr>
    <p:cSldViewPr snapToGrid="0">
      <p:cViewPr varScale="1">
        <p:scale>
          <a:sx n="150" d="100"/>
          <a:sy n="150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6581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page image + tex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"/>
          <p:cNvSpPr/>
          <p:nvPr/>
        </p:nvSpPr>
        <p:spPr>
          <a:xfrm>
            <a:off x="456905" y="730947"/>
            <a:ext cx="11278196" cy="5326358"/>
          </a:xfrm>
          <a:prstGeom prst="rect">
            <a:avLst/>
          </a:prstGeom>
          <a:solidFill>
            <a:srgbClr val="EFF3F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EFF3F4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9" name="Line"/>
          <p:cNvSpPr/>
          <p:nvPr/>
        </p:nvSpPr>
        <p:spPr>
          <a:xfrm>
            <a:off x="467204" y="6159362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0" name="Line"/>
          <p:cNvSpPr/>
          <p:nvPr/>
        </p:nvSpPr>
        <p:spPr>
          <a:xfrm>
            <a:off x="467199" y="628909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04075" y="6213840"/>
            <a:ext cx="2402975" cy="5139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4" name="healthylivestock.net"/>
          <p:cNvSpPr txBox="1"/>
          <p:nvPr/>
        </p:nvSpPr>
        <p:spPr>
          <a:xfrm>
            <a:off x="408386" y="6238251"/>
            <a:ext cx="4983957" cy="461729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>
              <a:defRPr sz="1800">
                <a:solidFill>
                  <a:srgbClr val="01AE7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r>
              <a:rPr sz="1266"/>
              <a:t>healthylivestock.net </a:t>
            </a:r>
          </a:p>
          <a:p>
            <a:r>
              <a:rPr lang="en-US" sz="1266"/>
              <a:t>healthylivestock.net.cn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6958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ianna-santellan-610345-unsplash.jpg" descr="brianna-santellan-610345-unsplas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14894" y="-1887"/>
            <a:ext cx="12221788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Rectangle"/>
          <p:cNvSpPr/>
          <p:nvPr/>
        </p:nvSpPr>
        <p:spPr>
          <a:xfrm>
            <a:off x="7683" y="5729985"/>
            <a:ext cx="12176635" cy="1131932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17" y="587388"/>
            <a:ext cx="4110083" cy="879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flag_yellow_high.jpg" descr="flag_yellow_high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68091" y="6088223"/>
            <a:ext cx="783320" cy="3918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Funded by:"/>
          <p:cNvSpPr txBox="1"/>
          <p:nvPr/>
        </p:nvSpPr>
        <p:spPr>
          <a:xfrm>
            <a:off x="9879164" y="5817256"/>
            <a:ext cx="690895" cy="21153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r>
              <a:rPr sz="844" dirty="0"/>
              <a:t>Funded by: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7"/>
            <a:ext cx="10406063" cy="442019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23763" y="6536539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‹Nº›</a:t>
            </a:fld>
            <a:endParaRPr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5" y="6088223"/>
            <a:ext cx="785050" cy="3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nded by:"/>
          <p:cNvSpPr txBox="1"/>
          <p:nvPr userDrawn="1"/>
        </p:nvSpPr>
        <p:spPr>
          <a:xfrm>
            <a:off x="9053753" y="6465605"/>
            <a:ext cx="1056379" cy="28822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702" b="1" dirty="0"/>
              <a:t>Ministry of Science </a:t>
            </a:r>
          </a:p>
          <a:p>
            <a:pPr algn="ctr">
              <a:lnSpc>
                <a:spcPct val="100000"/>
              </a:lnSpc>
            </a:pPr>
            <a:r>
              <a:rPr lang="en-GB" sz="702" b="1" dirty="0"/>
              <a:t>&amp; Technology</a:t>
            </a:r>
            <a:endParaRPr sz="702" b="1" dirty="0"/>
          </a:p>
        </p:txBody>
      </p:sp>
      <p:sp>
        <p:nvSpPr>
          <p:cNvPr id="12" name="Funded by:"/>
          <p:cNvSpPr txBox="1"/>
          <p:nvPr userDrawn="1"/>
        </p:nvSpPr>
        <p:spPr>
          <a:xfrm>
            <a:off x="10495600" y="6525985"/>
            <a:ext cx="722955" cy="18017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702" b="1" dirty="0"/>
              <a:t>Horizon2020</a:t>
            </a:r>
            <a:endParaRPr sz="702" b="1" dirty="0"/>
          </a:p>
        </p:txBody>
      </p:sp>
    </p:spTree>
    <p:extLst>
      <p:ext uri="{BB962C8B-B14F-4D97-AF65-F5344CB8AC3E}">
        <p14:creationId xmlns:p14="http://schemas.microsoft.com/office/powerpoint/2010/main" val="224905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ransition spd="med"/>
  <p:txStyles>
    <p:titleStyle>
      <a:lvl1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1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625024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937538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1250051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156256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1875076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2187589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2500103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2812615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4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6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88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0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25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046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767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7.jpeg"/><Relationship Id="rId7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ackling Antimicrobial Resistance through improved livestock Health &amp; Welfare"/>
          <p:cNvSpPr txBox="1"/>
          <p:nvPr/>
        </p:nvSpPr>
        <p:spPr>
          <a:xfrm>
            <a:off x="424689" y="2215762"/>
            <a:ext cx="5181404" cy="153430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noAutofit/>
          </a:bodyPr>
          <a:lstStyle/>
          <a:p>
            <a:pPr algn="ctr"/>
            <a:r>
              <a:rPr lang="ro-RO" sz="3200" b="1" i="0">
                <a:solidFill>
                  <a:srgbClr val="069E7E"/>
                </a:solidFill>
                <a:effectLst/>
                <a:latin typeface="Merriweather Sans" pitchFamily="2" charset="0"/>
              </a:rPr>
              <a:t>Zootehnie Sănătoasă</a:t>
            </a:r>
          </a:p>
          <a:p>
            <a:pPr algn="ctr"/>
            <a:endParaRPr lang="en-GB" sz="2000" b="1" dirty="0">
              <a:solidFill>
                <a:srgbClr val="22234F"/>
              </a:solidFill>
              <a:latin typeface="Merriweather Sans" pitchFamily="2" charset="0"/>
            </a:endParaRPr>
          </a:p>
          <a:p>
            <a:pPr algn="ctr"/>
            <a:r>
              <a:rPr lang="ro-RO" sz="2400" b="1" i="0">
                <a:solidFill>
                  <a:srgbClr val="22234F"/>
                </a:solidFill>
                <a:effectLst/>
                <a:latin typeface="Merriweather Sans" pitchFamily="2" charset="0"/>
                <a:ea typeface="Verdana" panose="020B0604030504040204"/>
                <a:sym typeface="Verdana" panose="020B0604030504040204"/>
              </a:rPr>
              <a:t>Utilizarea unui </a:t>
            </a:r>
            <a:r>
              <a:rPr lang="ro-RO" sz="2400" b="1">
                <a:solidFill>
                  <a:srgbClr val="22234F"/>
                </a:solidFill>
                <a:latin typeface="Merriweather Sans" pitchFamily="2" charset="0"/>
                <a:ea typeface="Verdana" panose="020B0604030504040204"/>
                <a:sym typeface="Verdana" panose="020B0604030504040204"/>
              </a:rPr>
              <a:t>plan de sănătate pentru fermele de porci și pui de carne, cu nivel înalt de bunăstare</a:t>
            </a:r>
            <a:br>
              <a:rPr lang="ro-RO" sz="2400" b="1">
                <a:solidFill>
                  <a:srgbClr val="FF00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</a:br>
            <a:endParaRPr lang="ro-RO" sz="2400" b="1">
              <a:solidFill>
                <a:srgbClr val="FF0000"/>
              </a:solidFill>
              <a:latin typeface="Verdana" panose="020B0604030504040204"/>
              <a:ea typeface="Verdana" panose="020B0604030504040204"/>
              <a:sym typeface="Verdana" panose="020B0604030504040204"/>
            </a:endParaRPr>
          </a:p>
        </p:txBody>
      </p:sp>
      <p:pic>
        <p:nvPicPr>
          <p:cNvPr id="6" name="Immagine 14">
            <a:extLst>
              <a:ext uri="{FF2B5EF4-FFF2-40B4-BE49-F238E27FC236}">
                <a16:creationId xmlns:a16="http://schemas.microsoft.com/office/drawing/2014/main" id="{97F308FE-D29E-4860-A4D3-1F5E65D0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072551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 descr="INRAE">
            <a:extLst>
              <a:ext uri="{FF2B5EF4-FFF2-40B4-BE49-F238E27FC236}">
                <a16:creationId xmlns:a16="http://schemas.microsoft.com/office/drawing/2014/main" id="{9173AF21-70E7-4FB8-9B91-BEBE1710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083226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ONIRIS">
            <a:extLst>
              <a:ext uri="{FF2B5EF4-FFF2-40B4-BE49-F238E27FC236}">
                <a16:creationId xmlns:a16="http://schemas.microsoft.com/office/drawing/2014/main" id="{BF34869E-442C-4AF1-8B56-610B15CE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020895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UR">
            <a:extLst>
              <a:ext uri="{FF2B5EF4-FFF2-40B4-BE49-F238E27FC236}">
                <a16:creationId xmlns:a16="http://schemas.microsoft.com/office/drawing/2014/main" id="{4D67B2A5-F2B0-4445-A407-EEEB5254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071689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tatrace Nutrition ltd | Facebook">
            <a:extLst>
              <a:ext uri="{FF2B5EF4-FFF2-40B4-BE49-F238E27FC236}">
                <a16:creationId xmlns:a16="http://schemas.microsoft.com/office/drawing/2014/main" id="{A615930C-8720-47EA-9B3A-58226FE7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102950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B5C477-4DF3-4D3B-81D9-7E88BE977512}"/>
              </a:ext>
            </a:extLst>
          </p:cNvPr>
          <p:cNvSpPr txBox="1"/>
          <p:nvPr/>
        </p:nvSpPr>
        <p:spPr>
          <a:xfrm>
            <a:off x="0" y="6277652"/>
            <a:ext cx="2902474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o-RO" sz="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P. Ferrari, A. Scollo – CRPA</a:t>
            </a:r>
          </a:p>
          <a:p>
            <a:pPr algn="ctr" defTabSz="584200" hangingPunct="0"/>
            <a:r>
              <a:rPr lang="ro-RO" sz="600" b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J. Schraeder, M. Wolthuis - WUR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o-RO" sz="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C. Fourichon, P. Levallois, C. Belloc, M. Leblanc Maridor – INRAE/Oniris</a:t>
            </a:r>
          </a:p>
          <a:p>
            <a:pPr algn="ctr" defTabSz="584200" hangingPunct="0"/>
            <a:r>
              <a:rPr kumimoji="0" lang="ro-RO" sz="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S. Papasolomontos, G. Kefalas, K. Angastiniotis, M</a:t>
            </a:r>
            <a:r>
              <a:rPr lang="ro-RO" sz="600" b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. Simitopoulou - VTN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DB517-17E6-EC2C-1177-FC8F44BC622C}"/>
              </a:ext>
            </a:extLst>
          </p:cNvPr>
          <p:cNvSpPr txBox="1"/>
          <p:nvPr/>
        </p:nvSpPr>
        <p:spPr>
          <a:xfrm>
            <a:off x="267806" y="4042567"/>
            <a:ext cx="5495169" cy="971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o-RO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 instrument de evaluare a riscurilor existente, de realizare a unor planuri specifice pentru sănătatea efectivelor pentru atenuarea acestor riscuri și pentru monitorizarea efectelor măsurilor de atenuare a riscurilor</a:t>
            </a:r>
          </a:p>
        </p:txBody>
      </p:sp>
    </p:spTree>
    <p:extLst>
      <p:ext uri="{BB962C8B-B14F-4D97-AF65-F5344CB8AC3E}">
        <p14:creationId xmlns:p14="http://schemas.microsoft.com/office/powerpoint/2010/main" val="37167005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4"/>
            <a:ext cx="10863759" cy="52296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313B09-EA12-401A-81FE-283FF380B1B2}"/>
              </a:ext>
            </a:extLst>
          </p:cNvPr>
          <p:cNvSpPr txBox="1"/>
          <p:nvPr/>
        </p:nvSpPr>
        <p:spPr>
          <a:xfrm>
            <a:off x="3299889" y="4712460"/>
            <a:ext cx="559133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o-RO" sz="2400" b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Vă m</a:t>
            </a:r>
            <a:r>
              <a:rPr kumimoji="0" lang="ro-RO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ultumim pentru atenție!</a:t>
            </a:r>
          </a:p>
        </p:txBody>
      </p:sp>
      <p:pic>
        <p:nvPicPr>
          <p:cNvPr id="4" name="Immagine 14">
            <a:extLst>
              <a:ext uri="{FF2B5EF4-FFF2-40B4-BE49-F238E27FC236}">
                <a16:creationId xmlns:a16="http://schemas.microsoft.com/office/drawing/2014/main" id="{1A338132-868E-4EE0-8A8B-1A9D3E9C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312394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INRAE">
            <a:extLst>
              <a:ext uri="{FF2B5EF4-FFF2-40B4-BE49-F238E27FC236}">
                <a16:creationId xmlns:a16="http://schemas.microsoft.com/office/drawing/2014/main" id="{0EF8A2E8-3B9F-4B0E-8D01-33F0F5E9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323069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ONIRIS">
            <a:extLst>
              <a:ext uri="{FF2B5EF4-FFF2-40B4-BE49-F238E27FC236}">
                <a16:creationId xmlns:a16="http://schemas.microsoft.com/office/drawing/2014/main" id="{E01380EC-E17D-4192-BC51-B92A76D3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260738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UR">
            <a:extLst>
              <a:ext uri="{FF2B5EF4-FFF2-40B4-BE49-F238E27FC236}">
                <a16:creationId xmlns:a16="http://schemas.microsoft.com/office/drawing/2014/main" id="{0B946600-1604-4CE6-8C10-0D7762E0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311532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itatrace Nutrition ltd | Facebook">
            <a:extLst>
              <a:ext uri="{FF2B5EF4-FFF2-40B4-BE49-F238E27FC236}">
                <a16:creationId xmlns:a16="http://schemas.microsoft.com/office/drawing/2014/main" id="{B9173BCF-9458-4716-90C4-602FD508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342793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F196BE-ABF4-4456-ABF5-0F41986BE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5376"/>
          <a:stretch/>
        </p:blipFill>
        <p:spPr>
          <a:xfrm>
            <a:off x="6520722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7A685DA-CAAF-4A11-856A-0BA58F1747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4123" b="7536"/>
          <a:stretch/>
        </p:blipFill>
        <p:spPr>
          <a:xfrm>
            <a:off x="790987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37240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ain objective of HealthyLivestock"/>
          <p:cNvSpPr txBox="1">
            <a:spLocks noGrp="1"/>
          </p:cNvSpPr>
          <p:nvPr>
            <p:ph type="title" idx="4294967295"/>
          </p:nvPr>
        </p:nvSpPr>
        <p:spPr>
          <a:xfrm>
            <a:off x="1136650" y="784198"/>
            <a:ext cx="4490719" cy="97690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ro-RO" dirty="0"/>
              <a:t>OBIECTIV GENERAL</a:t>
            </a:r>
          </a:p>
        </p:txBody>
      </p:sp>
      <p:pic>
        <p:nvPicPr>
          <p:cNvPr id="5" name="Immagine 20">
            <a:extLst>
              <a:ext uri="{FF2B5EF4-FFF2-40B4-BE49-F238E27FC236}">
                <a16:creationId xmlns:a16="http://schemas.microsoft.com/office/drawing/2014/main" id="{61380888-154B-48F8-B46F-0101777BF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 b="-967"/>
          <a:stretch/>
        </p:blipFill>
        <p:spPr bwMode="auto">
          <a:xfrm>
            <a:off x="6096000" y="746381"/>
            <a:ext cx="5329084" cy="53269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Main objective of HealthyLivestock"/>
          <p:cNvSpPr txBox="1">
            <a:spLocks/>
          </p:cNvSpPr>
          <p:nvPr/>
        </p:nvSpPr>
        <p:spPr>
          <a:xfrm>
            <a:off x="2633046" y="3618088"/>
            <a:ext cx="4306529" cy="93391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Autofit/>
          </a:bodyPr>
          <a:lstStyle>
            <a:lvl1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ro-RO" sz="2700" b="1" dirty="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CUM?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E1CFF-2AB1-1CCB-9098-D2EF44E175DD}"/>
              </a:ext>
            </a:extLst>
          </p:cNvPr>
          <p:cNvSpPr txBox="1"/>
          <p:nvPr/>
        </p:nvSpPr>
        <p:spPr>
          <a:xfrm>
            <a:off x="690880" y="1379675"/>
            <a:ext cx="500888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Evaluați sistematic riscurile de îmbolnăvire legate de adăpostirea și managementul în fermele de pui de carne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Definiți planuri de sănătate personalizate pentru exploatație, inclusiv protocoale de biosecuritate și adaptate la riscurile specifice exploatației.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Monitorizați atenuarea riscului folosind biomarkeri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304BE-893A-AFFC-4CA7-192885745BD8}"/>
              </a:ext>
            </a:extLst>
          </p:cNvPr>
          <p:cNvSpPr txBox="1"/>
          <p:nvPr/>
        </p:nvSpPr>
        <p:spPr>
          <a:xfrm>
            <a:off x="690880" y="4085044"/>
            <a:ext cx="5090484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Două instrumente de analiză a riscurilor BiosEcurity (BEAT): ferme de pui de carne și de porci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Instrumentul de evaluare a biosecurității (BEAT) a fost dezvoltat pentru a identifica punctele forte și punctele slabe ale biosecurității în fermele de pui de carne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6324967" cy="4925962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ro-RO" sz="2900" b="1">
                <a:solidFill>
                  <a:srgbClr val="002060"/>
                </a:solidFill>
              </a:rPr>
              <a:t>INSTRUMENTE DE ANALIZA RISCURILOR DE BIOSECURITATE (BEATS)</a:t>
            </a:r>
            <a:br>
              <a:rPr lang="ro-RO" sz="2900"/>
            </a:br>
            <a:r>
              <a:rPr lang="ro-RO" sz="1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bazate pe:</a:t>
            </a: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ro-RO" sz="1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Biocheck.Ugent: se concentrează pe riscurile de intrare sau evadare a agenților patogeni din fermă (biosecuritate externă) și răspândirea acestora în fermă (biosecuritate internă</a:t>
            </a:r>
            <a:r>
              <a:rPr lang="ro-RO" sz="19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ro-RO" sz="1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Biosecuritate FAO în 3 zone: identifică 3 zone diferite în și în jurul fermei (adică în afara fermei, zona de lucru, cotețele pentru animale) și cele 2 interfețe ale acestora.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dirty="0"/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ro-RO" sz="2900" b="1">
                <a:solidFill>
                  <a:srgbClr val="002060"/>
                </a:solidFill>
              </a:rPr>
              <a:t>PROTOCOALE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r>
              <a:rPr lang="ro-RO" sz="1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bazat pe biomarkeri = semne directe și indirecte ale bolilor infecțioase, cum ar fi simptomele clinice și rezultatele analizelor de laborator pentru bacteriologie, virologie, serologie și prezența indicatorilor de stres. 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D2E4C892-68DE-434E-8D77-ED7C0BE23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3853" y="1308127"/>
            <a:ext cx="2531576" cy="825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D9043DA-E0F0-1FD7-EE21-CA29C2E47C4F}"/>
              </a:ext>
            </a:extLst>
          </p:cNvPr>
          <p:cNvGrpSpPr/>
          <p:nvPr/>
        </p:nvGrpSpPr>
        <p:grpSpPr>
          <a:xfrm>
            <a:off x="6997701" y="2286001"/>
            <a:ext cx="4788714" cy="3808474"/>
            <a:chOff x="7034985" y="2565745"/>
            <a:chExt cx="4751429" cy="352872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FF26C9-8F93-B1C6-4921-768D82FCE4AD}"/>
                </a:ext>
              </a:extLst>
            </p:cNvPr>
            <p:cNvGrpSpPr/>
            <p:nvPr/>
          </p:nvGrpSpPr>
          <p:grpSpPr>
            <a:xfrm>
              <a:off x="7034985" y="2565745"/>
              <a:ext cx="4751429" cy="3528729"/>
              <a:chOff x="7034985" y="2565745"/>
              <a:chExt cx="4751429" cy="352872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EC313A2-72E9-149C-8524-CF2ACEF25CF3}"/>
                  </a:ext>
                </a:extLst>
              </p:cNvPr>
              <p:cNvGrpSpPr/>
              <p:nvPr/>
            </p:nvGrpSpPr>
            <p:grpSpPr>
              <a:xfrm>
                <a:off x="7034985" y="2565745"/>
                <a:ext cx="4751429" cy="3528729"/>
                <a:chOff x="7034985" y="2565745"/>
                <a:chExt cx="4751429" cy="3528729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E3E4FF9F-DAA4-EF33-F2DA-00EC9655DF5F}"/>
                    </a:ext>
                  </a:extLst>
                </p:cNvPr>
                <p:cNvGrpSpPr/>
                <p:nvPr/>
              </p:nvGrpSpPr>
              <p:grpSpPr>
                <a:xfrm>
                  <a:off x="7034985" y="2565745"/>
                  <a:ext cx="4751429" cy="3528729"/>
                  <a:chOff x="7034985" y="2565745"/>
                  <a:chExt cx="4751429" cy="3528729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CF9CA3A7-1D57-C153-B57D-111FBF59457B}"/>
                      </a:ext>
                    </a:extLst>
                  </p:cNvPr>
                  <p:cNvGrpSpPr/>
                  <p:nvPr/>
                </p:nvGrpSpPr>
                <p:grpSpPr>
                  <a:xfrm>
                    <a:off x="7034985" y="2565745"/>
                    <a:ext cx="4713329" cy="3528729"/>
                    <a:chOff x="7034985" y="2565745"/>
                    <a:chExt cx="4713329" cy="3528729"/>
                  </a:xfrm>
                </p:grpSpPr>
                <p:grpSp>
                  <p:nvGrpSpPr>
                    <p:cNvPr id="5" name="Group 4">
                      <a:extLst>
                        <a:ext uri="{FF2B5EF4-FFF2-40B4-BE49-F238E27FC236}">
                          <a16:creationId xmlns:a16="http://schemas.microsoft.com/office/drawing/2014/main" id="{9DC8B0D1-EE79-232C-A2CD-9051B64C63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34985" y="2565745"/>
                      <a:ext cx="4713329" cy="3528729"/>
                      <a:chOff x="7034985" y="2565745"/>
                      <a:chExt cx="4713329" cy="3528729"/>
                    </a:xfrm>
                  </p:grpSpPr>
                  <p:pic>
                    <p:nvPicPr>
                      <p:cNvPr id="4" name="Immagine 3">
                        <a:extLst>
                          <a:ext uri="{FF2B5EF4-FFF2-40B4-BE49-F238E27FC236}">
                            <a16:creationId xmlns:a16="http://schemas.microsoft.com/office/drawing/2014/main" id="{9D4F3386-CDF0-45C7-BCAB-3ABAC9FCB7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/>
                    </p:blipFill>
                    <p:spPr bwMode="auto">
                      <a:xfrm>
                        <a:off x="7034985" y="2565745"/>
                        <a:ext cx="4713329" cy="3528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2" name="TextBox 1">
                        <a:extLst>
                          <a:ext uri="{FF2B5EF4-FFF2-40B4-BE49-F238E27FC236}">
                            <a16:creationId xmlns:a16="http://schemas.microsoft.com/office/drawing/2014/main" id="{2BB66984-AFAF-8095-DEC4-2D2CE0CFBCC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30124" y="2754269"/>
                        <a:ext cx="4176199" cy="38472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0" tIns="0" rIns="0" bIns="0" numCol="1" spcCol="38100" rtlCol="0" anchor="ctr">
                        <a:spAutoFit/>
                      </a:bodyPr>
                      <a:lstStyle/>
                      <a:p>
                        <a:pPr marL="0" marR="0" indent="0" defTabSz="5842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ro-RO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A5075"/>
                            </a:solidFill>
                            <a:effectLst/>
                            <a:uFillTx/>
                            <a:latin typeface="Arial" panose="020B0604020202020204" pitchFamily="34" charset="0"/>
                            <a:ea typeface="Helvetica Neue" panose="02000503000000020004"/>
                            <a:cs typeface="Arial" panose="020B0604020202020204" pitchFamily="34" charset="0"/>
                            <a:sym typeface="Helvetica Neue" panose="02000503000000020004"/>
                          </a:rPr>
                          <a:t>„Coat rak”: definirea zonelor de risc la fermă</a:t>
                        </a:r>
                      </a:p>
                      <a:p>
                        <a:pPr marL="0" marR="0" indent="0" defTabSz="5842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ro-RO" sz="70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A5075"/>
                            </a:solidFill>
                            <a:effectLst/>
                            <a:uFillTx/>
                            <a:latin typeface="Arial" panose="020B0604020202020204" pitchFamily="34" charset="0"/>
                            <a:ea typeface="Helvetica Neue" panose="02000503000000020004"/>
                            <a:cs typeface="Arial" panose="020B0604020202020204" pitchFamily="34" charset="0"/>
                            <a:sym typeface="Helvetica Neue" panose="02000503000000020004"/>
                          </a:rPr>
                          <a:t>[elaborarea modelului FAO de biosecuritate în trei zone, 2015]</a:t>
                        </a:r>
                      </a:p>
                    </p:txBody>
                  </p:sp>
                </p:grpSp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23AFEB30-BEEE-4228-F7B2-EECAD0523C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74300" y="3116671"/>
                      <a:ext cx="1407599" cy="12311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0" tIns="0" rIns="0" bIns="0" numCol="1" spcCol="38100" rtlCol="0" anchor="ctr">
                      <a:spAutoFit/>
                    </a:bodyPr>
                    <a:lstStyle/>
                    <a:p>
                      <a:pPr marL="0" marR="0" indent="0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o-RO" sz="800" i="0" u="none" strike="noStrike" cap="none" normalizeH="0" baseline="0">
                          <a:ln>
                            <a:noFill/>
                          </a:ln>
                          <a:solidFill>
                            <a:srgbClr val="0A507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Helvetica Neue" panose="02000503000000020004"/>
                          <a:cs typeface="Arial" panose="020B0604020202020204" pitchFamily="34" charset="0"/>
                          <a:sym typeface="Helvetica Neue" panose="02000503000000020004"/>
                        </a:rPr>
                        <a:t>Prin Google-Earth ...</a:t>
                      </a:r>
                    </a:p>
                  </p:txBody>
                </p:sp>
              </p:grp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0B36DCC-9940-13E9-F52D-7BFE49FE9E41}"/>
                      </a:ext>
                    </a:extLst>
                  </p:cNvPr>
                  <p:cNvSpPr txBox="1"/>
                  <p:nvPr/>
                </p:nvSpPr>
                <p:spPr>
                  <a:xfrm>
                    <a:off x="10378815" y="4824059"/>
                    <a:ext cx="1407599" cy="1231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r>
                      <a:rPr kumimoji="0" lang="ro-RO" sz="800" i="0" u="none" strike="noStrike" cap="none" normalizeH="0" baseline="0">
                        <a:ln>
                          <a:noFill/>
                        </a:ln>
                        <a:solidFill>
                          <a:srgbClr val="0A5075"/>
                        </a:solidFill>
                        <a:effectLst/>
                        <a:uFillTx/>
                        <a:latin typeface="Arial" panose="020B0604020202020204" pitchFamily="34" charset="0"/>
                        <a:ea typeface="Helvetica Neue" panose="02000503000000020004"/>
                        <a:cs typeface="Arial" panose="020B0604020202020204" pitchFamily="34" charset="0"/>
                        <a:sym typeface="Helvetica Neue" panose="02000503000000020004"/>
                      </a:rPr>
                      <a:t>… sau schematic</a:t>
                    </a:r>
                  </a:p>
                </p:txBody>
              </p:sp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914D323-F280-8662-24A4-E224D5156954}"/>
                    </a:ext>
                  </a:extLst>
                </p:cNvPr>
                <p:cNvSpPr txBox="1"/>
                <p:nvPr/>
              </p:nvSpPr>
              <p:spPr>
                <a:xfrm>
                  <a:off x="7430053" y="3204991"/>
                  <a:ext cx="2355297" cy="5232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ro-RO" sz="1200" i="0" u="none" strike="noStrike" cap="none" normalizeH="0" baseline="0">
                      <a:ln>
                        <a:noFill/>
                      </a:ln>
                      <a:solidFill>
                        <a:srgbClr val="0A5075"/>
                      </a:solidFill>
                      <a:effectLst/>
                      <a:uFillTx/>
                      <a:latin typeface="Arial" panose="020B0604020202020204" pitchFamily="34" charset="0"/>
                      <a:ea typeface="Helvetica Neue" panose="02000503000000020004"/>
                      <a:cs typeface="Arial" panose="020B0604020202020204" pitchFamily="34" charset="0"/>
                      <a:sym typeface="Helvetica Neue" panose="02000503000000020004"/>
                    </a:rPr>
                    <a:t>Zona verde cu cotețe de pui și săli de intrare: </a:t>
                  </a:r>
                  <a:r>
                    <a:rPr kumimoji="0" lang="ro-RO" sz="900" i="0" u="none" strike="noStrike" cap="none" normalizeH="0" baseline="0">
                      <a:ln>
                        <a:noFill/>
                      </a:ln>
                      <a:solidFill>
                        <a:srgbClr val="0A5075"/>
                      </a:solidFill>
                      <a:effectLst/>
                      <a:uFillTx/>
                      <a:latin typeface="Arial" panose="020B0604020202020204" pitchFamily="34" charset="0"/>
                      <a:ea typeface="Helvetica Neue" panose="02000503000000020004"/>
                      <a:cs typeface="Arial" panose="020B0604020202020204" pitchFamily="34" charset="0"/>
                      <a:sym typeface="Helvetica Neue" panose="02000503000000020004"/>
                    </a:rPr>
                    <a:t>curat, strict izolat acces restricționat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1A70AC-2504-F165-5136-A08B779CE708}"/>
                  </a:ext>
                </a:extLst>
              </p:cNvPr>
              <p:cNvSpPr txBox="1"/>
              <p:nvPr/>
            </p:nvSpPr>
            <p:spPr>
              <a:xfrm>
                <a:off x="7430053" y="4016145"/>
                <a:ext cx="2355297" cy="78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o-RO" sz="1200" i="0" u="none" strike="noStrike" cap="none" normalizeH="0" baseline="0">
                    <a:ln>
                      <a:noFill/>
                    </a:ln>
                    <a:solidFill>
                      <a:srgbClr val="0A5075"/>
                    </a:solidFill>
                    <a:effectLst/>
                    <a:uFillTx/>
                    <a:latin typeface="Arial" panose="020B0604020202020204" pitchFamily="34" charset="0"/>
                    <a:ea typeface="Helvetica Neue" panose="02000503000000020004"/>
                    <a:cs typeface="Arial" panose="020B0604020202020204" pitchFamily="34" charset="0"/>
                    <a:sym typeface="Helvetica Neue" panose="02000503000000020004"/>
                  </a:rPr>
                  <a:t>Zona portocalie cu suprafețe pavate și zone funcționale ale fermei: </a:t>
                </a:r>
                <a:r>
                  <a:rPr kumimoji="0" lang="ro-RO" sz="900" i="0" u="none" strike="noStrike" cap="none" normalizeH="0" baseline="0">
                    <a:ln>
                      <a:noFill/>
                    </a:ln>
                    <a:solidFill>
                      <a:srgbClr val="0A5075"/>
                    </a:solidFill>
                    <a:effectLst/>
                    <a:uFillTx/>
                    <a:latin typeface="Arial" panose="020B0604020202020204" pitchFamily="34" charset="0"/>
                    <a:ea typeface="Helvetica Neue" panose="02000503000000020004"/>
                    <a:cs typeface="Arial" panose="020B0604020202020204" pitchFamily="34" charset="0"/>
                    <a:sym typeface="Helvetica Neue" panose="02000503000000020004"/>
                  </a:rPr>
                  <a:t>cu măsurători de biosecuritate pentru a reduce contaminarea cu gunoi de grajd „străin” la risc mediu/scăzut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FE40D1-CDE5-E87E-3129-E03E46835C54}"/>
                </a:ext>
              </a:extLst>
            </p:cNvPr>
            <p:cNvSpPr txBox="1"/>
            <p:nvPr/>
          </p:nvSpPr>
          <p:spPr>
            <a:xfrm>
              <a:off x="7430053" y="5141060"/>
              <a:ext cx="2552147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ro-RO" sz="1200" i="0" u="none" strike="noStrike" cap="none" normalizeH="0" baseline="0">
                  <a:ln>
                    <a:noFill/>
                  </a:ln>
                  <a:solidFill>
                    <a:srgbClr val="0A5075"/>
                  </a:solidFill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Zona roșie cu zone exterioare (drumuri neasfaltate, șanțuri, pășuni, .. ): </a:t>
              </a:r>
              <a:r>
                <a:rPr kumimoji="0" lang="ro-RO" sz="900" i="0" u="none" strike="noStrike" cap="none" normalizeH="0" baseline="0">
                  <a:ln>
                    <a:noFill/>
                  </a:ln>
                  <a:solidFill>
                    <a:srgbClr val="0A5075"/>
                  </a:solidFill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riscuri mari, fermierii au oportunități de acțiune reduse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10984218" cy="51471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o-RO" sz="2700" b="1" dirty="0">
                <a:solidFill>
                  <a:srgbClr val="002060"/>
                </a:solidFill>
              </a:rPr>
              <a:t>BIOMARKERI PENTRU FERME DE PĂSĂRI</a:t>
            </a:r>
          </a:p>
          <a:p>
            <a:pPr lvl="0">
              <a:spcBef>
                <a:spcPts val="600"/>
              </a:spcBef>
              <a:buSzPct val="100000"/>
            </a:pPr>
            <a:r>
              <a:rPr lang="ro-RO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Leziuni ale pernuțelor picioarelor la sacrificare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sz="2900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ro-RO" sz="2700" b="1" dirty="0">
                <a:solidFill>
                  <a:srgbClr val="002060"/>
                </a:solidFill>
              </a:rPr>
              <a:t>BIOMARKERI PENTRU FERME DE PORCI</a:t>
            </a:r>
          </a:p>
          <a:p>
            <a:pPr>
              <a:spcBef>
                <a:spcPts val="600"/>
              </a:spcBef>
              <a:buSzPct val="100000"/>
            </a:pPr>
            <a:r>
              <a:rPr lang="ro-RO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Scorurile bolilor respiratorii (tuse, strănut și respirație dificilă) și analize de laborator de sânge/ser pentru PRRS</a:t>
            </a:r>
          </a:p>
          <a:p>
            <a:pPr>
              <a:spcBef>
                <a:spcPts val="600"/>
              </a:spcBef>
              <a:buSzPct val="100000"/>
            </a:pPr>
            <a:r>
              <a:rPr lang="ro-RO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Scoruri din fecale și analize de laborator pentru E. coli</a:t>
            </a:r>
          </a:p>
          <a:p>
            <a:pPr>
              <a:spcBef>
                <a:spcPts val="600"/>
              </a:spcBef>
              <a:buSzPct val="100000"/>
            </a:pPr>
            <a:r>
              <a:rPr lang="ro-RO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Leziuni ale pielii și de jumulire la sacrificare</a:t>
            </a:r>
          </a:p>
          <a:p>
            <a:pPr>
              <a:spcBef>
                <a:spcPts val="600"/>
              </a:spcBef>
              <a:buSzPct val="100000"/>
            </a:pPr>
            <a:r>
              <a:rPr lang="ro-RO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Haptoglobină, analize de laborator de ser/sânge (spre exemplu la cei înțărcați)</a:t>
            </a:r>
          </a:p>
          <a:p>
            <a:pPr>
              <a:spcBef>
                <a:spcPts val="600"/>
              </a:spcBef>
              <a:buSzPct val="100000"/>
            </a:pPr>
            <a:r>
              <a:rPr lang="ro-RO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Analiza de laborator a părului de porc cu cortizol și dehidroepiandrosteron (DHEA) </a:t>
            </a:r>
          </a:p>
          <a:p>
            <a:pPr>
              <a:spcBef>
                <a:spcPts val="600"/>
              </a:spcBef>
              <a:buSzPct val="100000"/>
            </a:pPr>
            <a:r>
              <a:rPr lang="ro-RO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Încărcare bacteriană pe suprafețele țarcurilor după curățare și dezinfecție (tampoane)</a:t>
            </a:r>
          </a:p>
          <a:p>
            <a:pPr>
              <a:spcBef>
                <a:spcPts val="600"/>
              </a:spcBef>
              <a:buSzPct val="100000"/>
            </a:pPr>
            <a:r>
              <a:rPr lang="ro-RO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Ratele de mortalitate pentru toate categoriile de porci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93D2BC-8B11-6FED-00A6-FA066E3AFD4A}"/>
              </a:ext>
            </a:extLst>
          </p:cNvPr>
          <p:cNvGrpSpPr/>
          <p:nvPr/>
        </p:nvGrpSpPr>
        <p:grpSpPr>
          <a:xfrm>
            <a:off x="7696199" y="1352549"/>
            <a:ext cx="4068197" cy="1380497"/>
            <a:chOff x="7274611" y="884903"/>
            <a:chExt cx="4191336" cy="14734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39202AE-CAA1-D35A-3CB0-367EC30E582A}"/>
                </a:ext>
              </a:extLst>
            </p:cNvPr>
            <p:cNvGrpSpPr/>
            <p:nvPr/>
          </p:nvGrpSpPr>
          <p:grpSpPr>
            <a:xfrm>
              <a:off x="7274611" y="884903"/>
              <a:ext cx="4191336" cy="1473494"/>
              <a:chOff x="7274611" y="884903"/>
              <a:chExt cx="4191336" cy="147349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8C1204C-5A1B-CF6A-4DC2-7AD93982C48B}"/>
                  </a:ext>
                </a:extLst>
              </p:cNvPr>
              <p:cNvGrpSpPr/>
              <p:nvPr/>
            </p:nvGrpSpPr>
            <p:grpSpPr>
              <a:xfrm>
                <a:off x="7274611" y="884903"/>
                <a:ext cx="4191336" cy="1473494"/>
                <a:chOff x="7274611" y="884903"/>
                <a:chExt cx="4191336" cy="1473494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4118D266-5274-48D9-1683-35EE362E5C93}"/>
                    </a:ext>
                  </a:extLst>
                </p:cNvPr>
                <p:cNvGrpSpPr/>
                <p:nvPr/>
              </p:nvGrpSpPr>
              <p:grpSpPr>
                <a:xfrm>
                  <a:off x="7274611" y="884903"/>
                  <a:ext cx="4191336" cy="1473494"/>
                  <a:chOff x="7274611" y="884903"/>
                  <a:chExt cx="4191336" cy="1473494"/>
                </a:xfrm>
              </p:grpSpPr>
              <p:pic>
                <p:nvPicPr>
                  <p:cNvPr id="5" name="Immagine 4">
                    <a:extLst>
                      <a:ext uri="{FF2B5EF4-FFF2-40B4-BE49-F238E27FC236}">
                        <a16:creationId xmlns:a16="http://schemas.microsoft.com/office/drawing/2014/main" id="{E1785ED3-C9AB-4D21-884C-DBA4F3A609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7274611" y="884903"/>
                    <a:ext cx="4191336" cy="1473494"/>
                  </a:xfrm>
                  <a:prstGeom prst="rect">
                    <a:avLst/>
                  </a:prstGeom>
                </p:spPr>
              </p:pic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29469233-9733-FB94-9FB9-3B31A69CF0AE}"/>
                      </a:ext>
                    </a:extLst>
                  </p:cNvPr>
                  <p:cNvSpPr txBox="1"/>
                  <p:nvPr/>
                </p:nvSpPr>
                <p:spPr>
                  <a:xfrm>
                    <a:off x="7688986" y="1084881"/>
                    <a:ext cx="3362585" cy="18466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r>
                      <a:rPr kumimoji="0" lang="ro-RO" sz="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Helvetica Neue" panose="02000503000000020004"/>
                        <a:cs typeface="Arial" panose="020B0604020202020204" pitchFamily="34" charset="0"/>
                        <a:sym typeface="Helvetica Neue" panose="02000503000000020004"/>
                      </a:rPr>
                      <a:t>Explicația tabelului de bord pentru leziunile de la picior la puii de carne (Metodologie ©Berg)</a:t>
                    </a:r>
                  </a:p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r>
                      <a:rPr kumimoji="0" lang="ro-RO" sz="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Helvetica Neue" panose="02000503000000020004"/>
                        <a:cs typeface="Arial" panose="020B0604020202020204" pitchFamily="34" charset="0"/>
                        <a:sym typeface="Helvetica Neue" panose="02000503000000020004"/>
                      </a:rPr>
                      <a:t> - un ghid foto pentru clasificarea sănătății picioarelor de pui de carne (versiunea 1.2)</a:t>
                    </a:r>
                  </a:p>
                </p:txBody>
              </p:sp>
            </p:grp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D62E501-A61E-504D-1A2A-238DBDA7468B}"/>
                    </a:ext>
                  </a:extLst>
                </p:cNvPr>
                <p:cNvSpPr txBox="1"/>
                <p:nvPr/>
              </p:nvSpPr>
              <p:spPr>
                <a:xfrm>
                  <a:off x="7485787" y="2150089"/>
                  <a:ext cx="1156563" cy="1846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ro-RO" sz="600" b="1" i="0" u="none" strike="noStrike" cap="none" normalizeH="0" baseline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Arial" panose="020B0604020202020204" pitchFamily="34" charset="0"/>
                      <a:ea typeface="Helvetica Neue" panose="02000503000000020004"/>
                      <a:cs typeface="Arial" panose="020B0604020202020204" pitchFamily="34" charset="0"/>
                      <a:sym typeface="Helvetica Neue" panose="02000503000000020004"/>
                    </a:rPr>
                    <a:t>Clasa 0 - fără leziune</a:t>
                  </a:r>
                </a:p>
                <a:p>
                  <a:pPr marL="0" marR="0" indent="0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ro-RO" sz="600" b="1" i="0" u="none" strike="noStrike" cap="none" normalizeH="0" baseline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Arial" panose="020B0604020202020204" pitchFamily="34" charset="0"/>
                      <a:ea typeface="Helvetica Neue" panose="02000503000000020004"/>
                      <a:cs typeface="Arial" panose="020B0604020202020204" pitchFamily="34" charset="0"/>
                      <a:sym typeface="Helvetica Neue" panose="02000503000000020004"/>
                    </a:rPr>
                    <a:t>Clasa 0 - fără leziune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7E42AC-D618-13C3-1AC0-D8EB8DD86111}"/>
                  </a:ext>
                </a:extLst>
              </p:cNvPr>
              <p:cNvSpPr txBox="1"/>
              <p:nvPr/>
            </p:nvSpPr>
            <p:spPr>
              <a:xfrm>
                <a:off x="8823746" y="2147528"/>
                <a:ext cx="1156563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o-RO" sz="6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Arial" panose="020B0604020202020204" pitchFamily="34" charset="0"/>
                    <a:ea typeface="Helvetica Neue" panose="02000503000000020004"/>
                    <a:cs typeface="Arial" panose="020B0604020202020204" pitchFamily="34" charset="0"/>
                    <a:sym typeface="Helvetica Neue" panose="02000503000000020004"/>
                  </a:rPr>
                  <a:t>Clasa 1 - leziune ușoară</a:t>
                </a:r>
              </a:p>
              <a:p>
                <a:pPr marL="0" marR="0" indent="0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o-RO" sz="6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Arial" panose="020B0604020202020204" pitchFamily="34" charset="0"/>
                    <a:ea typeface="Helvetica Neue" panose="02000503000000020004"/>
                    <a:cs typeface="Arial" panose="020B0604020202020204" pitchFamily="34" charset="0"/>
                    <a:sym typeface="Helvetica Neue" panose="02000503000000020004"/>
                  </a:rPr>
                  <a:t>Clasa 1 - leziune ușoară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0EDB83-8B98-2039-478D-736F138EDA7A}"/>
                </a:ext>
              </a:extLst>
            </p:cNvPr>
            <p:cNvSpPr txBox="1"/>
            <p:nvPr/>
          </p:nvSpPr>
          <p:spPr>
            <a:xfrm>
              <a:off x="10104173" y="2141497"/>
              <a:ext cx="115656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ro-RO" sz="6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Clasa 2 - leziune severă</a:t>
              </a:r>
            </a:p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ro-RO" sz="6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Clasa 2 - leziune severă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6492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4029F-DFD5-F94E-4BE8-07D11DD28096}"/>
              </a:ext>
            </a:extLst>
          </p:cNvPr>
          <p:cNvSpPr txBox="1"/>
          <p:nvPr/>
        </p:nvSpPr>
        <p:spPr>
          <a:xfrm>
            <a:off x="663676" y="1287701"/>
            <a:ext cx="10959364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/>
              <a:t>Performanță de creștere mai bună: Semnificativ </a:t>
            </a:r>
            <a:r>
              <a:rPr lang="ro-RO" b="1">
                <a:sym typeface="Helvetica Neue" panose="02000503000000020004"/>
              </a:rPr>
              <a:t>greutăți inițiale mai mari </a:t>
            </a:r>
            <a:r>
              <a:rPr lang="ro-RO"/>
              <a:t>în ziua 1 de viață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b="1">
                <a:sym typeface="Helvetica Neue" panose="02000503000000020004"/>
              </a:rPr>
              <a:t>Calitate</a:t>
            </a:r>
            <a:r>
              <a:rPr lang="ro-RO"/>
              <a:t> și </a:t>
            </a:r>
            <a:r>
              <a:rPr lang="ro-RO" b="1">
                <a:sym typeface="Helvetica Neue" panose="02000503000000020004"/>
              </a:rPr>
              <a:t>dezvoltare</a:t>
            </a:r>
            <a:r>
              <a:rPr lang="ro-RO"/>
              <a:t> îmbunătățite ale puilor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b="1"/>
              <a:t>Dermatită</a:t>
            </a:r>
            <a:r>
              <a:rPr lang="ro-RO"/>
              <a:t> mai redusă la pernuțele picioarelor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b="1">
                <a:sym typeface="Helvetica Neue" panose="02000503000000020004"/>
              </a:rPr>
              <a:t>Greutăți mai mari </a:t>
            </a:r>
            <a:r>
              <a:rPr lang="ro-RO"/>
              <a:t>la sacrificare în ziua 39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b="1">
                <a:sym typeface="Helvetica Neue" panose="02000503000000020004"/>
              </a:rPr>
              <a:t>Scăderea ratei mortalității</a:t>
            </a:r>
            <a:r>
              <a:rPr lang="ro-RO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/>
              <a:t>Mai </a:t>
            </a:r>
            <a:r>
              <a:rPr lang="ro-RO" b="1">
                <a:sym typeface="Helvetica Neue" panose="02000503000000020004"/>
              </a:rPr>
              <a:t>rezistent</a:t>
            </a:r>
            <a:r>
              <a:rPr lang="ro-RO"/>
              <a:t> și mai puțin sensibil la boli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b="1">
                <a:sym typeface="Helvetica Neue" panose="02000503000000020004"/>
              </a:rPr>
              <a:t>Costurile de producție </a:t>
            </a:r>
            <a:r>
              <a:rPr lang="ro-RO"/>
              <a:t>în euro/kg sunt cu aproximativ cu 4,5 % mai mici pentru puii ieșiți din ou la fermă decât pentru puii ieșiți din ou în incubator</a:t>
            </a:r>
          </a:p>
        </p:txBody>
      </p:sp>
      <p:sp>
        <p:nvSpPr>
          <p:cNvPr id="4" name="Animal husbandry still at low intensity level: 50% of the pigs are produced by farms that sell &lt;500 pigs/yr…">
            <a:extLst>
              <a:ext uri="{FF2B5EF4-FFF2-40B4-BE49-F238E27FC236}">
                <a16:creationId xmlns:a16="http://schemas.microsoft.com/office/drawing/2014/main" id="{B94D379F-7492-D908-3467-B33891587419}"/>
              </a:ext>
            </a:extLst>
          </p:cNvPr>
          <p:cNvSpPr txBox="1">
            <a:spLocks/>
          </p:cNvSpPr>
          <p:nvPr/>
        </p:nvSpPr>
        <p:spPr>
          <a:xfrm>
            <a:off x="663676" y="796413"/>
            <a:ext cx="10863759" cy="22915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/>
          </a:bodyPr>
          <a:lstStyle>
            <a:lvl1pPr marL="31251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1pPr>
            <a:lvl2pPr marL="625024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2pPr>
            <a:lvl3pPr marL="937538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3pPr>
            <a:lvl4pPr marL="1250051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4pPr>
            <a:lvl5pPr marL="156256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5pPr>
            <a:lvl6pPr marL="1875076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6pPr>
            <a:lvl7pPr marL="2187589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7pPr>
            <a:lvl8pPr marL="2500103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8pPr>
            <a:lvl9pPr marL="2812615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9pPr>
          </a:lstStyle>
          <a:p>
            <a:pPr marL="0" indent="0" algn="ctr">
              <a:spcBef>
                <a:spcPts val="600"/>
              </a:spcBef>
              <a:buSzPct val="100000"/>
              <a:buFontTx/>
              <a:buNone/>
            </a:pPr>
            <a:r>
              <a:rPr lang="ro-RO" sz="2700" b="1">
                <a:solidFill>
                  <a:srgbClr val="002060"/>
                </a:solidFill>
              </a:rPr>
              <a:t>REZULTATE DIN FERME DE PĂSĂRI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EFE80-30BE-D507-6066-95A7082D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72447" r="-6832" b="6364"/>
          <a:stretch/>
        </p:blipFill>
        <p:spPr>
          <a:xfrm>
            <a:off x="426720" y="4764485"/>
            <a:ext cx="12090400" cy="1452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99835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F0F6DDC-CD46-CFED-DE8F-7904D5273E2C}"/>
              </a:ext>
            </a:extLst>
          </p:cNvPr>
          <p:cNvGrpSpPr/>
          <p:nvPr/>
        </p:nvGrpSpPr>
        <p:grpSpPr>
          <a:xfrm>
            <a:off x="4632960" y="2697077"/>
            <a:ext cx="6764960" cy="3272451"/>
            <a:chOff x="4632960" y="2697077"/>
            <a:chExt cx="6764960" cy="32724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5D92A1-1262-2AA1-55A5-98A4C7CA0CD7}"/>
                </a:ext>
              </a:extLst>
            </p:cNvPr>
            <p:cNvGrpSpPr/>
            <p:nvPr/>
          </p:nvGrpSpPr>
          <p:grpSpPr>
            <a:xfrm>
              <a:off x="4632960" y="2697077"/>
              <a:ext cx="6764960" cy="3272451"/>
              <a:chOff x="4632960" y="2697077"/>
              <a:chExt cx="6764960" cy="327245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72B2409-BBB9-58ED-AF79-C6AA6F2EA1F2}"/>
                  </a:ext>
                </a:extLst>
              </p:cNvPr>
              <p:cNvGrpSpPr/>
              <p:nvPr/>
            </p:nvGrpSpPr>
            <p:grpSpPr>
              <a:xfrm>
                <a:off x="4632960" y="2697077"/>
                <a:ext cx="6764960" cy="3272451"/>
                <a:chOff x="4632960" y="2697077"/>
                <a:chExt cx="6764960" cy="3272451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4AB89D5D-86AC-C208-77FA-0FC151D13D79}"/>
                    </a:ext>
                  </a:extLst>
                </p:cNvPr>
                <p:cNvGrpSpPr/>
                <p:nvPr/>
              </p:nvGrpSpPr>
              <p:grpSpPr>
                <a:xfrm>
                  <a:off x="4632960" y="2697077"/>
                  <a:ext cx="6764960" cy="3272451"/>
                  <a:chOff x="4632960" y="2697077"/>
                  <a:chExt cx="6764960" cy="3272451"/>
                </a:xfrm>
              </p:grpSpPr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E7350DF9-BA8D-A0C2-6EDF-A46F094A4854}"/>
                      </a:ext>
                    </a:extLst>
                  </p:cNvPr>
                  <p:cNvGrpSpPr/>
                  <p:nvPr/>
                </p:nvGrpSpPr>
                <p:grpSpPr>
                  <a:xfrm>
                    <a:off x="4632960" y="2697077"/>
                    <a:ext cx="6764960" cy="3272451"/>
                    <a:chOff x="4632960" y="2697077"/>
                    <a:chExt cx="6764960" cy="3272451"/>
                  </a:xfrm>
                </p:grpSpPr>
                <p:pic>
                  <p:nvPicPr>
                    <p:cNvPr id="11" name="Image 2">
                      <a:extLst>
                        <a:ext uri="{FF2B5EF4-FFF2-40B4-BE49-F238E27FC236}">
                          <a16:creationId xmlns:a16="http://schemas.microsoft.com/office/drawing/2014/main" id="{171DE1C3-7649-47BB-A89E-B466D8952FD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632960" y="2697077"/>
                      <a:ext cx="6764960" cy="327245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80FE1F43-396F-9B6D-2AFB-9A9E885318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16600" y="5705973"/>
                      <a:ext cx="1003300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 cap="flat">
                      <a:noFill/>
                      <a:miter lim="400000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0" tIns="0" rIns="0" bIns="0" numCol="1" spcCol="38100" rtlCol="0" anchor="t" anchorCtr="0">
                      <a:spAutoFit/>
                    </a:bodyPr>
                    <a:lstStyle/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ro-RO" sz="1600" i="0" u="none" strike="noStrike" cap="none" normalizeH="0" baseline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ea typeface="Helvetica Neue" panose="02000503000000020004"/>
                          <a:cs typeface="Arial" panose="020B0604020202020204" pitchFamily="34" charset="0"/>
                          <a:sym typeface="Helvetica Neue" panose="02000503000000020004"/>
                        </a:rPr>
                        <a:t>Scroafe</a:t>
                      </a:r>
                    </a:p>
                  </p:txBody>
                </p:sp>
              </p:grp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CE22AAAE-A35A-A3BF-658A-0E4873C4D90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5465" y="5705973"/>
                    <a:ext cx="1192773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t" anchorCtr="0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buClrTx/>
                      <a:buSzTx/>
                      <a:buFontTx/>
                      <a:buNone/>
                    </a:pPr>
                    <a:r>
                      <a:rPr kumimoji="0" lang="ro-RO" sz="1600" i="0" u="none" strike="noStrike" cap="none" normalizeH="0" baseline="0">
                        <a:ln>
                          <a:noFill/>
                        </a:ln>
                        <a:effectLst/>
                        <a:uFillTx/>
                        <a:latin typeface="Arial" panose="020B0604020202020204" pitchFamily="34" charset="0"/>
                        <a:ea typeface="Helvetica Neue" panose="02000503000000020004"/>
                        <a:cs typeface="Arial" panose="020B0604020202020204" pitchFamily="34" charset="0"/>
                        <a:sym typeface="Helvetica Neue" panose="02000503000000020004"/>
                      </a:rPr>
                      <a:t>Sugari</a:t>
                    </a:r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65CAFF-74BF-8232-14DD-8DD775DA0E5A}"/>
                    </a:ext>
                  </a:extLst>
                </p:cNvPr>
                <p:cNvSpPr txBox="1"/>
                <p:nvPr/>
              </p:nvSpPr>
              <p:spPr>
                <a:xfrm>
                  <a:off x="8577505" y="5705972"/>
                  <a:ext cx="1192773" cy="246221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buClrTx/>
                    <a:buSzTx/>
                    <a:buFontTx/>
                    <a:buNone/>
                  </a:pPr>
                  <a:r>
                    <a:rPr kumimoji="0" lang="ro-RO" sz="1600" i="0" u="none" strike="noStrike" cap="none" normalizeH="0" baseline="0">
                      <a:ln>
                        <a:noFill/>
                      </a:ln>
                      <a:effectLst/>
                      <a:uFillTx/>
                      <a:latin typeface="Arial" panose="020B0604020202020204" pitchFamily="34" charset="0"/>
                      <a:ea typeface="Helvetica Neue" panose="02000503000000020004"/>
                      <a:cs typeface="Arial" panose="020B0604020202020204" pitchFamily="34" charset="0"/>
                      <a:sym typeface="Helvetica Neue" panose="02000503000000020004"/>
                    </a:rPr>
                    <a:t>Înțărcați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CD56C5-6487-4869-7B9A-E3F8E12E5221}"/>
                  </a:ext>
                </a:extLst>
              </p:cNvPr>
              <p:cNvSpPr txBox="1"/>
              <p:nvPr/>
            </p:nvSpPr>
            <p:spPr>
              <a:xfrm>
                <a:off x="10017892" y="5707844"/>
                <a:ext cx="1192773" cy="246221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 anchorCtr="0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</a:pPr>
                <a:r>
                  <a:rPr kumimoji="0" lang="ro-RO" sz="1600" i="0" u="none" strike="noStrike" cap="none" normalizeH="0" baseline="0">
                    <a:ln>
                      <a:noFill/>
                    </a:ln>
                    <a:effectLst/>
                    <a:uFillTx/>
                    <a:latin typeface="Arial" panose="020B0604020202020204" pitchFamily="34" charset="0"/>
                    <a:ea typeface="Helvetica Neue" panose="02000503000000020004"/>
                    <a:cs typeface="Arial" panose="020B0604020202020204" pitchFamily="34" charset="0"/>
                    <a:sym typeface="Helvetica Neue" panose="02000503000000020004"/>
                  </a:rPr>
                  <a:t>Tineret suin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D9A96F-C8B2-194D-A680-43166AFCC456}"/>
                </a:ext>
              </a:extLst>
            </p:cNvPr>
            <p:cNvSpPr txBox="1"/>
            <p:nvPr/>
          </p:nvSpPr>
          <p:spPr>
            <a:xfrm rot="16200000">
              <a:off x="3679513" y="4136755"/>
              <a:ext cx="2502413" cy="28206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ro-RO" sz="1600" i="0" u="none" strike="noStrike" cap="none" normalizeH="0" baseline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DDDvet (mg/zi/kg)</a:t>
              </a:r>
            </a:p>
          </p:txBody>
        </p:sp>
      </p:grpSp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3"/>
            <a:ext cx="10863759" cy="229156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ro-RO" sz="2700" b="1">
                <a:solidFill>
                  <a:srgbClr val="002060"/>
                </a:solidFill>
              </a:rPr>
              <a:t>REZULTATE DIN FERME DE PORCI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ro-RO" sz="2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Utilizarea antimicrobienelor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ro-RO"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FR: Utilizare principală pentru purcei și purcei înțărcați cu creștere mică și, respectiv, scădere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ro-RO"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IT: Utilizare principală pentru purcei înțărcați, cu o scădere pentru purcei înțărcați și tineret suin</a:t>
            </a:r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1800" dirty="0"/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1D05541-B33C-4EFD-9A07-C8EAA93F4F51}"/>
              </a:ext>
            </a:extLst>
          </p:cNvPr>
          <p:cNvSpPr/>
          <p:nvPr/>
        </p:nvSpPr>
        <p:spPr>
          <a:xfrm>
            <a:off x="7711852" y="532171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08C74EB-8D0F-4B43-AAF2-D33501A380C3}"/>
              </a:ext>
            </a:extLst>
          </p:cNvPr>
          <p:cNvSpPr/>
          <p:nvPr/>
        </p:nvSpPr>
        <p:spPr>
          <a:xfrm>
            <a:off x="6245315" y="487450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941B8-DB98-BB4D-C8C0-0F014E5C56A4}"/>
              </a:ext>
            </a:extLst>
          </p:cNvPr>
          <p:cNvSpPr txBox="1"/>
          <p:nvPr/>
        </p:nvSpPr>
        <p:spPr>
          <a:xfrm>
            <a:off x="794079" y="5459282"/>
            <a:ext cx="370936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1000">
                <a:solidFill>
                  <a:schemeClr val="tx1"/>
                </a:solidFill>
              </a:rPr>
              <a:t>DDDvet: indicator pentru consumul de antimicrobieni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1000">
                <a:solidFill>
                  <a:schemeClr val="tx1"/>
                </a:solidFill>
              </a:rPr>
              <a:t>DDDvet: doza zilnică definită per animal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1000"/>
              <a:t>Calculat pentru scroafe, sugari, înțărcați și tineret suin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7FD88-33A7-E879-5B64-FAA0F0BDDF5F}"/>
              </a:ext>
            </a:extLst>
          </p:cNvPr>
          <p:cNvSpPr txBox="1"/>
          <p:nvPr/>
        </p:nvSpPr>
        <p:spPr>
          <a:xfrm>
            <a:off x="731022" y="3409972"/>
            <a:ext cx="3709366" cy="1219178"/>
          </a:xfrm>
          <a:prstGeom prst="rect">
            <a:avLst/>
          </a:prstGeom>
          <a:noFill/>
          <a:ln w="57150" cap="flat">
            <a:solidFill>
              <a:srgbClr val="069E7E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o-RO" dirty="0"/>
              <a:t>O reducere a utilizării antimicrobienelor a fost raportată în fermele cu utilizare mai mare a acestor antimicrobiene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AB61DA-60D5-3154-4A05-22AE55FD9813}"/>
              </a:ext>
            </a:extLst>
          </p:cNvPr>
          <p:cNvGrpSpPr/>
          <p:nvPr/>
        </p:nvGrpSpPr>
        <p:grpSpPr>
          <a:xfrm>
            <a:off x="9676505" y="2812045"/>
            <a:ext cx="1601095" cy="1076873"/>
            <a:chOff x="9676505" y="2812045"/>
            <a:chExt cx="1601095" cy="1076873"/>
          </a:xfrm>
        </p:grpSpPr>
        <p:pic>
          <p:nvPicPr>
            <p:cNvPr id="12" name="Image 4">
              <a:extLst>
                <a:ext uri="{FF2B5EF4-FFF2-40B4-BE49-F238E27FC236}">
                  <a16:creationId xmlns:a16="http://schemas.microsoft.com/office/drawing/2014/main" id="{EFC8FB67-E27D-487B-963F-B69B589AE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201" t="47014" r="2959" b="20884"/>
            <a:stretch/>
          </p:blipFill>
          <p:spPr>
            <a:xfrm>
              <a:off x="9676505" y="2812045"/>
              <a:ext cx="1546889" cy="107687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A23AFCE-9985-C49D-F8E6-F17A44B21F1C}"/>
                </a:ext>
              </a:extLst>
            </p:cNvPr>
            <p:cNvSpPr txBox="1"/>
            <p:nvPr/>
          </p:nvSpPr>
          <p:spPr>
            <a:xfrm>
              <a:off x="9989873" y="2849624"/>
              <a:ext cx="1287727" cy="100540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</a:pPr>
              <a:r>
                <a:rPr kumimoji="0" lang="ro-RO" sz="1300" i="0" u="none" strike="noStrike" cap="none" normalizeH="0" baseline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Înainte - Franța</a:t>
              </a:r>
            </a:p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</a:pPr>
              <a:r>
                <a:rPr kumimoji="0" lang="ro-RO" sz="1300" i="0" u="none" strike="noStrike" cap="none" normalizeH="0" baseline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După - Franța</a:t>
              </a:r>
            </a:p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</a:pPr>
              <a:r>
                <a:rPr kumimoji="0" lang="ro-RO" sz="1300" i="0" u="none" strike="noStrike" cap="none" normalizeH="0" baseline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Înainte - Italia</a:t>
              </a:r>
            </a:p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</a:pPr>
              <a:r>
                <a:rPr kumimoji="0" lang="ro-RO" sz="1300" i="0" u="none" strike="noStrike" cap="none" normalizeH="0" baseline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După - Italia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693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4F8B2C-602E-FE13-6089-35D0E21F736C}"/>
              </a:ext>
            </a:extLst>
          </p:cNvPr>
          <p:cNvSpPr txBox="1"/>
          <p:nvPr/>
        </p:nvSpPr>
        <p:spPr>
          <a:xfrm>
            <a:off x="1861820" y="959407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o-RO" sz="2700" b="1">
                <a:solidFill>
                  <a:srgbClr val="002060"/>
                </a:solidFill>
              </a:rPr>
              <a:t>BENEFICII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411CB-E553-ABB7-5BEC-BD3180A375EE}"/>
              </a:ext>
            </a:extLst>
          </p:cNvPr>
          <p:cNvSpPr txBox="1"/>
          <p:nvPr/>
        </p:nvSpPr>
        <p:spPr>
          <a:xfrm>
            <a:off x="696971" y="1559001"/>
            <a:ext cx="4602480" cy="4196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/>
              <a:t>Corelarea pozitivă cu rezultatele producției și îmbunătățirea profitabilității fermei → va limita riscul pierderilor economice ale fermei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/>
              <a:t>Costurile de producție ale tineretului suin și înțărcaților în fermele italiene au scăzut cu 2,1 până la 6,2%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/>
              <a:t>Îmbunătățirea sănătății puiului de carne prin utilizarea instrumentului BEAT va reduce mortalitatea și va reduce costurile de tratament.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5FE01-968D-890D-0B68-92A9F1167AC5}"/>
              </a:ext>
            </a:extLst>
          </p:cNvPr>
          <p:cNvGrpSpPr/>
          <p:nvPr/>
        </p:nvGrpSpPr>
        <p:grpSpPr>
          <a:xfrm>
            <a:off x="5512811" y="854842"/>
            <a:ext cx="5982218" cy="4846740"/>
            <a:chOff x="5512811" y="854842"/>
            <a:chExt cx="5982218" cy="48467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32D1FB-4AD3-807A-021D-20DBD5335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2811" y="854842"/>
              <a:ext cx="5982218" cy="48467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E55965-320F-E806-D3C4-2F41959C687C}"/>
                </a:ext>
              </a:extLst>
            </p:cNvPr>
            <p:cNvSpPr txBox="1"/>
            <p:nvPr/>
          </p:nvSpPr>
          <p:spPr>
            <a:xfrm>
              <a:off x="5512811" y="990272"/>
              <a:ext cx="5982218" cy="460126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4300"/>
                </a:spcAft>
                <a:buClrTx/>
                <a:buSzTx/>
                <a:buFontTx/>
                <a:buNone/>
              </a:pPr>
              <a:r>
                <a:rPr kumimoji="0" lang="ro-RO" sz="1200" i="0" u="none" strike="noStrike" cap="none" normalizeH="0" baseline="0">
                  <a:ln>
                    <a:noFill/>
                  </a:ln>
                  <a:solidFill>
                    <a:srgbClr val="0A5075"/>
                  </a:solidFill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O mai bună sănătate și bunăstare a animalelor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4300"/>
                </a:spcAft>
                <a:buClrTx/>
                <a:buSzTx/>
                <a:buFontTx/>
                <a:buNone/>
              </a:pPr>
              <a:r>
                <a:rPr kumimoji="0" lang="ro-RO" sz="1200" i="0" u="none" strike="noStrike" cap="none" normalizeH="0" baseline="0">
                  <a:ln>
                    <a:noFill/>
                  </a:ln>
                  <a:solidFill>
                    <a:srgbClr val="0A5075"/>
                  </a:solidFill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Mai puține animale bolnave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4300"/>
                </a:spcAft>
                <a:buClrTx/>
                <a:buSzTx/>
                <a:buFontTx/>
                <a:buNone/>
              </a:pPr>
              <a:r>
                <a:rPr kumimoji="0" lang="ro-RO" sz="1200" i="0" u="none" strike="noStrike" cap="none" normalizeH="0" baseline="0">
                  <a:ln>
                    <a:noFill/>
                  </a:ln>
                  <a:solidFill>
                    <a:srgbClr val="0A5075"/>
                  </a:solidFill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Mai puțină nevoie de a trata animalele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4300"/>
                </a:spcAft>
                <a:buClrTx/>
                <a:buSzTx/>
                <a:buFontTx/>
                <a:buNone/>
              </a:pPr>
              <a:r>
                <a:rPr kumimoji="0" lang="ro-RO" sz="1200" i="0" u="none" strike="noStrike" cap="none" normalizeH="0" baseline="0">
                  <a:ln>
                    <a:noFill/>
                  </a:ln>
                  <a:solidFill>
                    <a:srgbClr val="0A5075"/>
                  </a:solidFill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Utilizarea redusă a antimicrobienelor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4300"/>
                </a:spcAft>
                <a:buClrTx/>
                <a:buSzTx/>
                <a:buFontTx/>
                <a:buNone/>
              </a:pPr>
              <a:r>
                <a:rPr kumimoji="0" lang="ro-RO" sz="1200" i="0" u="none" strike="noStrike" cap="none" normalizeH="0" baseline="0">
                  <a:ln>
                    <a:noFill/>
                  </a:ln>
                  <a:solidFill>
                    <a:srgbClr val="0A5075"/>
                  </a:solidFill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Risc redus de rezistență la antimicrobiene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4300"/>
                </a:spcAft>
                <a:buClrTx/>
                <a:buSzTx/>
                <a:buFontTx/>
                <a:buNone/>
              </a:pPr>
              <a:r>
                <a:rPr kumimoji="0" lang="ro-RO" sz="1200" i="0" u="none" strike="noStrike" cap="none" normalizeH="0" baseline="0">
                  <a:ln>
                    <a:noFill/>
                  </a:ln>
                  <a:solidFill>
                    <a:srgbClr val="0A5075"/>
                  </a:solidFill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Ferme mai profitabile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ro-RO" sz="1200" i="0" u="none" strike="noStrike" cap="none" normalizeH="0" baseline="0">
                  <a:ln>
                    <a:noFill/>
                  </a:ln>
                  <a:solidFill>
                    <a:srgbClr val="0A5075"/>
                  </a:solidFill>
                  <a:effectLst/>
                  <a:uFillTx/>
                  <a:latin typeface="Arial" panose="020B0604020202020204" pitchFamily="34" charset="0"/>
                  <a:ea typeface="Helvetica Neue" panose="02000503000000020004"/>
                  <a:cs typeface="Arial" panose="020B0604020202020204" pitchFamily="34" charset="0"/>
                  <a:sym typeface="Helvetica Neue" panose="02000503000000020004"/>
                </a:rPr>
                <a:t>Fermieri fericiți, animale fericite, veterinari fericiți, planetă fericită!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6836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0EE0C5-6485-32B5-ABD7-4D7E3684C12C}"/>
              </a:ext>
            </a:extLst>
          </p:cNvPr>
          <p:cNvSpPr txBox="1"/>
          <p:nvPr/>
        </p:nvSpPr>
        <p:spPr>
          <a:xfrm>
            <a:off x="6490994" y="2304990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ro-RO" sz="2700" b="1">
                <a:solidFill>
                  <a:srgbClr val="002060"/>
                </a:solidFill>
              </a:rPr>
              <a:t>CUM O PUTEȚI UTILIZA?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9E9D2-3848-1BA2-3276-6F19499E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916" y="3075613"/>
            <a:ext cx="6561389" cy="19661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B3110A-502F-4761-1AFC-228501395F7A}"/>
              </a:ext>
            </a:extLst>
          </p:cNvPr>
          <p:cNvCxnSpPr>
            <a:cxnSpLocks/>
          </p:cNvCxnSpPr>
          <p:nvPr/>
        </p:nvCxnSpPr>
        <p:spPr>
          <a:xfrm flipH="1">
            <a:off x="9176967" y="2938063"/>
            <a:ext cx="952553" cy="1105476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763A6FD-1D20-5590-B56B-FEB8C49910B2}"/>
              </a:ext>
            </a:extLst>
          </p:cNvPr>
          <p:cNvSpPr txBox="1"/>
          <p:nvPr/>
        </p:nvSpPr>
        <p:spPr>
          <a:xfrm>
            <a:off x="531325" y="949198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ro-RO" sz="2700" b="1" dirty="0">
                <a:solidFill>
                  <a:srgbClr val="002060"/>
                </a:solidFill>
              </a:rPr>
              <a:t>DE CE AR TREBUI SĂ O FACEȚI?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92571-9CC3-6317-3882-54A320150F64}"/>
              </a:ext>
            </a:extLst>
          </p:cNvPr>
          <p:cNvSpPr txBox="1"/>
          <p:nvPr/>
        </p:nvSpPr>
        <p:spPr>
          <a:xfrm>
            <a:off x="790768" y="1487251"/>
            <a:ext cx="1069003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o-RO"/>
              <a:t>Reduceți riscul introducerii și răspândirii microorganismelor, în particular a microorganismelor patogene care provoacă boli animalelor, prin urmare va spori protecția sănătății acestora.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736F7-6B20-7B1A-3A32-ED73AAB8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24" y="2595247"/>
            <a:ext cx="2759796" cy="2759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B81C41-F604-52EE-597C-C3E47A87CEFD}"/>
              </a:ext>
            </a:extLst>
          </p:cNvPr>
          <p:cNvSpPr txBox="1"/>
          <p:nvPr/>
        </p:nvSpPr>
        <p:spPr>
          <a:xfrm>
            <a:off x="718819" y="5370749"/>
            <a:ext cx="451358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o-RO" sz="1200"/>
              <a:t>Dacă doriți să aflați mai multe despre acest subiect, vizitați https://shorturl.at/aPRU4 </a:t>
            </a:r>
          </a:p>
          <a:p>
            <a:r>
              <a:rPr lang="ro-RO" sz="1200"/>
              <a:t>sau scanați codul QR al instrumentului BEAT: https://shorturl.at/azR35</a:t>
            </a:r>
          </a:p>
        </p:txBody>
      </p:sp>
    </p:spTree>
    <p:extLst>
      <p:ext uri="{BB962C8B-B14F-4D97-AF65-F5344CB8AC3E}">
        <p14:creationId xmlns:p14="http://schemas.microsoft.com/office/powerpoint/2010/main" val="9457428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D206B6-FD25-FFB0-6C76-137BCC14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327" y="11196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05A58-C26A-208D-63E8-03138DDBCE4B}"/>
              </a:ext>
            </a:extLst>
          </p:cNvPr>
          <p:cNvSpPr txBox="1"/>
          <p:nvPr/>
        </p:nvSpPr>
        <p:spPr>
          <a:xfrm>
            <a:off x="4346967" y="3810489"/>
            <a:ext cx="6678706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60FED2-BBCD-D174-AC33-A648AD78E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29265"/>
              </p:ext>
            </p:extLst>
          </p:nvPr>
        </p:nvGraphicFramePr>
        <p:xfrm>
          <a:off x="1697317" y="1119674"/>
          <a:ext cx="8797366" cy="46186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98683">
                  <a:extLst>
                    <a:ext uri="{9D8B030D-6E8A-4147-A177-3AD203B41FA5}">
                      <a16:colId xmlns:a16="http://schemas.microsoft.com/office/drawing/2014/main" val="810819094"/>
                    </a:ext>
                  </a:extLst>
                </a:gridCol>
                <a:gridCol w="4398683">
                  <a:extLst>
                    <a:ext uri="{9D8B030D-6E8A-4147-A177-3AD203B41FA5}">
                      <a16:colId xmlns:a16="http://schemas.microsoft.com/office/drawing/2014/main" val="1362465403"/>
                    </a:ext>
                  </a:extLst>
                </a:gridCol>
              </a:tblGrid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ro-RO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o-RO" sz="16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Pasul 1:</a:t>
                      </a:r>
                      <a:r>
                        <a:rPr lang="ro-RO" sz="16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Definiți zonele de risc la fermă: Realizați un desen schematic al locației fermei și colorați zonele de risc și identificați clădirile, grajdurile, locurile de depozitare, căile de acces etc.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>
                          <a:solidFill>
                            <a:schemeClr val="tx1"/>
                          </a:solidFill>
                        </a:rPr>
                        <a:t>Pasul 2: </a:t>
                      </a:r>
                      <a:r>
                        <a:rPr lang="ro-RO" sz="1600" b="0">
                          <a:solidFill>
                            <a:schemeClr val="tx1"/>
                          </a:solidFill>
                        </a:rPr>
                        <a:t>Parcurgeți instrumentul de analiză a riscurilor: Răspundeți la întrebările care aparțin diferitelor zone și liniilor de tranziție între zone</a:t>
                      </a:r>
                      <a:r>
                        <a:rPr kumimoji="0" lang="ro-RO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43670"/>
                  </a:ext>
                </a:extLst>
              </a:tr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/>
                        <a:t>Pasul 4</a:t>
                      </a:r>
                      <a:r>
                        <a:rPr lang="ro-RO" sz="1600"/>
                        <a:t>: Plan de sănătate: Realizați un plan de acțiune cu acțiuni preventive formulate de SMART pe zonă și pe linie de tranziție între zone: Pe baza rezultatelor instrumentului de analiză a riscurilor, planurile personalizate de sănătate la fermă pot fi stabilite împreună cu medicul veterinar al fermei dvs. propunând soluții pentru a consolida biosecuritatea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Pasul 3</a:t>
                      </a: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: </a:t>
                      </a:r>
                      <a:r>
                        <a:rPr lang="ro-RO" sz="1600"/>
                        <a:t>Interpretare: Analizați împreună cu medicul veterinar al fermei dumneavoastră și discutați oportunitățile de îmbunătățire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5383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5CD006-185C-A846-4A43-BBB5B9FCEE1D}"/>
              </a:ext>
            </a:extLst>
          </p:cNvPr>
          <p:cNvCxnSpPr/>
          <p:nvPr/>
        </p:nvCxnSpPr>
        <p:spPr>
          <a:xfrm>
            <a:off x="5638798" y="3088151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D1D276-3D8D-E1BE-12EE-C5C655013E24}"/>
              </a:ext>
            </a:extLst>
          </p:cNvPr>
          <p:cNvCxnSpPr>
            <a:cxnSpLocks/>
          </p:cNvCxnSpPr>
          <p:nvPr/>
        </p:nvCxnSpPr>
        <p:spPr>
          <a:xfrm>
            <a:off x="8290560" y="3159760"/>
            <a:ext cx="0" cy="650729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F726F5-73C9-0919-4802-9927C674E5AD}"/>
              </a:ext>
            </a:extLst>
          </p:cNvPr>
          <p:cNvCxnSpPr/>
          <p:nvPr/>
        </p:nvCxnSpPr>
        <p:spPr>
          <a:xfrm flipH="1">
            <a:off x="5638798" y="5527040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482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752347-4e16-4ce8-a381-9ddf3e797ad6" xsi:nil="true"/>
    <lcf76f155ced4ddcb4097134ff3c332f xmlns="9b53d6be-5940-4371-8a56-d6ca0a43a1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E5E20A3B6448BB831F127F5CFB05" ma:contentTypeVersion="10" ma:contentTypeDescription="Create a new document." ma:contentTypeScope="" ma:versionID="ebffcedfc4ee438384d0a3e06140505a">
  <xsd:schema xmlns:xsd="http://www.w3.org/2001/XMLSchema" xmlns:xs="http://www.w3.org/2001/XMLSchema" xmlns:p="http://schemas.microsoft.com/office/2006/metadata/properties" xmlns:ns2="9b53d6be-5940-4371-8a56-d6ca0a43a11a" xmlns:ns3="c1752347-4e16-4ce8-a381-9ddf3e797ad6" targetNamespace="http://schemas.microsoft.com/office/2006/metadata/properties" ma:root="true" ma:fieldsID="18d40dfe561e73f2d6d814587a11b20f" ns2:_="" ns3:_="">
    <xsd:import namespace="9b53d6be-5940-4371-8a56-d6ca0a43a11a"/>
    <xsd:import namespace="c1752347-4e16-4ce8-a381-9ddf3e797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3d6be-5940-4371-8a56-d6ca0a43a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52347-4e16-4ce8-a381-9ddf3e797a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f6e862-8fe4-4eeb-87d7-41a886a2cda4}" ma:internalName="TaxCatchAll" ma:showField="CatchAllData" ma:web="c1752347-4e16-4ce8-a381-9ddf3e797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9C9E23-2E2A-4D5A-A545-8D2765865F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50B9DF-290C-47F1-B672-B81D867B9B10}">
  <ds:schemaRefs>
    <ds:schemaRef ds:uri="http://schemas.microsoft.com/office/2006/metadata/properties"/>
    <ds:schemaRef ds:uri="http://schemas.microsoft.com/office/infopath/2007/PartnerControls"/>
    <ds:schemaRef ds:uri="c1752347-4e16-4ce8-a381-9ddf3e797ad6"/>
    <ds:schemaRef ds:uri="9b53d6be-5940-4371-8a56-d6ca0a43a11a"/>
  </ds:schemaRefs>
</ds:datastoreItem>
</file>

<file path=customXml/itemProps3.xml><?xml version="1.0" encoding="utf-8"?>
<ds:datastoreItem xmlns:ds="http://schemas.openxmlformats.org/officeDocument/2006/customXml" ds:itemID="{60268E03-1EF1-4D00-A8B3-E25F2C29E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3d6be-5940-4371-8a56-d6ca0a43a11a"/>
    <ds:schemaRef ds:uri="c1752347-4e16-4ce8-a381-9ddf3e79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1090</Words>
  <Application>Microsoft Office PowerPoint</Application>
  <PresentationFormat>Panorámica</PresentationFormat>
  <Paragraphs>98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Arial</vt:lpstr>
      <vt:lpstr>Helvetica Neue</vt:lpstr>
      <vt:lpstr>Helvetica Neue Light</vt:lpstr>
      <vt:lpstr>Helvetica Neue Medium</vt:lpstr>
      <vt:lpstr>Merriweather Sans</vt:lpstr>
      <vt:lpstr>Verdana</vt:lpstr>
      <vt:lpstr>White</vt:lpstr>
      <vt:lpstr>Presentación de PowerPoint</vt:lpstr>
      <vt:lpstr>OBIECTIV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FVE</dc:creator>
  <cp:lastModifiedBy>Isabel Niño</cp:lastModifiedBy>
  <cp:revision>81</cp:revision>
  <dcterms:created xsi:type="dcterms:W3CDTF">2019-08-16T09:24:46Z</dcterms:created>
  <dcterms:modified xsi:type="dcterms:W3CDTF">2024-05-07T07:39:41Z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0x01010081D7E5E20A3B6448BB831F127F5CFB05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2024-02-01T14:19:59Z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3ed1f877-606a-41ca-8188-ce10206d6b72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