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9E9"/>
    <a:srgbClr val="2C7470"/>
    <a:srgbClr val="6AAF87"/>
    <a:srgbClr val="003297"/>
    <a:srgbClr val="FFFFFF"/>
    <a:srgbClr val="003399"/>
    <a:srgbClr val="ECEBEB"/>
    <a:srgbClr val="6BB18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D023A-F786-4CEF-8D97-5555B0ED5E14}" v="10" dt="2024-05-30T21:42:53.75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68" autoAdjust="0"/>
  </p:normalViewPr>
  <p:slideViewPr>
    <p:cSldViewPr>
      <p:cViewPr varScale="1">
        <p:scale>
          <a:sx n="91" d="100"/>
          <a:sy n="91" d="100"/>
        </p:scale>
        <p:origin x="131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pt-PT">
              <a:latin typeface="EC Square Sans Pro" panose="020B0506040000020004" pitchFamily="34" charset="0"/>
            </a:rPr>
            <a:t>Antimicrobianos</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pt-PT" sz="3500">
              <a:latin typeface="EC Square Sans Pro" panose="020B0506040000020004" pitchFamily="34" charset="0"/>
              <a:ea typeface="+mn-ea"/>
              <a:cs typeface="+mn-cs"/>
            </a:rPr>
            <a:t>Antibióticos</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pt-PT">
              <a:latin typeface="EC Square Sans Pro" panose="020B0506040000020004" pitchFamily="34" charset="0"/>
            </a:rPr>
            <a:t>Antifúngico, Antiprotozoário</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pt-PT" sz="3500">
              <a:latin typeface="EC Square Sans Pro" panose="020B0506040000020004" pitchFamily="34" charset="0"/>
              <a:ea typeface="+mn-ea"/>
              <a:cs typeface="+mn-cs"/>
            </a:rPr>
            <a:t>Antiviral</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pt-PT" sz="3200" b="1">
              <a:solidFill>
                <a:schemeClr val="bg1"/>
              </a:solidFill>
              <a:latin typeface="EC Square Sans Pro" panose="020B0506040000020004" pitchFamily="34" charset="0"/>
            </a:rPr>
            <a:t>Formas de uso antimicrobiano</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pt-PT" sz="2400">
              <a:latin typeface="EC Square Sans Pro"/>
            </a:rPr>
            <a:t>Preventivo (profilaxia)</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pt-PT" sz="2400">
              <a:latin typeface="EC Square Sans Pro"/>
            </a:rPr>
            <a:t>Administração de grupo (metafilaxia)</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pt-PT" sz="2400">
              <a:latin typeface="EC Square Sans Pro"/>
            </a:rPr>
            <a:t>Tratamento</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pt-PT" sz="2400">
              <a:latin typeface="EC Square Sans Pro"/>
            </a:rPr>
            <a:t>Promoção de crescimento</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pt-PT" sz="1800">
              <a:latin typeface="EC Square Sans Pro" panose="020B0506040000020004" pitchFamily="34" charset="0"/>
            </a:rPr>
            <a:t>Tratamento individual</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pt-PT" sz="1800">
              <a:solidFill>
                <a:schemeClr val="bg1"/>
              </a:solidFill>
              <a:latin typeface="EC Square Sans Pro" panose="020B0506040000020004" pitchFamily="34" charset="0"/>
            </a:rPr>
            <a:t>Tratamento em grupo</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pt-PT">
              <a:latin typeface="EC Square Sans Pro"/>
            </a:rPr>
            <a:t>APENAS para casos excecionais (quando o risco de infeção for muito alto/de consequências graves)</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pt-PT" sz="900" dirty="0">
              <a:solidFill>
                <a:srgbClr val="003399">
                  <a:hueOff val="0"/>
                  <a:satOff val="0"/>
                  <a:lumOff val="0"/>
                  <a:alphaOff val="0"/>
                </a:srgbClr>
              </a:solidFill>
              <a:latin typeface="EC Square Sans Pro"/>
              <a:ea typeface="+mn-ea"/>
              <a:cs typeface="+mn-cs"/>
            </a:rPr>
            <a:t>Tratamento antibiótico </a:t>
          </a:r>
          <a:r>
            <a:rPr lang="pt-PT" sz="900" b="1" dirty="0">
              <a:solidFill>
                <a:srgbClr val="003399">
                  <a:hueOff val="0"/>
                  <a:satOff val="0"/>
                  <a:lumOff val="0"/>
                  <a:alphaOff val="0"/>
                </a:srgbClr>
              </a:solidFill>
              <a:latin typeface="EC Square Sans Pro"/>
              <a:ea typeface="+mn-ea"/>
              <a:cs typeface="+mn-cs"/>
            </a:rPr>
            <a:t>APENAS</a:t>
          </a:r>
          <a:r>
            <a:rPr lang="pt-PT" sz="900" dirty="0">
              <a:solidFill>
                <a:srgbClr val="003399">
                  <a:hueOff val="0"/>
                  <a:satOff val="0"/>
                  <a:lumOff val="0"/>
                  <a:alphaOff val="0"/>
                </a:srgbClr>
              </a:solidFill>
              <a:latin typeface="EC Square Sans Pro"/>
              <a:ea typeface="+mn-ea"/>
              <a:cs typeface="+mn-cs"/>
            </a:rPr>
            <a:t> para animais individuais </a:t>
          </a:r>
        </a:p>
        <a:p>
          <a:pPr rtl="0"/>
          <a:r>
            <a:rPr lang="pt-PT" sz="900" dirty="0">
              <a:solidFill>
                <a:srgbClr val="003399">
                  <a:hueOff val="0"/>
                  <a:satOff val="0"/>
                  <a:lumOff val="0"/>
                  <a:alphaOff val="0"/>
                </a:srgbClr>
              </a:solidFill>
              <a:latin typeface="EC Square Sans Pro"/>
              <a:ea typeface="+mn-ea"/>
              <a:cs typeface="+mn-cs"/>
            </a:rPr>
            <a:t>Outros antimicrobianos </a:t>
          </a:r>
          <a:r>
            <a:rPr lang="pt-PT" sz="900" b="1" dirty="0">
              <a:solidFill>
                <a:srgbClr val="003399">
                  <a:hueOff val="0"/>
                  <a:satOff val="0"/>
                  <a:lumOff val="0"/>
                  <a:alphaOff val="0"/>
                </a:srgbClr>
              </a:solidFill>
              <a:latin typeface="EC Square Sans Pro"/>
              <a:ea typeface="+mn-ea"/>
              <a:cs typeface="+mn-cs"/>
            </a:rPr>
            <a:t>APENAS</a:t>
          </a:r>
          <a:r>
            <a:rPr lang="pt-PT" sz="900" dirty="0">
              <a:solidFill>
                <a:srgbClr val="003399">
                  <a:hueOff val="0"/>
                  <a:satOff val="0"/>
                  <a:lumOff val="0"/>
                  <a:alphaOff val="0"/>
                </a:srgbClr>
              </a:solidFill>
              <a:latin typeface="EC Square Sans Pro"/>
              <a:ea typeface="+mn-ea"/>
              <a:cs typeface="+mn-cs"/>
            </a:rPr>
            <a:t> para um número restrito de animais </a:t>
          </a:r>
        </a:p>
        <a:p>
          <a:pPr rtl="0"/>
          <a:endParaRPr lang="LID4096" sz="9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pt-PT">
              <a:latin typeface="EC Square Sans Pro" panose="020B0506040000020004" pitchFamily="34" charset="0"/>
            </a:rPr>
            <a:t>APENAS quando o risco de propagação de uma infeção ou de uma doença infeciosa no grupo de animais for elevado</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pt-PT" dirty="0">
              <a:latin typeface="EC Square Sans Pro" panose="020B0506040000020004" pitchFamily="34" charset="0"/>
            </a:rPr>
            <a:t>Quando não há outras alternativas adequadas disponíveis</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pt-PT" sz="1800" b="1">
              <a:solidFill>
                <a:srgbClr val="C00000"/>
              </a:solidFill>
              <a:latin typeface="EC Square Sans Pro" panose="020B0506040000020004" pitchFamily="34" charset="0"/>
            </a:rPr>
            <a:t>PROIBIDO!</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t-PT" sz="2800" kern="1200">
              <a:latin typeface="EC Square Sans Pro" panose="020B0506040000020004" pitchFamily="34" charset="0"/>
            </a:rPr>
            <a:t>Antimicrobianos</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pt-PT" sz="3500" kern="1200">
              <a:latin typeface="EC Square Sans Pro" panose="020B0506040000020004" pitchFamily="34" charset="0"/>
              <a:ea typeface="+mn-ea"/>
              <a:cs typeface="+mn-cs"/>
            </a:rPr>
            <a:t>Antibióticos</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pt-PT" sz="2800" kern="1200">
              <a:latin typeface="EC Square Sans Pro" panose="020B0506040000020004" pitchFamily="34" charset="0"/>
            </a:rPr>
            <a:t>Antifúngico, Antiprotozoário</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pt-PT" sz="3500" kern="1200">
              <a:latin typeface="EC Square Sans Pro" panose="020B0506040000020004" pitchFamily="34" charset="0"/>
              <a:ea typeface="+mn-ea"/>
              <a:cs typeface="+mn-cs"/>
            </a:rPr>
            <a:t>Antiviral</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PT" sz="3200" b="1" kern="1200">
              <a:solidFill>
                <a:schemeClr val="bg1"/>
              </a:solidFill>
              <a:latin typeface="EC Square Sans Pro" panose="020B0506040000020004" pitchFamily="34" charset="0"/>
            </a:rPr>
            <a:t>Formas de uso antimicrobiano</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a:latin typeface="EC Square Sans Pro"/>
            </a:rPr>
            <a:t>Preventivo (profilaxia)</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pt-PT" sz="1100" kern="1200">
              <a:latin typeface="EC Square Sans Pro"/>
            </a:rPr>
            <a:t>APENAS para casos excecionais (quando o risco de infeção for muito alto/de consequências graves)</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r>
            <a:rPr lang="pt-PT" sz="900" dirty="0">
              <a:solidFill>
                <a:srgbClr val="003399">
                  <a:hueOff val="0"/>
                  <a:satOff val="0"/>
                  <a:lumOff val="0"/>
                  <a:alphaOff val="0"/>
                </a:srgbClr>
              </a:solidFill>
              <a:latin typeface="EC Square Sans Pro"/>
              <a:ea typeface="+mn-ea"/>
              <a:cs typeface="+mn-cs"/>
            </a:rPr>
            <a:t>Tratamento antibiótico </a:t>
          </a:r>
          <a:r>
            <a:rPr lang="pt-PT" sz="900" b="1" dirty="0">
              <a:solidFill>
                <a:srgbClr val="003399">
                  <a:hueOff val="0"/>
                  <a:satOff val="0"/>
                  <a:lumOff val="0"/>
                  <a:alphaOff val="0"/>
                </a:srgbClr>
              </a:solidFill>
              <a:latin typeface="EC Square Sans Pro"/>
              <a:ea typeface="+mn-ea"/>
              <a:cs typeface="+mn-cs"/>
            </a:rPr>
            <a:t>APENAS</a:t>
          </a:r>
          <a:r>
            <a:rPr lang="pt-PT" sz="900" dirty="0">
              <a:solidFill>
                <a:srgbClr val="003399">
                  <a:hueOff val="0"/>
                  <a:satOff val="0"/>
                  <a:lumOff val="0"/>
                  <a:alphaOff val="0"/>
                </a:srgbClr>
              </a:solidFill>
              <a:latin typeface="EC Square Sans Pro"/>
              <a:ea typeface="+mn-ea"/>
              <a:cs typeface="+mn-cs"/>
            </a:rPr>
            <a:t> para animais individuais </a:t>
          </a:r>
        </a:p>
        <a:p>
          <a:pPr marL="0" lvl="0" indent="0" algn="ctr" defTabSz="400050" rtl="0">
            <a:lnSpc>
              <a:spcPct val="90000"/>
            </a:lnSpc>
            <a:spcBef>
              <a:spcPct val="0"/>
            </a:spcBef>
            <a:spcAft>
              <a:spcPct val="35000"/>
            </a:spcAft>
            <a:buNone/>
          </a:pPr>
          <a:r>
            <a:rPr lang="pt-PT" sz="900" dirty="0">
              <a:solidFill>
                <a:srgbClr val="003399">
                  <a:hueOff val="0"/>
                  <a:satOff val="0"/>
                  <a:lumOff val="0"/>
                  <a:alphaOff val="0"/>
                </a:srgbClr>
              </a:solidFill>
              <a:latin typeface="EC Square Sans Pro"/>
              <a:ea typeface="+mn-ea"/>
              <a:cs typeface="+mn-cs"/>
            </a:rPr>
            <a:t>Outros antimicrobianos </a:t>
          </a:r>
          <a:r>
            <a:rPr lang="pt-PT" sz="900" b="1" dirty="0">
              <a:solidFill>
                <a:srgbClr val="003399">
                  <a:hueOff val="0"/>
                  <a:satOff val="0"/>
                  <a:lumOff val="0"/>
                  <a:alphaOff val="0"/>
                </a:srgbClr>
              </a:solidFill>
              <a:latin typeface="EC Square Sans Pro"/>
              <a:ea typeface="+mn-ea"/>
              <a:cs typeface="+mn-cs"/>
            </a:rPr>
            <a:t>APENAS</a:t>
          </a:r>
          <a:r>
            <a:rPr lang="pt-PT" sz="900" dirty="0">
              <a:solidFill>
                <a:srgbClr val="003399">
                  <a:hueOff val="0"/>
                  <a:satOff val="0"/>
                  <a:lumOff val="0"/>
                  <a:alphaOff val="0"/>
                </a:srgbClr>
              </a:solidFill>
              <a:latin typeface="EC Square Sans Pro"/>
              <a:ea typeface="+mn-ea"/>
              <a:cs typeface="+mn-cs"/>
            </a:rPr>
            <a:t> para um número restrito de animais </a:t>
          </a:r>
        </a:p>
        <a:p>
          <a:pPr marL="0" lvl="0" indent="0" algn="ctr" defTabSz="400050" rtl="0">
            <a:lnSpc>
              <a:spcPct val="90000"/>
            </a:lnSpc>
            <a:spcBef>
              <a:spcPct val="0"/>
            </a:spcBef>
            <a:spcAft>
              <a:spcPct val="35000"/>
            </a:spcAft>
            <a:buNone/>
          </a:pPr>
          <a:endParaRPr lang="LID4096" sz="9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pt-PT" sz="2400" kern="1200">
              <a:latin typeface="EC Square Sans Pro"/>
            </a:rPr>
            <a:t>Administração de grupo (metafilaxia)</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1100" kern="1200">
              <a:latin typeface="EC Square Sans Pro" panose="020B0506040000020004" pitchFamily="34" charset="0"/>
            </a:rPr>
            <a:t>APENAS quando o risco de propagação de uma infeção ou de uma doença infeciosa no grupo de animais for elevado</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PT" sz="1100" kern="1200" dirty="0">
              <a:latin typeface="EC Square Sans Pro" panose="020B0506040000020004" pitchFamily="34" charset="0"/>
            </a:rPr>
            <a:t>Quando não há outras alternativas adequadas disponíveis</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a:latin typeface="EC Square Sans Pro"/>
            </a:rPr>
            <a:t>Tratamento</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a:latin typeface="EC Square Sans Pro" panose="020B0506040000020004" pitchFamily="34" charset="0"/>
            </a:rPr>
            <a:t>Tratamento individual</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kern="1200">
              <a:solidFill>
                <a:schemeClr val="bg1"/>
              </a:solidFill>
              <a:latin typeface="EC Square Sans Pro" panose="020B0506040000020004" pitchFamily="34" charset="0"/>
            </a:rPr>
            <a:t>Tratamento em grupo</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PT" sz="2400" kern="1200">
              <a:latin typeface="EC Square Sans Pro"/>
            </a:rPr>
            <a:t>Promoção de crescimento</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PT" sz="1800" b="1" kern="1200">
              <a:solidFill>
                <a:srgbClr val="C00000"/>
              </a:solidFill>
              <a:latin typeface="EC Square Sans Pro" panose="020B0506040000020004" pitchFamily="34" charset="0"/>
            </a:rPr>
            <a:t>PROIBIDO!</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03/06/2024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a:t>Artigo 114.º  – Utilização de medicamentos para espécies </a:t>
            </a:r>
            <a:r>
              <a:rPr lang="pt-PT" b="1"/>
              <a:t>aquáticas</a:t>
            </a:r>
            <a:r>
              <a:rPr lang="pt-PT"/>
              <a:t> produtoras de alimentos 1. Em derrogação ao disposto no artigo 106.º , n.º 1 caso não exista num Estado-Membro nenhum medicamento veterinário autorizado para uma indicação relativa a uma espécie aquática produtora de alimentos, o veterinário responsável pode, sob a sua responsabilidade pessoal direta e em particular para evitar causar um sofrimento inaceitável, tratar os animais em causa com os seguintes medicamentos: </a:t>
            </a:r>
          </a:p>
          <a:p>
            <a:pPr marL="228600" indent="-228600">
              <a:buAutoNum type="alphaLcParenBoth"/>
            </a:pPr>
            <a:r>
              <a:rPr lang="pt-PT"/>
              <a:t>medicamentos veterinários autorizados ao abrigo do presente regulamento </a:t>
            </a:r>
            <a:r>
              <a:rPr lang="pt-PT" b="1"/>
              <a:t>no Estado-Membro relevante ou noutro Estado-Membro</a:t>
            </a:r>
            <a:r>
              <a:rPr lang="pt-PT"/>
              <a:t>, para utilização </a:t>
            </a:r>
            <a:r>
              <a:rPr lang="pt-PT" b="1"/>
              <a:t>na mesma ou noutra espécie aquática produtora de alimentos</a:t>
            </a:r>
            <a:r>
              <a:rPr lang="pt-PT"/>
              <a:t> e para </a:t>
            </a:r>
            <a:r>
              <a:rPr lang="pt-PT" b="1"/>
              <a:t>a mesma ou para outra indicação</a:t>
            </a:r>
            <a:r>
              <a:rPr lang="pt-PT"/>
              <a:t>; </a:t>
            </a:r>
          </a:p>
          <a:p>
            <a:pPr marL="228600" indent="-228600">
              <a:buAutoNum type="alphaLcParenBoth"/>
            </a:pPr>
            <a:r>
              <a:rPr lang="pt-PT"/>
              <a:t>se não existir nenhum medicamento veterinário como referido na alínea (a) do presente número, um medicamento veterinário autorizado ao abrigo do presente regulamento no Estado-Membro relevante ou noutro Estado-Membro, para utilização numa </a:t>
            </a:r>
            <a:r>
              <a:rPr lang="pt-PT" b="1"/>
              <a:t>espécie terrestre produtora de alimentos</a:t>
            </a:r>
            <a:r>
              <a:rPr lang="pt-PT"/>
              <a:t>, contendo uma </a:t>
            </a:r>
            <a:r>
              <a:rPr lang="pt-PT" b="1"/>
              <a:t>substância incluída na lista</a:t>
            </a:r>
            <a:r>
              <a:rPr lang="pt-PT"/>
              <a:t> estabelecida em conformidade com o n.º 3; </a:t>
            </a:r>
          </a:p>
          <a:p>
            <a:pPr marL="228600" indent="-228600">
              <a:buAutoNum type="alphaLcParenBoth"/>
            </a:pPr>
            <a:r>
              <a:rPr lang="pt-PT"/>
              <a:t>se não existir nenhum medicamento veterinário como referido na alínea (a) ou (b) do presente número, um </a:t>
            </a:r>
            <a:r>
              <a:rPr lang="pt-PT" b="1"/>
              <a:t>medicamento para uso humano</a:t>
            </a:r>
            <a:r>
              <a:rPr lang="pt-PT"/>
              <a:t> autorizado em conformidade com a Diretiva 2001/83/CE ou o Regulamento (CE) n.º 726/2004 e contendo substâncias incluídas na lista estabelecida em conformidade com o n.º 3 do presente artigo; ou </a:t>
            </a:r>
          </a:p>
          <a:p>
            <a:pPr marL="228600" indent="-228600">
              <a:buAutoNum type="alphaLcParenBoth"/>
            </a:pPr>
            <a:r>
              <a:rPr lang="pt-PT"/>
              <a:t>se não existir nenhum medicamento como referido na alínea (a), (b) ou (c) do presente número, um medicamento veterinário </a:t>
            </a:r>
            <a:r>
              <a:rPr lang="pt-PT" b="1"/>
              <a:t>preparado extemporaneamente</a:t>
            </a:r>
            <a:r>
              <a:rPr lang="pt-PT"/>
              <a:t>, em conformidade com os termos de uma receita veterinária. </a:t>
            </a:r>
          </a:p>
          <a:p>
            <a:pPr marL="0" indent="0">
              <a:buNone/>
            </a:pPr>
            <a:endParaRPr lang="en-US" dirty="0"/>
          </a:p>
          <a:p>
            <a:pPr marL="0" indent="0">
              <a:buNone/>
            </a:pPr>
            <a:r>
              <a:rPr lang="pt-PT"/>
              <a:t>2. Em derrogação do disposto na alínea (b) e (c) do n.º 1, e </a:t>
            </a:r>
            <a:r>
              <a:rPr lang="pt-PT" b="1"/>
              <a:t>até que a lista a que se refere o n.º 3 seja estabelecida</a:t>
            </a:r>
            <a:r>
              <a:rPr lang="pt-PT"/>
              <a:t>, o veterinário responsável pode, sob a sua responsabilidade pessoal direta e em particular para evitar um sofrimento inaceitável, tratar excecionalmente espécies aquáticas produtoras de alimentos de uma determinada exploração aquícola com os seguintes medicamentos: </a:t>
            </a:r>
          </a:p>
          <a:p>
            <a:pPr marL="228600" indent="-228600">
              <a:buAutoNum type="alphaLcParenBoth"/>
            </a:pPr>
            <a:r>
              <a:rPr lang="pt-PT"/>
              <a:t>um medicamento veterinário autorizado ao abrigo do presente regulamento, no </a:t>
            </a:r>
            <a:r>
              <a:rPr lang="pt-PT" b="1"/>
              <a:t>Estado-Membro relevante ou num outro Estado-Membro, para utilização numa espécie animal terrestre produtora de alimentos</a:t>
            </a:r>
            <a:r>
              <a:rPr lang="pt-PT"/>
              <a:t>; (b) se não existir nenhum medicamento veterinário como referido na alínea (a) do presente número, um </a:t>
            </a:r>
            <a:r>
              <a:rPr lang="pt-PT" b="1"/>
              <a:t>medicamento para uso humano</a:t>
            </a:r>
            <a:r>
              <a:rPr lang="pt-PT"/>
              <a:t> autorizado em conformidade com a Diretiva 2001/83/CE ou o Regulamento (CE) n.º 726/2004. </a:t>
            </a:r>
          </a:p>
          <a:p>
            <a:pPr marL="228600" indent="-228600">
              <a:buAutoNum type="alphaLcParenBoth"/>
            </a:pPr>
            <a:endParaRPr lang="en-US" dirty="0"/>
          </a:p>
          <a:p>
            <a:r>
              <a:rPr lang="pt-PT"/>
              <a:t>3. A Comissão estabelece, sob a forma de atos de execução, o mais tardar no prazo de cinco anos a contar de 28 de janeiro de 2022, uma lista de substâncias utilizadas em medicamentos veterinários autorizados na União para utilização em espécies animais terrestres produtoras de alimentos ou substâncias contidas em medicamentos para uso humano autorizados na União em conformidade com a Diretiva 2001/83/CE ou o Regulamento (CE) n.º 726/2004, que podem ser utilizadas em espécies aquáticas produtoras de alimentos em conformidade com o n.º 1 do presente artigo. Os referidos atos de execução são adotados pelo procedimento de exame a que se refere o artigo 145.º , n.º 2.</a:t>
            </a:r>
          </a:p>
          <a:p>
            <a:endParaRPr lang="en-US" dirty="0"/>
          </a:p>
          <a:p>
            <a:r>
              <a:rPr lang="pt-PT"/>
              <a:t>4. Com exceção dos medicamentos veterinários imunológicos, caso não esteja disponível nenhum medicamento como referido nos números 1 e 2, o veterinário responsável pode, sob a sua responsabilidade pessoal direta e em particular para evitar causar um sofrimento inaceitável, tratar excecionalmente espécies aquáticas produtoras de alimentos com um medicamento veterinário autorizado num país terceiro para a mesma espécie e para a mesma indicação.</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0" i="0">
                <a:solidFill>
                  <a:srgbClr val="474747"/>
                </a:solidFill>
                <a:effectLst/>
                <a:latin typeface="Google Sans"/>
              </a:rPr>
              <a:t>Profilaxia: A palavra vem do grego e significa “guarda avançada”, um termo adequado para uma medida tomada para evitar uma doença ou outra consequência indesejada. Um profilático é </a:t>
            </a:r>
            <a:r>
              <a:rPr lang="pt-PT" b="0" i="0">
                <a:solidFill>
                  <a:srgbClr val="040C28"/>
                </a:solidFill>
                <a:effectLst/>
                <a:latin typeface="Google Sans"/>
              </a:rPr>
              <a:t>um medicamento ou um </a:t>
            </a:r>
            <a:r>
              <a:rPr lang="pt-PT" b="1" i="0">
                <a:solidFill>
                  <a:srgbClr val="040C28"/>
                </a:solidFill>
                <a:effectLst/>
                <a:latin typeface="Google Sans"/>
              </a:rPr>
              <a:t>tratamento concebido e utilizado para prevenir a ocorrência de uma doença</a:t>
            </a:r>
            <a:r>
              <a:rPr lang="pt-PT" b="0" i="0">
                <a:solidFill>
                  <a:srgbClr val="474747"/>
                </a:solidFill>
                <a:effectLst/>
                <a:latin typeface="Google Sans"/>
              </a:rPr>
              <a:t>, antes que a doença seja evidenciada.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b="0" i="0" u="none" strike="noStrike" baseline="0">
                <a:solidFill>
                  <a:srgbClr val="474747"/>
                </a:solidFill>
                <a:effectLst/>
                <a:latin typeface="Google Sans"/>
              </a:rPr>
              <a:t>No contexto do Regulamento de medicamentos veterinários, aplicam-se as seguintes definições: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pt-PT" sz="1800" b="1" i="0" u="none" strike="noStrike" baseline="0">
                <a:solidFill>
                  <a:srgbClr val="19161A"/>
                </a:solidFill>
                <a:latin typeface="EUAlbertina"/>
                <a:ea typeface="+mn-ea"/>
                <a:cs typeface="+mn-cs"/>
              </a:rPr>
              <a:t>Profilaxia </a:t>
            </a:r>
            <a:r>
              <a:rPr lang="pt-PT" sz="1800" i="0" u="none" strike="noStrike" baseline="0">
                <a:solidFill>
                  <a:srgbClr val="19161A"/>
                </a:solidFill>
                <a:latin typeface="EUAlbertina"/>
                <a:ea typeface="+mn-ea"/>
                <a:cs typeface="+mn-cs"/>
              </a:rPr>
              <a:t>significa “</a:t>
            </a:r>
            <a:r>
              <a:rPr lang="pt-PT" sz="1800" b="0" i="0" u="none" strike="noStrike" baseline="0">
                <a:solidFill>
                  <a:srgbClr val="19161A"/>
                </a:solidFill>
                <a:latin typeface="EUAlbertina"/>
                <a:ea typeface="+mn-ea"/>
                <a:cs typeface="+mn-cs"/>
              </a:rPr>
              <a:t>a administração de um medicamento a um animal ou um grupo de animais antes de surgirem sinais clínicos de doença, a fim de prevenir a ocorrência da doença ou da infeção”. (</a:t>
            </a:r>
            <a:r>
              <a:rPr lang="pt-PT" sz="1800" b="0" i="0" u="none" strike="noStrike" baseline="0">
                <a:solidFill>
                  <a:srgbClr val="000000"/>
                </a:solidFill>
                <a:latin typeface="EUAlbertina"/>
                <a:ea typeface="+mn-ea"/>
                <a:cs typeface="+mn-cs"/>
              </a:rPr>
              <a:t>Artigo 4.º, n.º 16 do Regulamento (UE)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b="1" i="0" u="none" strike="noStrike" baseline="0">
                <a:solidFill>
                  <a:srgbClr val="19161A"/>
                </a:solidFill>
                <a:latin typeface="EUAlbertina"/>
              </a:rPr>
              <a:t>Metafilaxia </a:t>
            </a:r>
            <a:r>
              <a:rPr lang="pt-PT" sz="1800" b="0" i="0" u="none" strike="noStrike" baseline="0">
                <a:solidFill>
                  <a:srgbClr val="19161A"/>
                </a:solidFill>
                <a:latin typeface="EUAlbertina"/>
              </a:rPr>
              <a:t>significa “a administração de um medicamento a um grupo de animais após ter sido estabelecido o diagnóstico de uma doença clínica em parte do grupo, com o objetivo de tratar os animais clinicamente doentes e de controlar a disseminação da doença a animais em estreito contacto e em risco, os quais podem estar já subclinicamente infetados”. (</a:t>
            </a:r>
            <a:r>
              <a:rPr lang="pt-PT" sz="1200" b="0" i="0" u="none" strike="noStrike" baseline="0">
                <a:solidFill>
                  <a:srgbClr val="000000"/>
                </a:solidFill>
                <a:latin typeface="EUAlbertina"/>
              </a:rPr>
              <a:t>Artigo 4.º, n.º 15 do Regulamento (UE)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b="0" i="0">
                <a:solidFill>
                  <a:srgbClr val="474747"/>
                </a:solidFill>
                <a:effectLst/>
                <a:latin typeface="Google Sans"/>
              </a:rPr>
              <a:t>Metafilaxia: </a:t>
            </a:r>
            <a:r>
              <a:rPr lang="pt-PT" b="0" i="0">
                <a:solidFill>
                  <a:srgbClr val="040C28"/>
                </a:solidFill>
                <a:effectLst/>
                <a:latin typeface="Google Sans"/>
              </a:rPr>
              <a:t>Tratamento de um grupo de animais sem evidência de doença, que estão em contacto próximo com outros animais que apresentam evidência de doença infeciosa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b="0" i="0">
                <a:solidFill>
                  <a:srgbClr val="474747"/>
                </a:solidFill>
                <a:effectLst/>
                <a:latin typeface="Google Sans"/>
              </a:rPr>
              <a:t>A profilaxia/prevenção e a metafilaxia envolvem a administração de antimicrobianos a indivíduos “saudáveis” para “prevenir” infeções, mas </a:t>
            </a:r>
            <a:r>
              <a:rPr lang="pt-PT" b="0" i="0">
                <a:solidFill>
                  <a:srgbClr val="040C28"/>
                </a:solidFill>
                <a:effectLst/>
                <a:latin typeface="Google Sans"/>
              </a:rPr>
              <a:t>para a profilaxia/prevenção existe um “risco” percebido, enquanto a metafilaxia pode ser um “perigo” definível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a:t>DISCUTIR os dois últimos pontos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a:t>Podemos verificar se um modelo está disponível em diferentes países e, em caso afirmativo, incluir o modelo do país</a:t>
            </a:r>
          </a:p>
          <a:p>
            <a:r>
              <a:rPr lang="pt-PT"/>
              <a:t>RE caixa azul. Explicar o que é uma utilização nos termos dos artigos 112.º-114.º.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a:t>Artigo 113.º – 
</a:t>
            </a:r>
            <a:br>
              <a:rPr lang="pt-PT"/>
            </a:br>
            <a:r>
              <a:rPr lang="pt-PT"/>
              <a:t> Uso de medicamentos fora dos termos da autorização de introdução no mercado em espécies animais terrestres produtoras de alimentos 1. Em derrogação ao disposto no artigo 106.º, n.º 1, caso não exista, num Estado-Membro, nenhum medicamento veterinário autorizado para uma indicação relativa a uma espécie animal terrestre produtora de alimentos, o veterinário responsável pode, sob a sua responsabilidade pessoal direta e em particular para evitar um sofrimento inaceitável, tratar excecionalmente os animais em causa com o seguinte medicamento: a) um medicamento veterinário autorizado ao abrigo do presente regulamento no Estado-Membro relevante ou noutro Estado-Membro, para utilização na mesma ou noutra espécie animal terrestre produtora de alimentos, para a mesma ou para outra indicação; b) se não existir um medicamento veterinário como referido na alínea a) do presente número, um medicamento veterinário autorizado ao abrigo do presente regulamento no Estado-Membro relevante para utilização numa espécie animal não produtora de alimentos para a mesma indicação; c) se não existir um medicamento veterinário como referido na alínea a) ou b) do presente número, um medicamento para uso humano autorizado em conformidade com a Diretiva 2001/83/CE ou o Regulamento (CE) n.º 726/2004; ou d) se não existir um medicamento como referido na alínea a), b) ou c) do presente número, um medicamento veterinário preparado extemporaneamente, em conformidade com os termos de uma receita veterinária. 2. Com exceção dos medicamentos veterinários imunológicos, caso não esteja disponível um medicamento como referido no n.º 1, o veterinário responsável pode, sob a sua responsabilidade pessoal direta e em particular para evitar causar um sofrimento inaceitável, tratar excecionalmente animais terrestres produtores de alimentos com um medicamento veterinário autorizado num país terceiro para a mesma espécie animal e a mesma indicação. 3. O veterinário pode administrar, ele próprio, o medicamento ou permitir que outra pessoa o faça sob a sua responsabilidade , em conformidade com as disposições nacionais. 4. As substâncias farmacologicamente ativas incluídas no medicamento utilizado em conformidade com os números 1 e 2 do presente artigo são permitidas de acordo o com o Regulamento (CE) n.º 470/2009 e com todos os atos nele baseados. 5. O presente artigo aplica-se, igualmente, quando não está disponível no Estado-Membro relevante um medicamento veterinário autorizado.</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pt-PT">
                <a:latin typeface="EC Square Sans Pro" panose="020B0506040000020004" pitchFamily="34" charset="0"/>
                <a:hlinkClick r:id="rId17"/>
              </a:rPr>
              <a:t>www.amrfvtraining.eu</a:t>
            </a:r>
            <a:r>
              <a:rPr lang="pt-PT">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3" Type="http://schemas.microsoft.com/office/2017/06/relationships/model3d" Target="../media/model3d1.glb"/><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image" Target="../media/image54.png"/><Relationship Id="rId15" Type="http://schemas.openxmlformats.org/officeDocument/2006/relationships/image" Target="../media/image63.png"/><Relationship Id="rId10" Type="http://schemas.microsoft.com/office/2017/06/relationships/model3d" Target="../media/model3d2.glb"/><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pt-PT"/>
              <a:t>PORTUGAL</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pt-PT"/>
              <a:t>6 E 7 DE JUNHO DE 2024</a:t>
            </a:r>
          </a:p>
        </p:txBody>
      </p:sp>
      <p:grpSp>
        <p:nvGrpSpPr>
          <p:cNvPr id="4" name="Group 3">
            <a:extLst>
              <a:ext uri="{FF2B5EF4-FFF2-40B4-BE49-F238E27FC236}">
                <a16:creationId xmlns:a16="http://schemas.microsoft.com/office/drawing/2014/main" id="{4B7DB6FD-92B2-6C35-C30A-BB4BD45E6471}"/>
              </a:ext>
            </a:extLst>
          </p:cNvPr>
          <p:cNvGrpSpPr/>
          <p:nvPr/>
        </p:nvGrpSpPr>
        <p:grpSpPr>
          <a:xfrm>
            <a:off x="8965323" y="5576833"/>
            <a:ext cx="3126828" cy="914400"/>
            <a:chOff x="8763000" y="5761027"/>
            <a:chExt cx="3126828" cy="914400"/>
          </a:xfrm>
        </p:grpSpPr>
        <p:sp>
          <p:nvSpPr>
            <p:cNvPr id="5" name="Rectangle 4">
              <a:extLst>
                <a:ext uri="{FF2B5EF4-FFF2-40B4-BE49-F238E27FC236}">
                  <a16:creationId xmlns:a16="http://schemas.microsoft.com/office/drawing/2014/main" id="{9D0B5C63-ABAB-D5EA-9A52-F073F4E15724}"/>
                </a:ext>
              </a:extLst>
            </p:cNvPr>
            <p:cNvSpPr/>
            <p:nvPr/>
          </p:nvSpPr>
          <p:spPr>
            <a:xfrm>
              <a:off x="8763000" y="5761027"/>
              <a:ext cx="312682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text on a black background&#10;&#10;Description automatically generated">
              <a:extLst>
                <a:ext uri="{FF2B5EF4-FFF2-40B4-BE49-F238E27FC236}">
                  <a16:creationId xmlns:a16="http://schemas.microsoft.com/office/drawing/2014/main" id="{CFB1B350-ED00-5DFE-AF4C-D5026938B08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3001" y="5876906"/>
              <a:ext cx="2669628" cy="681686"/>
            </a:xfrm>
            <a:prstGeom prst="rect">
              <a:avLst/>
            </a:prstGeom>
          </p:spPr>
        </p:pic>
      </p:gr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8698" y="342839"/>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400" b="1" i="0" u="none" strike="noStrike" cap="none" normalizeH="0" baseline="0" noProof="0" dirty="0">
                <a:ln>
                  <a:noFill/>
                </a:ln>
                <a:solidFill>
                  <a:srgbClr val="003399"/>
                </a:solidFill>
                <a:effectLst/>
                <a:uLnTx/>
                <a:uFillTx/>
              </a:rPr>
              <a:t>Uso de antimicrobianos para além do tratamento de animais doentes</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Profilaxia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Metafilaxia</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569660"/>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6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Quando os antimicrobianos forem administrados a animais em risco de infeção ou doença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600" b="0" i="0" u="none" strike="noStrike" cap="none" normalizeH="0" baseline="0" noProof="0" dirty="0">
                <a:ln>
                  <a:noFill/>
                </a:ln>
                <a:solidFill>
                  <a:srgbClr val="003399"/>
                </a:solidFill>
                <a:effectLst/>
                <a:uLnTx/>
                <a:uFillTx/>
                <a:latin typeface="EC Square Sans Pro" panose="020B0506040000020004" pitchFamily="34" charset="0"/>
              </a:rPr>
              <a:t>Uma medida tomada para manter a saúde e prevenir a ocorrência de infeções ou doenças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569660"/>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6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Quando os antimicrobianos forem administrados a animais com sinais clínicos e a animais clinicamente saudáveis pertencentes ao mesmo rebanho ou recinto</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6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Algumas das infeções são tratadas antes do seu aparecimento clínico</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1"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SAÚDE</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1"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DOENÇA</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Início da doença infeciosa</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Sem sintomas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sintomas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Preventivo</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precoce</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Tratamento curativo / controlo</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convencional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pt-PT">
                <a:solidFill>
                  <a:srgbClr val="002060"/>
                </a:solidFill>
                <a:latin typeface="EC Square Sans Pro" panose="020B0506040000020004" pitchFamily="34" charset="0"/>
              </a:rPr>
              <a:t>4. Quadro jurídico da UE relativo a medicamentos veterinários e alimentos medicamentosos para animais</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461893" y="1500360"/>
            <a:ext cx="11420331" cy="829461"/>
          </a:xfrm>
          <a:prstGeom prst="rect">
            <a:avLst/>
          </a:prstGeom>
          <a:noFill/>
        </p:spPr>
        <p:txBody>
          <a:bodyPr wrap="square" rtlCol="0">
            <a:spAutoFit/>
          </a:bodyPr>
          <a:lstStyle/>
          <a:p>
            <a:pPr algn="ctr"/>
            <a:r>
              <a:rPr lang="pt-PT" sz="2396" b="1" dirty="0">
                <a:solidFill>
                  <a:schemeClr val="bg1"/>
                </a:solidFill>
                <a:latin typeface="EC Square Sans Pro" panose="020B0506040000020004" pitchFamily="34" charset="0"/>
              </a:rPr>
              <a:t>Regulamento (UE) 2019/6 </a:t>
            </a:r>
            <a:r>
              <a:rPr lang="pt-PT" sz="2396" dirty="0">
                <a:solidFill>
                  <a:schemeClr val="bg1"/>
                </a:solidFill>
                <a:latin typeface="EC Square Sans Pro" panose="020B0506040000020004" pitchFamily="34" charset="0"/>
              </a:rPr>
              <a:t>sobre</a:t>
            </a:r>
            <a:r>
              <a:rPr lang="pt-PT" sz="2396" b="1" dirty="0">
                <a:solidFill>
                  <a:schemeClr val="bg1"/>
                </a:solidFill>
                <a:latin typeface="EC Square Sans Pro" panose="020B0506040000020004" pitchFamily="34" charset="0"/>
              </a:rPr>
              <a:t> Medicamentos Veterinários (Regulamento VMP)</a:t>
            </a:r>
            <a:br>
              <a:rPr lang="pt-PT" sz="2396" b="1" dirty="0">
                <a:solidFill>
                  <a:schemeClr val="bg1"/>
                </a:solidFill>
              </a:rPr>
            </a:br>
            <a:endParaRPr lang="pt-PT"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pt-PT" sz="1600" b="1" dirty="0">
                <a:solidFill>
                  <a:srgbClr val="003399"/>
                </a:solidFill>
                <a:latin typeface="EC Square Sans Pro" panose="020B0506040000020004" pitchFamily="34" charset="0"/>
                <a:ea typeface="Montserrat" charset="0"/>
                <a:cs typeface="Montserrat" charset="0"/>
              </a:rPr>
              <a:t>Profilaxia  </a:t>
            </a:r>
          </a:p>
          <a:p>
            <a:endParaRPr lang="en-US" sz="1600" b="1" dirty="0">
              <a:solidFill>
                <a:srgbClr val="003399"/>
              </a:solidFill>
              <a:latin typeface="EC Square Sans Pro" panose="020B0506040000020004" pitchFamily="34" charset="0"/>
            </a:endParaRPr>
          </a:p>
          <a:p>
            <a:r>
              <a:rPr lang="pt-PT" sz="1600" dirty="0">
                <a:solidFill>
                  <a:srgbClr val="002060"/>
                </a:solidFill>
                <a:latin typeface="EC Square Sans Pro"/>
              </a:rPr>
              <a:t>Apenas em casos excecionais, para a administração a um animal individual (antibióticos) ou a um número restrito de animais (outros antimicrobianos), quando o risco de uma infeção ou de uma doença infeciosa for muito elevado e as consequências forem provavelmente graves.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pt-PT" sz="1600" b="1" dirty="0">
                <a:solidFill>
                  <a:srgbClr val="003399"/>
                </a:solidFill>
                <a:latin typeface="EC Square Sans Pro" panose="020B0506040000020004" pitchFamily="34" charset="0"/>
                <a:ea typeface="Montserrat" charset="0"/>
                <a:cs typeface="Montserrat" charset="0"/>
              </a:rPr>
              <a:t>Metafilaxia</a:t>
            </a:r>
            <a:r>
              <a:rPr lang="pt-PT" sz="1600" b="1" dirty="0">
                <a:solidFill>
                  <a:schemeClr val="bg1"/>
                </a:solidFill>
                <a:latin typeface="EC Square Sans Pro" panose="020B0506040000020004" pitchFamily="34" charset="0"/>
                <a:ea typeface="Montserrat" charset="0"/>
                <a:cs typeface="Montserrat" charset="0"/>
              </a:rPr>
              <a:t> </a:t>
            </a:r>
          </a:p>
          <a:p>
            <a:endParaRPr lang="en-US" sz="1600" b="1" dirty="0">
              <a:solidFill>
                <a:schemeClr val="bg1"/>
              </a:solidFill>
              <a:latin typeface="EC Square Sans Pro" panose="020B0506040000020004" pitchFamily="34" charset="0"/>
            </a:endParaRPr>
          </a:p>
          <a:p>
            <a:r>
              <a:rPr lang="pt-PT" sz="1600" dirty="0">
                <a:solidFill>
                  <a:srgbClr val="002060"/>
                </a:solidFill>
                <a:latin typeface="EC Square Sans Pro"/>
              </a:rPr>
              <a:t>Apenas quando o risco de propagação de uma infeção ou de uma doença infeciosa no grupo de animais for elevado e quando não estiverem disponíveis outras alternativas adequadas.</a:t>
            </a:r>
          </a:p>
          <a:p>
            <a:r>
              <a:rPr lang="en-US" sz="1600" dirty="0">
                <a:solidFill>
                  <a:srgbClr val="002060"/>
                </a:solidFill>
                <a:latin typeface="EC Square Sans Pro"/>
              </a:rPr>
              <a:t> </a:t>
            </a:r>
          </a:p>
          <a:p>
            <a:r>
              <a:rPr lang="pt-PT" sz="1600" dirty="0">
                <a:solidFill>
                  <a:srgbClr val="002060"/>
                </a:solidFill>
                <a:latin typeface="EC Square Sans Pro"/>
              </a:rPr>
              <a:t>Os Estados-Membros podem fornecer orientações sobre outras alternativas adequadas e apoiar, ativamente, o desenvolvimento e a aplicação de orientações que promovam a compreensão dos fatores de risco associados à metafilaxia e que incluam critérios para o seu início.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149225"/>
            <a:ext cx="10210800" cy="533400"/>
          </a:xfrm>
        </p:spPr>
        <p:txBody>
          <a:bodyPr/>
          <a:lstStyle/>
          <a:p>
            <a:pPr marL="263525" indent="-263525"/>
            <a:r>
              <a:rPr lang="pt-PT" sz="2400" dirty="0">
                <a:solidFill>
                  <a:srgbClr val="002060"/>
                </a:solidFill>
                <a:latin typeface="EC Square Sans Pro" panose="020B0506040000020004" pitchFamily="34" charset="0"/>
              </a:rPr>
              <a:t>4. </a:t>
            </a:r>
            <a:r>
              <a:rPr lang="pt-PT" dirty="0">
                <a:solidFill>
                  <a:srgbClr val="002060"/>
                </a:solidFill>
                <a:latin typeface="EC Square Sans Pro" panose="020B0506040000020004" pitchFamily="34" charset="0"/>
              </a:rPr>
              <a:t>Quadro jurídico da UE relativo a medicamentos veterinários e alimentos medicamentosos para animais</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pt-PT" sz="2400" b="1">
                <a:solidFill>
                  <a:schemeClr val="bg1"/>
                </a:solidFill>
                <a:latin typeface="EC Square Sans Pro" panose="020B0506040000020004" pitchFamily="34" charset="0"/>
              </a:rPr>
              <a:t>Princípios gerais do Regulamento de medicamentos veterinários</a:t>
            </a:r>
            <a:br>
              <a:rPr lang="pt-PT" sz="2400" b="1">
                <a:solidFill>
                  <a:schemeClr val="bg1"/>
                </a:solidFill>
              </a:rPr>
            </a:br>
            <a:endParaRPr lang="pt-PT"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a:solidFill>
                  <a:srgbClr val="002060"/>
                </a:solidFill>
                <a:latin typeface="EC Square Sans Pro" panose="020B0506040000020004" pitchFamily="34" charset="0"/>
                <a:ea typeface="Montserrat" charset="0"/>
                <a:cs typeface="Montserrat" charset="0"/>
              </a:rPr>
              <a:t>Os medicamentos veterinários devem ser usados de acordo com os </a:t>
            </a:r>
            <a:r>
              <a:rPr lang="pt-PT" sz="2400" b="1">
                <a:solidFill>
                  <a:srgbClr val="003399"/>
                </a:solidFill>
                <a:latin typeface="EC Square Sans Pro" panose="020B0506040000020004" pitchFamily="34" charset="0"/>
                <a:ea typeface="Montserrat" charset="0"/>
                <a:cs typeface="Montserrat" charset="0"/>
              </a:rPr>
              <a:t>termos da autorização de introdução no mercado</a:t>
            </a:r>
            <a:r>
              <a:rPr lang="pt-PT" sz="2400" b="1">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dirty="0">
                <a:solidFill>
                  <a:schemeClr val="tx1"/>
                </a:solidFill>
                <a:latin typeface="EC Square Sans Pro" panose="020B0506040000020004" pitchFamily="34" charset="0"/>
              </a:rPr>
              <a:t>Todas as </a:t>
            </a:r>
            <a:r>
              <a:rPr lang="pt-PT" sz="2400" b="1" dirty="0">
                <a:solidFill>
                  <a:srgbClr val="003399"/>
                </a:solidFill>
                <a:latin typeface="EC Square Sans Pro" panose="020B0506040000020004" pitchFamily="34" charset="0"/>
              </a:rPr>
              <a:t>receitas </a:t>
            </a:r>
            <a:r>
              <a:rPr lang="pt-PT" sz="2400" dirty="0">
                <a:solidFill>
                  <a:srgbClr val="002060"/>
                </a:solidFill>
                <a:latin typeface="EC Square Sans Pro" panose="020B0506040000020004" pitchFamily="34" charset="0"/>
              </a:rPr>
              <a:t>veterinárias devem </a:t>
            </a:r>
            <a:r>
              <a:rPr lang="pt-PT" sz="2400" b="1" dirty="0">
                <a:solidFill>
                  <a:srgbClr val="003399"/>
                </a:solidFill>
                <a:latin typeface="EC Square Sans Pro" panose="020B0506040000020004" pitchFamily="34" charset="0"/>
              </a:rPr>
              <a:t>basear-se num exame clínico </a:t>
            </a:r>
            <a:r>
              <a:rPr lang="pt-PT" sz="2400" dirty="0">
                <a:solidFill>
                  <a:srgbClr val="002060"/>
                </a:solidFill>
                <a:latin typeface="EC Square Sans Pro" panose="020B0506040000020004" pitchFamily="34" charset="0"/>
              </a:rPr>
              <a:t>ou noutra avaliação adequada efetuada por um veterinário</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a:solidFill>
                  <a:srgbClr val="002060"/>
                </a:solidFill>
                <a:latin typeface="EC Square Sans Pro" panose="020B0506040000020004" pitchFamily="34" charset="0"/>
              </a:rPr>
              <a:t>Lista de antimicrobianos </a:t>
            </a:r>
            <a:r>
              <a:rPr lang="pt-PT" sz="2400" b="1">
                <a:solidFill>
                  <a:srgbClr val="003399"/>
                </a:solidFill>
                <a:latin typeface="EC Square Sans Pro" panose="020B0506040000020004" pitchFamily="34" charset="0"/>
              </a:rPr>
              <a:t>reservados apenas para humanos*</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400">
                <a:solidFill>
                  <a:srgbClr val="002060"/>
                </a:solidFill>
                <a:latin typeface="EC Square Sans Pro" panose="020B0506040000020004" pitchFamily="34" charset="0"/>
              </a:rPr>
              <a:t>Obrigação dos Estados-Membros de </a:t>
            </a:r>
            <a:r>
              <a:rPr lang="pt-PT" sz="2400" b="1">
                <a:solidFill>
                  <a:srgbClr val="003399"/>
                </a:solidFill>
                <a:latin typeface="EC Square Sans Pro" panose="020B0506040000020004" pitchFamily="34" charset="0"/>
              </a:rPr>
              <a:t>recolher dados sobre a venda e o uso de antimicrobianos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pt-PT" sz="1000" i="0" u="none" strike="noStrike" baseline="0">
                <a:solidFill>
                  <a:srgbClr val="003399"/>
                </a:solidFill>
                <a:latin typeface="EC Square Sans Pro" panose="020B0506040000020004" pitchFamily="34" charset="0"/>
              </a:rPr>
              <a:t>Regulamento de Execução (UE) 2022/1255 da Comissão, de 19 de julho de 2022, que designa os antimicrobianos ou grupos de antimicrobianos reservados para o tratamento de certas infeções em seres humanos, em conformidade com o Regulamento (UE) 2019/6 do Parlamento Europeu e do Conselho </a:t>
            </a: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pt-PT" sz="2800">
                <a:latin typeface="EC Square Sans Pro" panose="020B0506040000020004" pitchFamily="34" charset="0"/>
              </a:rPr>
              <a:t>Regras comuns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RECEITAS VETERINÁRIAS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Regras comuns – Receita veterinária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PT" sz="2000" b="0" i="0" u="none" strike="noStrike" cap="none" normalizeH="0" baseline="0" noProof="0">
                <a:ln>
                  <a:noFill/>
                </a:ln>
                <a:solidFill>
                  <a:srgbClr val="003399"/>
                </a:solidFill>
                <a:effectLst/>
                <a:uLnTx/>
                <a:uFillTx/>
                <a:latin typeface="EC Square Sans Pro"/>
                <a:ea typeface="+mn-ea"/>
                <a:cs typeface="+mn-cs"/>
              </a:rPr>
              <a:t>O veterinário pode emitir uma receita veterinária </a:t>
            </a:r>
            <a:r>
              <a:rPr kumimoji="0" lang="pt-PT" sz="2000" b="1" i="0" u="sng" strike="noStrike" cap="none" normalizeH="0" baseline="0" noProof="0">
                <a:ln>
                  <a:noFill/>
                </a:ln>
                <a:solidFill>
                  <a:srgbClr val="003399"/>
                </a:solidFill>
                <a:effectLst/>
                <a:uLnTx/>
                <a:uFillTx/>
                <a:latin typeface="EC Square Sans Pro"/>
                <a:ea typeface="+mn-ea"/>
                <a:cs typeface="+mn-cs"/>
              </a:rPr>
              <a:t>apenas</a:t>
            </a:r>
            <a:r>
              <a:rPr kumimoji="0" lang="pt-PT" sz="2000" b="0" i="0" u="none" strike="noStrike" cap="none" normalizeH="0" baseline="0" noProof="0">
                <a:ln>
                  <a:noFill/>
                </a:ln>
                <a:solidFill>
                  <a:srgbClr val="003399"/>
                </a:solidFill>
                <a:effectLst/>
                <a:uLnTx/>
                <a:uFillTx/>
                <a:latin typeface="EC Square Sans Pro"/>
                <a:ea typeface="+mn-ea"/>
                <a:cs typeface="+mn-cs"/>
              </a:rPr>
              <a:t> depois de ter feito um </a:t>
            </a:r>
            <a:r>
              <a:rPr kumimoji="0" lang="pt-PT" sz="2000" b="0" i="0" u="sng" strike="noStrike" cap="none" normalizeH="0" baseline="0" noProof="0">
                <a:ln>
                  <a:noFill/>
                </a:ln>
                <a:solidFill>
                  <a:srgbClr val="003399"/>
                </a:solidFill>
                <a:effectLst/>
                <a:uLnTx/>
                <a:uFillTx/>
                <a:latin typeface="EC Square Sans Pro"/>
                <a:ea typeface="+mn-ea"/>
                <a:cs typeface="+mn-cs"/>
              </a:rPr>
              <a:t>exame clínico ou qualquer outra avaliação adequada do estado de saúde</a:t>
            </a:r>
            <a:r>
              <a:rPr kumimoji="0" lang="pt-PT" sz="2000" b="0" i="0" u="none" strike="noStrike" cap="none" normalizeH="0" baseline="0" noProof="0">
                <a:ln>
                  <a:noFill/>
                </a:ln>
                <a:solidFill>
                  <a:srgbClr val="003399"/>
                </a:solidFill>
                <a:effectLst/>
                <a:uLnTx/>
                <a:uFillTx/>
                <a:latin typeface="EC Square Sans Pro"/>
                <a:ea typeface="+mn-ea"/>
                <a:cs typeface="+mn-cs"/>
              </a:rPr>
              <a:t> do animal ou grupo de animais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PT" sz="2000" b="0" i="0" u="none" strike="noStrike" cap="none" normalizeH="0" baseline="0" noProof="0">
                <a:ln>
                  <a:noFill/>
                </a:ln>
                <a:solidFill>
                  <a:srgbClr val="003399"/>
                </a:solidFill>
                <a:effectLst/>
                <a:uLnTx/>
                <a:uFillTx/>
                <a:latin typeface="EC Square Sans Pro"/>
                <a:ea typeface="+mn-ea"/>
                <a:cs typeface="+mn-cs"/>
              </a:rPr>
              <a:t>O veterinário pode emitir uma receita veterinária de um antimicrobiano somente depois de ter diagnosticado uma doença infeciosa</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pt-PT" sz="2000" b="0" i="0" u="none" strike="noStrike" cap="none" normalizeH="0" baseline="0" noProof="0">
                <a:ln>
                  <a:noFill/>
                </a:ln>
                <a:solidFill>
                  <a:srgbClr val="003399"/>
                </a:solidFill>
                <a:effectLst/>
                <a:uLnTx/>
                <a:uFillTx/>
                <a:latin typeface="EC Square Sans Pro"/>
                <a:ea typeface="+mn-ea"/>
                <a:cs typeface="+mn-cs"/>
              </a:rPr>
              <a:t>O veterinário deve ser capaz de justificar a prescrição de um antimicrobiano</a:t>
            </a:r>
            <a:r>
              <a:rPr kumimoji="0" lang="pt-PT"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 </a:t>
            </a:r>
            <a:r>
              <a:rPr kumimoji="0" lang="pt-PT" sz="2000" b="0" i="0" u="none" strike="noStrike" cap="none" normalizeH="0" baseline="0" noProof="0">
                <a:ln>
                  <a:noFill/>
                </a:ln>
                <a:solidFill>
                  <a:srgbClr val="003399"/>
                </a:solidFill>
                <a:effectLst/>
                <a:uLnTx/>
                <a:uFillTx/>
                <a:latin typeface="EC Square Sans Pro"/>
                <a:ea typeface="+mn-ea"/>
                <a:cs typeface="+mn-cs"/>
              </a:rPr>
              <a:t>especialmente para </a:t>
            </a:r>
            <a:r>
              <a:rPr kumimoji="0" lang="pt-PT" sz="2000" b="0" i="0" u="none" strike="noStrike" cap="none" normalizeH="0" baseline="0" noProof="0">
                <a:ln>
                  <a:noFill/>
                </a:ln>
                <a:solidFill>
                  <a:srgbClr val="003399"/>
                </a:solidFill>
                <a:effectLst/>
                <a:uLnTx/>
                <a:uFillTx/>
                <a:latin typeface="EC Square Sans Pro" panose="020B0506040000020004" pitchFamily="34" charset="0"/>
                <a:ea typeface="+mn-ea"/>
                <a:cs typeface="+mn-cs"/>
              </a:rPr>
              <a:t>administração preventiva (profilaxia) e de grupo (metafilaxia)</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prstClr val="white"/>
                </a:solidFill>
                <a:effectLst/>
                <a:uLnTx/>
                <a:uFillTx/>
                <a:latin typeface="EC Square Sans Pro" panose="020B0506040000020004" pitchFamily="34" charset="0"/>
                <a:ea typeface="Steelfish" charset="0"/>
                <a:cs typeface="Steelfish" charset="0"/>
              </a:rPr>
              <a:t>! </a:t>
            </a:r>
            <a:r>
              <a:rPr kumimoji="0" lang="pt-PT" sz="2800" b="1" i="0" u="none" strike="noStrike" cap="none" normalizeH="0" baseline="0" noProof="0">
                <a:ln>
                  <a:noFill/>
                </a:ln>
                <a:solidFill>
                  <a:srgbClr val="003399"/>
                </a:solidFill>
                <a:effectLst/>
                <a:uLnTx/>
                <a:uFillTx/>
                <a:latin typeface="EC Square Sans Pro" panose="020B0506040000020004" pitchFamily="34" charset="0"/>
                <a:ea typeface="Steelfish" charset="0"/>
                <a:cs typeface="Steelfish" charset="0"/>
              </a:rPr>
              <a:t>Artigo 105.º</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a:ea typeface="+mn-ea"/>
                <a:cs typeface="Arial"/>
              </a:rPr>
              <a:t>Regras comuns – Receita veterinária </a:t>
            </a:r>
            <a:r>
              <a:rPr kumimoji="0" lang="pt-PT" sz="1800" b="0" i="0" u="none" strike="noStrike" cap="none" normalizeH="0" baseline="0" noProof="0">
                <a:ln>
                  <a:noFill/>
                </a:ln>
                <a:solidFill>
                  <a:srgbClr val="003399"/>
                </a:solidFill>
                <a:effectLst/>
                <a:uLnTx/>
                <a:uFillTx/>
                <a:latin typeface="EC Square Sans Pro"/>
                <a:ea typeface="+mn-ea"/>
                <a:cs typeface="Arial"/>
              </a:rPr>
              <a:t>(exemplo de modelo de FR)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000000"/>
                </a:solidFill>
                <a:effectLst/>
                <a:uLnTx/>
                <a:uFillTx/>
                <a:latin typeface="EC Square Sans Pro" panose="020B0506040000020004" pitchFamily="34" charset="0"/>
                <a:ea typeface="+mn-ea"/>
                <a:cs typeface="+mn-cs"/>
              </a:rPr>
              <a:t>Identificação do veterinário (n.º prof.)</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Nome do medicamento (princípio ativo), forma e dosagem.</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Quantidade prescrita</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a:rPr>
              <a:t>Regime de dosagem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830997"/>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dirty="0">
                <a:ln>
                  <a:noFill/>
                </a:ln>
                <a:solidFill>
                  <a:srgbClr val="FFFFFF"/>
                </a:solidFill>
                <a:effectLst/>
                <a:uLnTx/>
                <a:uFillTx/>
                <a:latin typeface="EC Square Sans Pro"/>
              </a:rPr>
              <a:t>Nota necessária se a prescrição for do art.º 107.º, n.º 3-4 ou dos artigos112.º-114.º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000000"/>
                </a:solidFill>
                <a:effectLst/>
                <a:uLnTx/>
                <a:uFillTx/>
                <a:latin typeface="EC Square Sans Pro" panose="020B0506040000020004" pitchFamily="34" charset="0"/>
              </a:rPr>
              <a:t>A prescrição de um antimicrobiano só é válida cinco dias após a prescrição.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Nome e endereço </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Proprietário dos animais</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Data e assinatura do veterinário</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184060"/>
            <a:ext cx="3230524"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b="0" i="0" u="none" strike="noStrike" cap="none" normalizeH="0" baseline="0" noProof="0" dirty="0">
                <a:ln>
                  <a:noFill/>
                </a:ln>
                <a:solidFill>
                  <a:sysClr val="windowText" lastClr="000000"/>
                </a:solidFill>
                <a:effectLst/>
                <a:uLnTx/>
                <a:uFillTx/>
                <a:latin typeface="EC Square Sans Pro" panose="020B0506040000020004" pitchFamily="34" charset="0"/>
              </a:rPr>
              <a:t>Animais produtores de alimentos: intervalo de segurança (mesmo que seja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Data</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Potenciais avisos ou mensagens sobre uso responsável</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ysClr val="windowText" lastClr="000000"/>
                </a:solidFill>
                <a:effectLst/>
                <a:uLnTx/>
                <a:uFillTx/>
                <a:latin typeface="EC Square Sans Pro" panose="020B0506040000020004" pitchFamily="34" charset="0"/>
              </a:rPr>
              <a:t>Identificação dos animais</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flipV="1">
            <a:off x="7467600" y="3538003"/>
            <a:ext cx="994695" cy="107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pt-PT" sz="2800">
                <a:latin typeface="EC Square Sans Pro" panose="020B0506040000020004" pitchFamily="34" charset="0"/>
              </a:rPr>
              <a:t>Regras comuns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621509"/>
            <a:ext cx="2895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pt-PT"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Conservação de registos</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Regras comuns – Receita veterinária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3948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Regulamento (UE)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a:ln>
                  <a:noFill/>
                </a:ln>
                <a:solidFill>
                  <a:srgbClr val="003399"/>
                </a:solidFill>
                <a:effectLst/>
                <a:uLnTx/>
                <a:uFillTx/>
                <a:latin typeface="EC Square Sans Pro" panose="020B0506040000020004" pitchFamily="34" charset="0"/>
                <a:ea typeface="+mn-ea"/>
                <a:cs typeface="+mn-cs"/>
              </a:rPr>
              <a:t>Artigo 108.º</a:t>
            </a:r>
          </a:p>
        </p:txBody>
      </p:sp>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000" b="1" i="0" u="none" strike="noStrike" cap="none" normalizeH="0" baseline="0" noProof="0">
                <a:ln>
                  <a:noFill/>
                </a:ln>
                <a:solidFill>
                  <a:srgbClr val="FFFFFF"/>
                </a:solidFill>
                <a:effectLst/>
                <a:uLnTx/>
                <a:uFillTx/>
                <a:latin typeface="EC Square Sans Pro" panose="020B0506040000020004" pitchFamily="34" charset="0"/>
              </a:rPr>
              <a:t>OBRIGAÇÕES</a:t>
            </a:r>
          </a:p>
        </p:txBody>
      </p:sp>
      <p:sp>
        <p:nvSpPr>
          <p:cNvPr id="3" name="TextBox 2">
            <a:extLst>
              <a:ext uri="{FF2B5EF4-FFF2-40B4-BE49-F238E27FC236}">
                <a16:creationId xmlns:a16="http://schemas.microsoft.com/office/drawing/2014/main" id="{6F2DEB57-EAFC-913B-A320-1A89D85126F0}"/>
              </a:ext>
            </a:extLst>
          </p:cNvPr>
          <p:cNvSpPr txBox="1"/>
          <p:nvPr/>
        </p:nvSpPr>
        <p:spPr>
          <a:xfrm>
            <a:off x="4172400" y="1371600"/>
            <a:ext cx="8020800" cy="5248800"/>
          </a:xfrm>
          <a:prstGeom prst="rect">
            <a:avLst/>
          </a:prstGeom>
          <a:solidFill>
            <a:schemeClr val="bg1"/>
          </a:solidFill>
        </p:spPr>
        <p:txBody>
          <a:bodyPr wrap="square" lIns="216000" tIns="216000" rIns="216000" bIns="216000" rtlCol="0">
            <a:noAutofit/>
          </a:bodyPr>
          <a:lstStyle/>
          <a:p>
            <a:pPr algn="ctr">
              <a:spcAft>
                <a:spcPts val="600"/>
              </a:spcAft>
            </a:pPr>
            <a:r>
              <a:rPr lang="pt-PT" sz="1600" i="1" dirty="0">
                <a:latin typeface="Times New Roman" panose="02020603050405020304" pitchFamily="18" charset="0"/>
                <a:cs typeface="Times New Roman" panose="02020603050405020304" pitchFamily="18" charset="0"/>
              </a:rPr>
              <a:t>Artigo 108.º</a:t>
            </a:r>
          </a:p>
          <a:p>
            <a:pPr algn="ctr">
              <a:spcAft>
                <a:spcPts val="600"/>
              </a:spcAft>
            </a:pPr>
            <a:r>
              <a:rPr lang="pt-PT" sz="1600" b="1" dirty="0">
                <a:latin typeface="Times New Roman" panose="02020603050405020304" pitchFamily="18" charset="0"/>
                <a:cs typeface="Times New Roman" panose="02020603050405020304" pitchFamily="18" charset="0"/>
              </a:rPr>
              <a:t>Conservação de registos pelos proprietários e detentores de animais produtores de alimentos</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1.	Os proprietários ou, quando os animais não são mantidos pelos proprietários, os detentores de animais produtores de géneros alimentícios devem conservar registos dos medicamentos que administram aos animais e, se aplicável, uma cópia da receita veterinária.</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2.	Os registos referidos no n.º 1 devem incluir:</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(a)	data da primeira administração do medicamento aos animais;</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(b)	nome do medicamento;</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(c)	quantidade do medicamento administrada;</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(d)	nome ou firma e domicílio ou sede social do fornecedor;</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(e)	prova de aquisição dos medicamentos que usam;</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(f)	identificação do animal ou grupo de animais tratados;</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(g)	nome e dados de contacto do médico veterinário que prescreveu os medicamentos, se for caso disso;</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(h)	intervalo de segurança, ainda que tal intervalo seja igual a zero;</a:t>
            </a:r>
          </a:p>
          <a:p>
            <a:pPr algn="just">
              <a:spcAft>
                <a:spcPts val="600"/>
              </a:spcAft>
              <a:tabLst>
                <a:tab pos="365125" algn="l"/>
              </a:tabLst>
            </a:pPr>
            <a:r>
              <a:rPr lang="pt-PT" sz="1600" dirty="0">
                <a:latin typeface="Times New Roman" panose="02020603050405020304" pitchFamily="18" charset="0"/>
                <a:cs typeface="Times New Roman" panose="02020603050405020304" pitchFamily="18" charset="0"/>
              </a:rPr>
              <a:t>(i)	duração do tratamento</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pt-PT" sz="2800">
                <a:latin typeface="EC Square Sans Pro" panose="020B0506040000020004" pitchFamily="34" charset="0"/>
              </a:rPr>
              <a:t>Regras comuns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PT"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Autorização de comercialização</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Regras comuns – Receita veterinária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7758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Regulamento (UE)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Regra principal </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dirty="0">
                <a:ln>
                  <a:noFill/>
                </a:ln>
                <a:solidFill>
                  <a:srgbClr val="FFFFFF"/>
                </a:solidFill>
                <a:effectLst/>
                <a:uLnTx/>
                <a:uFillTx/>
                <a:latin typeface="EC Square Sans Pro"/>
                <a:ea typeface="+mn-ea"/>
                <a:cs typeface="+mn-cs"/>
              </a:rPr>
              <a:t>Os medicamentos veterinários devem ser usados de acordo com a autorização de introdução no mercado (RCM/folheto informativo)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pt-PT"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É necessário usar um medicamento veterinário para a </a:t>
            </a:r>
            <a:r>
              <a:rPr kumimoji="0" lang="pt-PT"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indicação, espécie e regime de dosagem</a:t>
            </a:r>
            <a:r>
              <a:rPr kumimoji="0" lang="pt-PT" sz="2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indicados no RCM/folheto informativo. Caso não exista produto veterinário autorizado para uma determinada indicação/espécie ou haja escassez -&gt; podem ser utilizadas as regras dos artigos</a:t>
            </a:r>
            <a:r>
              <a:rPr kumimoji="0" lang="pt-PT" sz="24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112.º-114.º</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pt-PT" sz="2800">
                <a:latin typeface="EC Square Sans Pro" panose="020B0506040000020004" pitchFamily="34" charset="0"/>
              </a:rPr>
              <a:t>Regras comuns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PT"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Quando não existem medicamentos autorizados para </a:t>
            </a:r>
            <a:r>
              <a:rPr kumimoji="0" lang="pt-PT" b="1" i="0" u="sng" strike="noStrike" cap="none" normalizeH="0" baseline="0" noProof="0" dirty="0">
                <a:ln>
                  <a:noFill/>
                </a:ln>
                <a:solidFill>
                  <a:srgbClr val="FFFFFF"/>
                </a:solidFill>
                <a:effectLst/>
                <a:uLnTx/>
                <a:uFillTx/>
                <a:latin typeface="EC Square Sans Pro" panose="020B0506040000020004" pitchFamily="34" charset="0"/>
                <a:ea typeface="+mn-ea"/>
                <a:cs typeface="+mn-cs"/>
              </a:rPr>
              <a:t>animais produtores de alimentos</a:t>
            </a:r>
            <a:r>
              <a:rPr kumimoji="0" lang="pt-PT"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br>
              <a:rPr kumimoji="0" lang="pt-PT"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br>
            <a:r>
              <a:rPr kumimoji="0" lang="pt-PT"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ou quando não estão disponíveis medicamentos autorizados</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Regras comuns – Uso de medicamentos veterinários</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fora dos termos da autorização de introdução no mercado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000000"/>
                </a:solidFill>
                <a:effectLst/>
                <a:uLnTx/>
                <a:uFillTx/>
                <a:latin typeface="EC Square Sans Pro" panose="020B0506040000020004" pitchFamily="34" charset="0"/>
              </a:rPr>
              <a:t>Produto autorizado para: </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000000"/>
                </a:solidFill>
                <a:effectLst/>
                <a:uLnTx/>
                <a:uFillTx/>
                <a:latin typeface="EC Square Sans Pro" panose="020B0506040000020004" pitchFamily="34" charset="0"/>
              </a:rPr>
              <a:t>- a mesma/outra indicação</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000000"/>
                </a:solidFill>
                <a:effectLst/>
                <a:uLnTx/>
                <a:uFillTx/>
                <a:latin typeface="EC Square Sans Pro" panose="020B0506040000020004" pitchFamily="34" charset="0"/>
              </a:rPr>
              <a:t>- na</a:t>
            </a:r>
            <a:r>
              <a:rPr kumimoji="0" lang="pt-PT" sz="1600" b="0" i="0" u="none" strike="noStrike" cap="none" normalizeH="0" baseline="0" noProof="0">
                <a:ln>
                  <a:noFill/>
                </a:ln>
                <a:solidFill>
                  <a:srgbClr val="000000"/>
                </a:solidFill>
                <a:effectLst/>
                <a:uLnTx/>
                <a:uFillTx/>
                <a:latin typeface="EC Square Sans Pro" panose="020B0506040000020004" pitchFamily="34" charset="0"/>
              </a:rPr>
              <a:t> </a:t>
            </a:r>
            <a:r>
              <a:rPr kumimoji="0" lang="pt-PT" sz="1600" b="1" i="0" u="none" strike="noStrike" cap="none" normalizeH="0" baseline="0" noProof="0">
                <a:ln>
                  <a:noFill/>
                </a:ln>
                <a:solidFill>
                  <a:srgbClr val="000000"/>
                </a:solidFill>
                <a:effectLst/>
                <a:uLnTx/>
                <a:uFillTx/>
                <a:latin typeface="EC Square Sans Pro" panose="020B0506040000020004" pitchFamily="34" charset="0"/>
              </a:rPr>
              <a:t>mesma/outra espécie produtora de alimentos</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000000"/>
                </a:solidFill>
                <a:effectLst/>
                <a:uLnTx/>
                <a:uFillTx/>
                <a:latin typeface="EC Square Sans Pro" panose="020B0506040000020004" pitchFamily="34" charset="0"/>
              </a:rPr>
              <a:t>- no</a:t>
            </a:r>
            <a:r>
              <a:rPr kumimoji="0" lang="pt-PT" sz="1600" b="0" i="0" u="none" strike="noStrike" cap="none" normalizeH="0" baseline="0" noProof="0">
                <a:ln>
                  <a:noFill/>
                </a:ln>
                <a:solidFill>
                  <a:srgbClr val="000000"/>
                </a:solidFill>
                <a:effectLst/>
                <a:uLnTx/>
                <a:uFillTx/>
                <a:latin typeface="EC Square Sans Pro" panose="020B0506040000020004" pitchFamily="34" charset="0"/>
              </a:rPr>
              <a:t> </a:t>
            </a:r>
            <a:r>
              <a:rPr kumimoji="0" lang="pt-PT" sz="1600" b="1" i="0" u="none" strike="noStrike" cap="none" normalizeH="0" baseline="0" noProof="0">
                <a:ln>
                  <a:noFill/>
                </a:ln>
                <a:solidFill>
                  <a:srgbClr val="000000"/>
                </a:solidFill>
                <a:effectLst/>
                <a:uLnTx/>
                <a:uFillTx/>
                <a:latin typeface="EC Square Sans Pro" panose="020B0506040000020004" pitchFamily="34" charset="0"/>
              </a:rPr>
              <a:t>mesmo/outro país da UE</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000000"/>
                </a:solidFill>
                <a:effectLst/>
                <a:uLnTx/>
                <a:uFillTx/>
                <a:latin typeface="EC Square Sans Pro" panose="020B0506040000020004" pitchFamily="34" charset="0"/>
              </a:rPr>
              <a:t>um medicamento humano autorizado</a:t>
            </a:r>
          </a:p>
        </p:txBody>
      </p:sp>
      <p:sp>
        <p:nvSpPr>
          <p:cNvPr id="20" name="TextBox 11">
            <a:extLst>
              <a:ext uri="{FF2B5EF4-FFF2-40B4-BE49-F238E27FC236}">
                <a16:creationId xmlns:a16="http://schemas.microsoft.com/office/drawing/2014/main" id="{C875C385-EAF7-48D2-B3D8-4B59A3CA9938}"/>
              </a:ext>
            </a:extLst>
          </p:cNvPr>
          <p:cNvSpPr txBox="1"/>
          <p:nvPr/>
        </p:nvSpPr>
        <p:spPr>
          <a:xfrm>
            <a:off x="618939" y="6153972"/>
            <a:ext cx="4715061" cy="46166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rgbClr val="000000"/>
                </a:solidFill>
                <a:latin typeface="EC Square Sans Pro" panose="020B0506040000020004" pitchFamily="34" charset="0"/>
              </a:rPr>
              <a:t>U</a:t>
            </a:r>
            <a:r>
              <a:rPr kumimoji="0" lang="pt-PT" sz="1200" b="1" i="0" u="none" strike="noStrike" cap="none" normalizeH="0" baseline="0" noProof="0" dirty="0">
                <a:ln>
                  <a:noFill/>
                </a:ln>
                <a:solidFill>
                  <a:srgbClr val="000000"/>
                </a:solidFill>
                <a:effectLst/>
                <a:uLnTx/>
                <a:uFillTx/>
                <a:latin typeface="EC Square Sans Pro" panose="020B0506040000020004" pitchFamily="34" charset="0"/>
              </a:rPr>
              <a:t>m medicamento veterinário preparado extemporaneamente </a:t>
            </a:r>
            <a:r>
              <a:rPr kumimoji="0" lang="pt-PT" sz="1200" b="0" i="0" u="none" strike="noStrike" cap="none" normalizeH="0" baseline="0" noProof="0" dirty="0">
                <a:ln>
                  <a:noFill/>
                </a:ln>
                <a:solidFill>
                  <a:srgbClr val="000000"/>
                </a:solidFill>
                <a:effectLst/>
                <a:uLnTx/>
                <a:uFillTx/>
                <a:latin typeface="EC Square Sans Pro" panose="020B0506040000020004" pitchFamily="34" charset="0"/>
              </a:rPr>
              <a:t>de acordo com os termos de uma receita veterinária.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000000"/>
                </a:solidFill>
                <a:effectLst/>
                <a:uLnTx/>
                <a:uFillTx/>
                <a:latin typeface="EC Square Sans Pro" panose="020B0506040000020004" pitchFamily="34" charset="0"/>
              </a:rPr>
              <a:t>Produto autorizado (art.º. 106.º, n.º 1) no seu país para a espécie e a indicação em questão</a:t>
            </a: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699" y="2666084"/>
            <a:ext cx="3514269" cy="46166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200" b="0" i="1" u="none" strike="noStrike" cap="none" normalizeH="0" baseline="0" noProof="0" dirty="0">
                <a:ln>
                  <a:noFill/>
                </a:ln>
                <a:solidFill>
                  <a:srgbClr val="C00000"/>
                </a:solidFill>
                <a:effectLst/>
                <a:uLnTx/>
                <a:uFillTx/>
                <a:latin typeface="EC Square Sans Pro" panose="020B0506040000020004" pitchFamily="34" charset="0"/>
              </a:rPr>
              <a:t>Caso contrário, sob a responsabilidade do veterinário e para evitar um sofrimento inaceitável</a:t>
            </a: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Deve usar este produto</a:t>
            </a: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Selecionar um produto</a:t>
            </a: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Selecione um produto</a:t>
            </a: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Selecione um produto</a:t>
            </a: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959187"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a:ln>
                  <a:noFill/>
                </a:ln>
                <a:solidFill>
                  <a:srgbClr val="C00000"/>
                </a:solidFill>
                <a:effectLst/>
                <a:uLnTx/>
                <a:uFillTx/>
                <a:latin typeface="EC Square Sans Pro" panose="020B0506040000020004" pitchFamily="34" charset="0"/>
              </a:rPr>
              <a:t>Se não houver, usar</a:t>
            </a: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97854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a:ln>
                  <a:noFill/>
                </a:ln>
                <a:solidFill>
                  <a:srgbClr val="C00000"/>
                </a:solidFill>
                <a:effectLst/>
                <a:uLnTx/>
                <a:uFillTx/>
                <a:latin typeface="EC Square Sans Pro" panose="020B0506040000020004" pitchFamily="34" charset="0"/>
              </a:rPr>
              <a:t>Se não houver, usar</a:t>
            </a: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dirty="0">
                <a:ln>
                  <a:noFill/>
                </a:ln>
                <a:solidFill>
                  <a:srgbClr val="FFFFFF"/>
                </a:solidFill>
                <a:effectLst/>
                <a:uLnTx/>
                <a:uFillTx/>
                <a:latin typeface="Calibri"/>
                <a:ea typeface="+mn-ea"/>
                <a:cs typeface="+mn-cs"/>
              </a:rPr>
              <a:t>Regras de países terceiros sobre vacinas. !</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rPr>
              <a:t>“a utilização fora da autorização de introdução no mercado”</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1" i="0" u="none" strike="noStrike" cap="none" normalizeH="0" baseline="0" noProof="0">
                <a:ln>
                  <a:noFill/>
                </a:ln>
                <a:solidFill>
                  <a:srgbClr val="000000"/>
                </a:solidFill>
                <a:effectLst/>
                <a:uLnTx/>
                <a:uFillTx/>
                <a:latin typeface="EC Square Sans Pro" panose="020B0506040000020004" pitchFamily="34" charset="0"/>
              </a:rPr>
              <a:t>Produto autorizado na UE para animais não-alimentares para a mesma indicação</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2073619"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dirty="0">
                <a:ln>
                  <a:noFill/>
                </a:ln>
                <a:solidFill>
                  <a:srgbClr val="C00000"/>
                </a:solidFill>
                <a:effectLst/>
                <a:uLnTx/>
                <a:uFillTx/>
                <a:latin typeface="EC Square Sans Pro" panose="020B0506040000020004" pitchFamily="34" charset="0"/>
              </a:rPr>
              <a:t>Se não houver, usar</a:t>
            </a: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Preparar um produto</a:t>
            </a: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FF0000"/>
                </a:solidFill>
                <a:effectLst/>
                <a:uLnTx/>
                <a:uFillTx/>
                <a:latin typeface="EC Square Sans Pro" panose="020B0506040000020004"/>
              </a:rPr>
              <a:t>produtos de países terceiros:</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ysClr val="windowText" lastClr="000000"/>
                </a:solidFill>
                <a:effectLst/>
                <a:uLnTx/>
                <a:uFillTx/>
                <a:latin typeface="EC Square Sans Pro" panose="020B0506040000020004"/>
              </a:rPr>
              <a:t> Nos casos em que nenhuma das opções anteriores esteja disponível </a:t>
            </a:r>
            <a:r>
              <a:rPr kumimoji="0" lang="pt-PT" sz="1600" b="0" i="0" u="none" strike="noStrike" cap="none" normalizeH="0" baseline="0" noProof="0">
                <a:ln>
                  <a:noFill/>
                </a:ln>
                <a:solidFill>
                  <a:sysClr val="windowText" lastClr="000000"/>
                </a:solidFill>
                <a:effectLst/>
                <a:uLnTx/>
                <a:uFillTx/>
                <a:latin typeface="Montserrat" panose="00000500000000000000" pitchFamily="2" charset="0"/>
              </a:rPr>
              <a:t>→ </a:t>
            </a:r>
            <a:r>
              <a:rPr kumimoji="0" lang="pt-PT" sz="1600" b="0" i="0" u="none" strike="noStrike" cap="none" normalizeH="0" baseline="0" noProof="0">
                <a:ln>
                  <a:noFill/>
                </a:ln>
                <a:solidFill>
                  <a:sysClr val="windowText" lastClr="000000"/>
                </a:solidFill>
                <a:effectLst/>
                <a:uLnTx/>
                <a:uFillTx/>
                <a:latin typeface="EC Square Sans Pro" panose="020B0506040000020004"/>
              </a:rPr>
              <a:t>usar um medicamento veterinário autorizado num </a:t>
            </a:r>
            <a:r>
              <a:rPr kumimoji="0" lang="pt-PT" sz="1600" b="1" i="0" u="none" strike="noStrike" cap="none" normalizeH="0" baseline="0" noProof="0">
                <a:ln>
                  <a:noFill/>
                </a:ln>
                <a:solidFill>
                  <a:sysClr val="windowText" lastClr="000000"/>
                </a:solidFill>
                <a:effectLst/>
                <a:uLnTx/>
                <a:uFillTx/>
                <a:latin typeface="EC Square Sans Pro" panose="020B0506040000020004"/>
              </a:rPr>
              <a:t>país terceiro para a mesma espécie animal e a mesma indicação</a:t>
            </a: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pt-PT" sz="2800">
                <a:latin typeface="EC Square Sans Pro" panose="020B0506040000020004" pitchFamily="34" charset="0"/>
              </a:rPr>
              <a:t>Regras comuns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pt-PT"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Quando não existem medicamentos autorizados disponíveis para </a:t>
            </a:r>
            <a:r>
              <a:rPr kumimoji="0" lang="pt-PT" sz="2000" b="1" i="0" u="sng" strike="noStrike" cap="none" normalizeH="0" baseline="0" noProof="0" dirty="0">
                <a:ln>
                  <a:noFill/>
                </a:ln>
                <a:solidFill>
                  <a:srgbClr val="FFFFFF"/>
                </a:solidFill>
                <a:effectLst/>
                <a:uLnTx/>
                <a:uFillTx/>
                <a:latin typeface="EC Square Sans Pro" panose="020B0506040000020004" pitchFamily="34" charset="0"/>
                <a:ea typeface="+mn-ea"/>
                <a:cs typeface="+mn-cs"/>
              </a:rPr>
              <a:t>animais aquáticos produtores de alimentos</a:t>
            </a:r>
            <a:r>
              <a:rPr kumimoji="0" lang="pt-PT"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br>
              <a:rPr kumimoji="0" lang="pt-PT"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br>
            <a:r>
              <a:rPr kumimoji="0" lang="pt-PT"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ou quando não estão disponíveis medicamentos autorizados</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Regras comuns – Uso de medicamentos veterinários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616161"/>
                </a:solidFill>
                <a:effectLst/>
                <a:uLnTx/>
                <a:uFillTx/>
                <a:latin typeface="EC Square Sans Pro" panose="020B0506040000020004" pitchFamily="34" charset="0"/>
              </a:rPr>
              <a:t>Produto autorizado para: </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616161"/>
                </a:solidFill>
                <a:effectLst/>
                <a:uLnTx/>
                <a:uFillTx/>
                <a:latin typeface="EC Square Sans Pro" panose="020B0506040000020004" pitchFamily="34" charset="0"/>
              </a:rPr>
              <a:t>- a </a:t>
            </a:r>
            <a:r>
              <a:rPr kumimoji="0" lang="pt-PT" sz="1400" b="1" i="0" u="none" strike="noStrike" cap="none" normalizeH="0" baseline="0" noProof="0">
                <a:ln>
                  <a:noFill/>
                </a:ln>
                <a:solidFill>
                  <a:srgbClr val="616161"/>
                </a:solidFill>
                <a:effectLst/>
                <a:uLnTx/>
                <a:uFillTx/>
                <a:latin typeface="EC Square Sans Pro" panose="020B0506040000020004" pitchFamily="34" charset="0"/>
              </a:rPr>
              <a:t>mesma/outra indicação</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a:ln>
                  <a:noFill/>
                </a:ln>
                <a:solidFill>
                  <a:srgbClr val="616161"/>
                </a:solidFill>
                <a:effectLst/>
                <a:uLnTx/>
                <a:uFillTx/>
                <a:latin typeface="EC Square Sans Pro" panose="020B0506040000020004" pitchFamily="34" charset="0"/>
              </a:rPr>
              <a:t>- </a:t>
            </a:r>
            <a:r>
              <a:rPr kumimoji="0" lang="pt-PT" sz="1400" b="1" i="0" u="none" strike="noStrike" cap="none" normalizeH="0" baseline="0" noProof="0">
                <a:ln>
                  <a:noFill/>
                </a:ln>
                <a:solidFill>
                  <a:srgbClr val="616161"/>
                </a:solidFill>
                <a:effectLst/>
                <a:uLnTx/>
                <a:uFillTx/>
                <a:latin typeface="EC Square Sans Pro" panose="020B0506040000020004" pitchFamily="34" charset="0"/>
              </a:rPr>
              <a:t>na mesma/outra espécie aquática produtora de alimentos</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a:ln>
                  <a:noFill/>
                </a:ln>
                <a:solidFill>
                  <a:srgbClr val="616161"/>
                </a:solidFill>
                <a:effectLst/>
                <a:uLnTx/>
                <a:uFillTx/>
                <a:latin typeface="EC Square Sans Pro" panose="020B0506040000020004" pitchFamily="34" charset="0"/>
              </a:rPr>
              <a:t>- </a:t>
            </a:r>
            <a:r>
              <a:rPr kumimoji="0" lang="pt-PT" sz="1400" b="1" i="0" u="none" strike="noStrike" cap="none" normalizeH="0" baseline="0" noProof="0">
                <a:ln>
                  <a:noFill/>
                </a:ln>
                <a:solidFill>
                  <a:srgbClr val="616161"/>
                </a:solidFill>
                <a:effectLst/>
                <a:uLnTx/>
                <a:uFillTx/>
                <a:latin typeface="EC Square Sans Pro" panose="020B0506040000020004" pitchFamily="34" charset="0"/>
              </a:rPr>
              <a:t>no</a:t>
            </a:r>
            <a:r>
              <a:rPr kumimoji="0" lang="pt-PT" sz="1400" b="0" i="0" u="none" strike="noStrike" cap="none" normalizeH="0" baseline="0" noProof="0">
                <a:ln>
                  <a:noFill/>
                </a:ln>
                <a:solidFill>
                  <a:srgbClr val="616161"/>
                </a:solidFill>
                <a:effectLst/>
                <a:uLnTx/>
                <a:uFillTx/>
                <a:latin typeface="EC Square Sans Pro" panose="020B0506040000020004" pitchFamily="34" charset="0"/>
              </a:rPr>
              <a:t> </a:t>
            </a:r>
            <a:r>
              <a:rPr kumimoji="0" lang="pt-PT" sz="1400" b="1" i="0" u="none" strike="noStrike" cap="none" normalizeH="0" baseline="0" noProof="0">
                <a:ln>
                  <a:noFill/>
                </a:ln>
                <a:solidFill>
                  <a:srgbClr val="616161"/>
                </a:solidFill>
                <a:effectLst/>
                <a:uLnTx/>
                <a:uFillTx/>
                <a:latin typeface="EC Square Sans Pro" panose="020B0506040000020004" pitchFamily="34" charset="0"/>
              </a:rPr>
              <a:t>mesmo/outro país da UE</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616161"/>
                </a:solidFill>
                <a:effectLst/>
                <a:uLnTx/>
                <a:uFillTx/>
                <a:latin typeface="EC Square Sans Pro" panose="020B0506040000020004" pitchFamily="34" charset="0"/>
              </a:rPr>
              <a:t>Produto autorizado na UE para </a:t>
            </a:r>
            <a:r>
              <a:rPr kumimoji="0" lang="pt-PT" sz="1600" b="1" i="0" u="none" strike="noStrike" cap="none" normalizeH="0" baseline="0" noProof="0">
                <a:ln>
                  <a:noFill/>
                </a:ln>
                <a:solidFill>
                  <a:srgbClr val="616161"/>
                </a:solidFill>
                <a:effectLst/>
                <a:uLnTx/>
                <a:uFillTx/>
                <a:latin typeface="EC Square Sans Pro" panose="020B0506040000020004" pitchFamily="34" charset="0"/>
              </a:rPr>
              <a:t>espécies terrestres produtoras de alimentos </a:t>
            </a:r>
            <a:r>
              <a:rPr kumimoji="0" lang="pt-PT" sz="1600" b="0" i="0" u="none" strike="noStrike" cap="none" normalizeH="0" baseline="0" noProof="0">
                <a:ln>
                  <a:noFill/>
                </a:ln>
                <a:solidFill>
                  <a:srgbClr val="616161"/>
                </a:solidFill>
                <a:effectLst/>
                <a:uLnTx/>
                <a:uFillTx/>
                <a:latin typeface="EC Square Sans Pro" panose="020B0506040000020004" pitchFamily="34" charset="0"/>
              </a:rPr>
              <a:t>(lista de substâncias em desenvolvimento)</a:t>
            </a: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i="0" u="none" strike="noStrike" cap="none" normalizeH="0" baseline="0" noProof="0">
                <a:ln>
                  <a:noFill/>
                </a:ln>
                <a:solidFill>
                  <a:srgbClr val="616161"/>
                </a:solidFill>
                <a:effectLst/>
                <a:uLnTx/>
                <a:uFillTx/>
                <a:latin typeface="EC Square Sans Pro" panose="020B0506040000020004" pitchFamily="34" charset="0"/>
              </a:rPr>
              <a:t>Um </a:t>
            </a:r>
            <a:r>
              <a:rPr kumimoji="0" lang="pt-PT" sz="1600" b="1" i="0" u="none" strike="noStrike" cap="none" normalizeH="0" baseline="0" noProof="0">
                <a:ln>
                  <a:noFill/>
                </a:ln>
                <a:solidFill>
                  <a:srgbClr val="616161"/>
                </a:solidFill>
                <a:effectLst/>
                <a:uLnTx/>
                <a:uFillTx/>
                <a:latin typeface="EC Square Sans Pro" panose="020B0506040000020004" pitchFamily="34" charset="0"/>
              </a:rPr>
              <a:t>medicamento humano </a:t>
            </a:r>
            <a:r>
              <a:rPr kumimoji="0" lang="pt-PT" sz="1600" b="0" i="0" u="none" strike="noStrike" cap="none" normalizeH="0" baseline="0" noProof="0">
                <a:ln>
                  <a:noFill/>
                </a:ln>
                <a:solidFill>
                  <a:srgbClr val="616161"/>
                </a:solidFill>
                <a:effectLst/>
                <a:uLnTx/>
                <a:uFillTx/>
                <a:latin typeface="EC Square Sans Pro" panose="020B0506040000020004" pitchFamily="34" charset="0"/>
              </a:rPr>
              <a:t>autorizado (lista de substâncias em desenvolvimento)</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23220"/>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400" b="1" dirty="0">
                <a:solidFill>
                  <a:srgbClr val="616161"/>
                </a:solidFill>
                <a:latin typeface="EC Square Sans Pro" panose="020B0506040000020004" pitchFamily="34" charset="0"/>
              </a:rPr>
              <a:t>U</a:t>
            </a:r>
            <a:r>
              <a:rPr kumimoji="0" lang="pt-PT" sz="1400" b="1" i="0" u="none" strike="noStrike" cap="none" normalizeH="0" baseline="0" noProof="0">
                <a:ln>
                  <a:noFill/>
                </a:ln>
                <a:solidFill>
                  <a:srgbClr val="616161"/>
                </a:solidFill>
                <a:effectLst/>
                <a:uLnTx/>
                <a:uFillTx/>
                <a:latin typeface="EC Square Sans Pro" panose="020B0506040000020004" pitchFamily="34" charset="0"/>
              </a:rPr>
              <a:t>m </a:t>
            </a:r>
            <a:r>
              <a:rPr kumimoji="0" lang="pt-PT" sz="1400" b="1" i="0" u="none" strike="noStrike" cap="none" normalizeH="0" baseline="0" noProof="0" dirty="0">
                <a:ln>
                  <a:noFill/>
                </a:ln>
                <a:solidFill>
                  <a:srgbClr val="616161"/>
                </a:solidFill>
                <a:effectLst/>
                <a:uLnTx/>
                <a:uFillTx/>
                <a:latin typeface="EC Square Sans Pro" panose="020B0506040000020004" pitchFamily="34" charset="0"/>
              </a:rPr>
              <a:t>medicamento veterinário preparado extemporaneamente </a:t>
            </a:r>
            <a:r>
              <a:rPr kumimoji="0" lang="pt-PT" sz="1400" b="0" i="0" u="none" strike="noStrike" cap="none" normalizeH="0" baseline="0" noProof="0" dirty="0">
                <a:ln>
                  <a:noFill/>
                </a:ln>
                <a:solidFill>
                  <a:srgbClr val="616161"/>
                </a:solidFill>
                <a:effectLst/>
                <a:uLnTx/>
                <a:uFillTx/>
                <a:latin typeface="EC Square Sans Pro" panose="020B0506040000020004" pitchFamily="34" charset="0"/>
              </a:rPr>
              <a:t>de acordo com os termos de uma receita veterinária</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rgbClr val="616161"/>
                </a:solidFill>
                <a:effectLst/>
                <a:uLnTx/>
                <a:uFillTx/>
                <a:latin typeface="EC Square Sans Pro" panose="020B0506040000020004" pitchFamily="34" charset="0"/>
              </a:rPr>
              <a:t>Produto autorizado no seu país para as espécies de animais aquáticos e a indicação em questão</a:t>
            </a: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7" y="2552494"/>
            <a:ext cx="1662453"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dirty="0">
                <a:ln>
                  <a:noFill/>
                </a:ln>
                <a:solidFill>
                  <a:srgbClr val="C00000"/>
                </a:solidFill>
                <a:effectLst/>
                <a:uLnTx/>
                <a:uFillTx/>
                <a:latin typeface="EC Square Sans Pro" panose="020B0506040000020004" pitchFamily="34" charset="0"/>
              </a:rPr>
              <a:t>Se não, usar</a:t>
            </a: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Deve usar este produto</a:t>
            </a: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Selecione um produto</a:t>
            </a: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Selecionar um produto</a:t>
            </a: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Preparar um produto</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6" y="3736615"/>
            <a:ext cx="1662453"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a:ln>
                  <a:noFill/>
                </a:ln>
                <a:solidFill>
                  <a:srgbClr val="C00000"/>
                </a:solidFill>
                <a:effectLst/>
                <a:uLnTx/>
                <a:uFillTx/>
                <a:latin typeface="EC Square Sans Pro" panose="020B0506040000020004" pitchFamily="34" charset="0"/>
              </a:rPr>
              <a:t>Se não, usar</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6" y="4701379"/>
            <a:ext cx="1662453"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a:ln>
                  <a:noFill/>
                </a:ln>
                <a:solidFill>
                  <a:srgbClr val="C00000"/>
                </a:solidFill>
                <a:effectLst/>
                <a:uLnTx/>
                <a:uFillTx/>
                <a:latin typeface="EC Square Sans Pro" panose="020B0506040000020004" pitchFamily="34" charset="0"/>
              </a:rPr>
              <a:t>Se não, usar</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7" y="5492750"/>
            <a:ext cx="1662453"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1" u="none" strike="noStrike" cap="none" normalizeH="0" baseline="0" noProof="0">
                <a:ln>
                  <a:noFill/>
                </a:ln>
                <a:solidFill>
                  <a:srgbClr val="C00000"/>
                </a:solidFill>
                <a:effectLst/>
                <a:uLnTx/>
                <a:uFillTx/>
                <a:latin typeface="EC Square Sans Pro" panose="020B0506040000020004" pitchFamily="34" charset="0"/>
              </a:rPr>
              <a:t>Se não, usar</a:t>
            </a: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rPr>
              <a:t>“uso em cascata de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Selecionar um produto</a:t>
            </a: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cap="none" normalizeH="0" baseline="0" noProof="0" dirty="0">
                <a:ln>
                  <a:noFill/>
                </a:ln>
                <a:solidFill>
                  <a:srgbClr val="FFFFFF"/>
                </a:solidFill>
                <a:effectLst/>
                <a:uLnTx/>
                <a:uFillTx/>
                <a:latin typeface="Calibri"/>
                <a:ea typeface="+mn-ea"/>
                <a:cs typeface="+mn-cs"/>
              </a:rPr>
              <a:t>Regras de países terceiros sobre vacinas. !</a:t>
            </a: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600" b="1" i="0" u="none" strike="noStrike" cap="none" normalizeH="0" baseline="0" noProof="0">
                <a:ln>
                  <a:noFill/>
                </a:ln>
                <a:solidFill>
                  <a:srgbClr val="FF0000"/>
                </a:solidFill>
                <a:effectLst/>
                <a:uLnTx/>
                <a:uFillTx/>
                <a:latin typeface="EC Square Sans Pro" panose="020B0506040000020004"/>
              </a:rPr>
              <a:t>produtos de países terceiros:</a:t>
            </a:r>
          </a:p>
          <a:p>
            <a:pPr marL="0" marR="0" lvl="0" indent="0" defTabSz="91440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sysClr val="windowText" lastClr="000000"/>
                </a:solidFill>
                <a:effectLst/>
                <a:uLnTx/>
                <a:uFillTx/>
                <a:latin typeface="EC Square Sans Pro" panose="020B0506040000020004"/>
              </a:rPr>
              <a:t> Nos casos em que nenhuma das opções anteriores esteja disponível </a:t>
            </a:r>
            <a:r>
              <a:rPr kumimoji="0" lang="pt-PT" sz="1600" b="0" i="0" u="none" strike="noStrike" cap="none" normalizeH="0" baseline="0" noProof="0">
                <a:ln>
                  <a:noFill/>
                </a:ln>
                <a:solidFill>
                  <a:sysClr val="windowText" lastClr="000000"/>
                </a:solidFill>
                <a:effectLst/>
                <a:uLnTx/>
                <a:uFillTx/>
                <a:latin typeface="Montserrat" panose="00000500000000000000" pitchFamily="2" charset="0"/>
              </a:rPr>
              <a:t>→ </a:t>
            </a:r>
            <a:r>
              <a:rPr kumimoji="0" lang="pt-PT" sz="1600" b="0" i="0" u="none" strike="noStrike" cap="none" normalizeH="0" baseline="0" noProof="0">
                <a:ln>
                  <a:noFill/>
                </a:ln>
                <a:solidFill>
                  <a:sysClr val="windowText" lastClr="000000"/>
                </a:solidFill>
                <a:effectLst/>
                <a:uLnTx/>
                <a:uFillTx/>
                <a:latin typeface="EC Square Sans Pro" panose="020B0506040000020004"/>
              </a:rPr>
              <a:t>usar um medicamento veterinário autorizado num </a:t>
            </a:r>
            <a:r>
              <a:rPr kumimoji="0" lang="pt-PT" sz="1600" b="1" i="0" u="none" strike="noStrike" cap="none" normalizeH="0" baseline="0" noProof="0">
                <a:ln>
                  <a:noFill/>
                </a:ln>
                <a:solidFill>
                  <a:sysClr val="windowText" lastClr="000000"/>
                </a:solidFill>
                <a:effectLst/>
                <a:uLnTx/>
                <a:uFillTx/>
                <a:latin typeface="EC Square Sans Pro" panose="020B0506040000020004"/>
              </a:rPr>
              <a:t>país terceiro para a mesma espécie animal e a mesma indicação</a:t>
            </a: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pt-PT"/>
              <a:t>Obrigado!</a:t>
            </a:r>
          </a:p>
        </p:txBody>
      </p:sp>
      <p:grpSp>
        <p:nvGrpSpPr>
          <p:cNvPr id="2" name="Group 1">
            <a:extLst>
              <a:ext uri="{FF2B5EF4-FFF2-40B4-BE49-F238E27FC236}">
                <a16:creationId xmlns:a16="http://schemas.microsoft.com/office/drawing/2014/main" id="{95E2E226-3CD7-0C57-A672-4746638ACA48}"/>
              </a:ext>
            </a:extLst>
          </p:cNvPr>
          <p:cNvGrpSpPr/>
          <p:nvPr/>
        </p:nvGrpSpPr>
        <p:grpSpPr>
          <a:xfrm>
            <a:off x="8686800" y="5721350"/>
            <a:ext cx="3352800" cy="914399"/>
            <a:chOff x="8763000" y="5761027"/>
            <a:chExt cx="3352800" cy="914399"/>
          </a:xfrm>
        </p:grpSpPr>
        <p:sp>
          <p:nvSpPr>
            <p:cNvPr id="4" name="Rectangle 3">
              <a:extLst>
                <a:ext uri="{FF2B5EF4-FFF2-40B4-BE49-F238E27FC236}">
                  <a16:creationId xmlns:a16="http://schemas.microsoft.com/office/drawing/2014/main" id="{850B525B-B298-D837-0B50-1AB5CB126FCE}"/>
                </a:ext>
              </a:extLst>
            </p:cNvPr>
            <p:cNvSpPr/>
            <p:nvPr/>
          </p:nvSpPr>
          <p:spPr>
            <a:xfrm>
              <a:off x="8763000" y="5761027"/>
              <a:ext cx="3352800" cy="914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ue text on a black background&#10;&#10;Description automatically generated">
              <a:extLst>
                <a:ext uri="{FF2B5EF4-FFF2-40B4-BE49-F238E27FC236}">
                  <a16:creationId xmlns:a16="http://schemas.microsoft.com/office/drawing/2014/main" id="{C7EDD48F-F1E2-C1FF-C58B-280B17F8487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763000" y="5876905"/>
              <a:ext cx="3127179" cy="798521"/>
            </a:xfrm>
            <a:prstGeom prst="rect">
              <a:avLst/>
            </a:prstGeom>
          </p:spPr>
        </p:pic>
      </p:gr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pt-PT" sz="3200" b="1">
                <a:solidFill>
                  <a:srgbClr val="003399"/>
                </a:solidFill>
                <a:latin typeface="EC Square Sans Pro" panose="020B0506040000020004" pitchFamily="34" charset="0"/>
              </a:rPr>
              <a:t>Introdução ao quadro regulatório geral da UE: ênfase na regulação dos medicamentos veterinários. </a:t>
            </a:r>
            <a:r>
              <a:rPr lang="pt-PT" sz="320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pt-PT">
                <a:latin typeface="EC Square Sans Pro" panose="020B0506040000020004" pitchFamily="34" charset="0"/>
              </a:rPr>
              <a:t>PORTUGAL, 6 E 7 DE JUNHO DE 2024</a:t>
            </a:r>
          </a:p>
          <a:p>
            <a:endParaRPr lang="es-ES" dirty="0"/>
          </a:p>
        </p:txBody>
      </p:sp>
      <p:grpSp>
        <p:nvGrpSpPr>
          <p:cNvPr id="4" name="Group 3">
            <a:extLst>
              <a:ext uri="{FF2B5EF4-FFF2-40B4-BE49-F238E27FC236}">
                <a16:creationId xmlns:a16="http://schemas.microsoft.com/office/drawing/2014/main" id="{DBDDAE47-E0B4-9D02-5C12-DF10D1475728}"/>
              </a:ext>
            </a:extLst>
          </p:cNvPr>
          <p:cNvGrpSpPr/>
          <p:nvPr/>
        </p:nvGrpSpPr>
        <p:grpSpPr>
          <a:xfrm>
            <a:off x="9829800" y="6029349"/>
            <a:ext cx="2362200" cy="841351"/>
            <a:chOff x="8763000" y="5761027"/>
            <a:chExt cx="2362200" cy="841351"/>
          </a:xfrm>
        </p:grpSpPr>
        <p:sp>
          <p:nvSpPr>
            <p:cNvPr id="5" name="Rectangle 4">
              <a:extLst>
                <a:ext uri="{FF2B5EF4-FFF2-40B4-BE49-F238E27FC236}">
                  <a16:creationId xmlns:a16="http://schemas.microsoft.com/office/drawing/2014/main" id="{BD7C311D-4B03-BA03-37BA-045B83C91397}"/>
                </a:ext>
              </a:extLst>
            </p:cNvPr>
            <p:cNvSpPr/>
            <p:nvPr/>
          </p:nvSpPr>
          <p:spPr>
            <a:xfrm>
              <a:off x="8763000" y="5761027"/>
              <a:ext cx="2362200" cy="841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lue text on a black background&#10;&#10;Description automatically generated">
              <a:extLst>
                <a:ext uri="{FF2B5EF4-FFF2-40B4-BE49-F238E27FC236}">
                  <a16:creationId xmlns:a16="http://schemas.microsoft.com/office/drawing/2014/main" id="{20DC8A59-9C4B-C8B0-A06E-5EC9E008332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763001" y="5876906"/>
              <a:ext cx="2209799" cy="564269"/>
            </a:xfrm>
            <a:prstGeom prst="rect">
              <a:avLst/>
            </a:prstGeom>
          </p:spPr>
        </p:pic>
      </p:grpSp>
      <p:sp>
        <p:nvSpPr>
          <p:cNvPr id="7" name="CuadroTexto 4">
            <a:extLst>
              <a:ext uri="{FF2B5EF4-FFF2-40B4-BE49-F238E27FC236}">
                <a16:creationId xmlns:a16="http://schemas.microsoft.com/office/drawing/2014/main" id="{CBC18AA7-8C1D-4C1C-B629-AA10E16721CA}"/>
              </a:ext>
            </a:extLst>
          </p:cNvPr>
          <p:cNvSpPr txBox="1"/>
          <p:nvPr/>
        </p:nvSpPr>
        <p:spPr>
          <a:xfrm>
            <a:off x="6147014" y="3768943"/>
            <a:ext cx="6044986" cy="1477328"/>
          </a:xfrm>
          <a:prstGeom prst="rect">
            <a:avLst/>
          </a:prstGeom>
          <a:noFill/>
        </p:spPr>
        <p:txBody>
          <a:bodyPr wrap="square" rtlCol="0">
            <a:spAutoFit/>
          </a:bodyPr>
          <a:lstStyle/>
          <a:p>
            <a:pPr algn="l"/>
            <a:r>
              <a:rPr lang="pt-PT" sz="2400" noProof="0">
                <a:solidFill>
                  <a:srgbClr val="003399"/>
                </a:solidFill>
                <a:latin typeface="EC Square Sans Pro" panose="020B0506040000020004" pitchFamily="34" charset="0"/>
              </a:rPr>
              <a:t>Formação prática para agricultores e veterinários: Novas medidas para combater a resistência antimicrobiana</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1066800" y="212864"/>
            <a:ext cx="10058400" cy="707886"/>
          </a:xfrm>
          <a:prstGeom prst="rect">
            <a:avLst/>
          </a:prstGeom>
          <a:noFill/>
        </p:spPr>
        <p:txBody>
          <a:bodyPr wrap="square" rtlCol="0">
            <a:spAutoFit/>
          </a:bodyPr>
          <a:lstStyle/>
          <a:p>
            <a:pPr algn="ctr"/>
            <a:r>
              <a:rPr lang="pt-PT" sz="2000" dirty="0">
                <a:solidFill>
                  <a:schemeClr val="bg1"/>
                </a:solidFill>
                <a:latin typeface="EC Square Sans Pro" panose="020B0506040000020004" pitchFamily="34" charset="0"/>
              </a:rPr>
              <a:t>Quadro jurídico da UE relativo aos medicamentos veterinários/</a:t>
            </a:r>
            <a:br>
              <a:rPr lang="pt-PT" sz="2000" dirty="0">
                <a:solidFill>
                  <a:schemeClr val="bg1"/>
                </a:solidFill>
                <a:latin typeface="EC Square Sans Pro" panose="020B0506040000020004" pitchFamily="34" charset="0"/>
              </a:rPr>
            </a:br>
            <a:r>
              <a:rPr lang="pt-PT" sz="2000" dirty="0">
                <a:solidFill>
                  <a:schemeClr val="bg1"/>
                </a:solidFill>
                <a:latin typeface="EC Square Sans Pro" panose="020B0506040000020004" pitchFamily="34" charset="0"/>
              </a:rPr>
              <a:t>alimentos medicamentosos para animais</a:t>
            </a: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2400" b="1">
                <a:solidFill>
                  <a:schemeClr val="tx1"/>
                </a:solidFill>
                <a:latin typeface="EC Square Sans Pro" panose="020B0506040000020004" pitchFamily="34" charset="0"/>
              </a:rPr>
              <a:t>Regulamento (UE) 2019/6 </a:t>
            </a:r>
            <a:r>
              <a:rPr lang="pt-PT" sz="2400">
                <a:solidFill>
                  <a:schemeClr val="tx1"/>
                </a:solidFill>
                <a:latin typeface="EC Square Sans Pro" panose="020B0506040000020004" pitchFamily="34" charset="0"/>
              </a:rPr>
              <a:t>sobre</a:t>
            </a:r>
            <a:r>
              <a:rPr lang="pt-PT" sz="2400" b="1">
                <a:solidFill>
                  <a:schemeClr val="tx1"/>
                </a:solidFill>
                <a:latin typeface="EC Square Sans Pro" panose="020B0506040000020004" pitchFamily="34" charset="0"/>
              </a:rPr>
              <a:t> Medicamentos Veterinários</a:t>
            </a:r>
            <a:br>
              <a:rPr lang="pt-PT" sz="1800" b="1">
                <a:solidFill>
                  <a:schemeClr val="bg1"/>
                </a:solidFill>
              </a:rPr>
            </a:br>
            <a:r>
              <a:rPr lang="pt-PT"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2800" b="1">
                <a:solidFill>
                  <a:schemeClr val="tx1"/>
                </a:solidFill>
                <a:latin typeface="EC Square Sans Pro" panose="020B0506040000020004" pitchFamily="34" charset="0"/>
              </a:rPr>
              <a:t>Regulamento (UE) 2019/4 sobre alimentos medicamentosos para animais</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158750"/>
            <a:ext cx="11441480" cy="954107"/>
          </a:xfrm>
          <a:prstGeom prst="rect">
            <a:avLst/>
          </a:prstGeom>
          <a:noFill/>
        </p:spPr>
        <p:txBody>
          <a:bodyPr wrap="square" rtlCol="0">
            <a:spAutoFit/>
          </a:bodyPr>
          <a:lstStyle/>
          <a:p>
            <a:pPr algn="ctr"/>
            <a:r>
              <a:rPr lang="pt-PT" sz="2800" dirty="0">
                <a:solidFill>
                  <a:schemeClr val="bg1"/>
                </a:solidFill>
                <a:latin typeface="EC Square Sans Pro" panose="020B0506040000020004" pitchFamily="34" charset="0"/>
              </a:rPr>
              <a:t>Quadro jurídico da UE relativo aos medicamentos veterinários/</a:t>
            </a:r>
            <a:br>
              <a:rPr lang="pt-PT" sz="2800" dirty="0">
                <a:solidFill>
                  <a:schemeClr val="bg1"/>
                </a:solidFill>
                <a:latin typeface="EC Square Sans Pro" panose="020B0506040000020004" pitchFamily="34" charset="0"/>
              </a:rPr>
            </a:br>
            <a:r>
              <a:rPr lang="pt-PT" sz="2800" dirty="0">
                <a:solidFill>
                  <a:schemeClr val="bg1"/>
                </a:solidFill>
                <a:latin typeface="EC Square Sans Pro" panose="020B0506040000020004" pitchFamily="34" charset="0"/>
              </a:rPr>
              <a:t>alimentos medicamentosos para animais</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2400" b="1">
                <a:solidFill>
                  <a:schemeClr val="tx1"/>
                </a:solidFill>
                <a:latin typeface="EC Square Sans Pro" panose="020B0506040000020004" pitchFamily="34" charset="0"/>
              </a:rPr>
              <a:t>Regulamento (UE) 2019/6 </a:t>
            </a:r>
            <a:r>
              <a:rPr lang="pt-PT" sz="2400">
                <a:solidFill>
                  <a:schemeClr val="tx1"/>
                </a:solidFill>
                <a:latin typeface="EC Square Sans Pro" panose="020B0506040000020004" pitchFamily="34" charset="0"/>
              </a:rPr>
              <a:t>sobre</a:t>
            </a:r>
            <a:r>
              <a:rPr lang="pt-PT" sz="2400" b="1">
                <a:solidFill>
                  <a:schemeClr val="tx1"/>
                </a:solidFill>
                <a:latin typeface="EC Square Sans Pro" panose="020B0506040000020004" pitchFamily="34" charset="0"/>
              </a:rPr>
              <a:t> Medicamentos Veterinários</a:t>
            </a:r>
            <a:br>
              <a:rPr lang="pt-PT" sz="1800" b="1">
                <a:solidFill>
                  <a:schemeClr val="bg1"/>
                </a:solidFill>
              </a:rPr>
            </a:br>
            <a:r>
              <a:rPr lang="pt-PT"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t-PT" sz="2800" b="1">
                <a:solidFill>
                  <a:schemeClr val="tx1"/>
                </a:solidFill>
                <a:latin typeface="EC Square Sans Pro" panose="020B0506040000020004" pitchFamily="34" charset="0"/>
              </a:rPr>
              <a:t>Regulamento (UE) 2019/4 sobre alimentos medicamentosos para animais</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pt-PT" sz="2800">
                <a:latin typeface="EC Square Sans Pro" panose="020B0506040000020004" pitchFamily="34" charset="0"/>
              </a:rPr>
              <a:t>Definições e princípios gerais</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‘receita veterinária' </a:t>
            </a:r>
            <a:r>
              <a:rPr kumimoji="0" lang="pt-PT"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significa um documento emitido por um veterinário para um medicamento veterinário ou um medicamento de uso humano para a sua utilização em animais.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‘antimicrobiano' </a:t>
            </a:r>
            <a:r>
              <a:rPr kumimoji="0" lang="pt-PT"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significa qualquer substância com uma ação direta sobre microrganismos utilizada para tratamento ou prevenção de infeções ou doenças infeciosas, incluindo antibióticos, antivirais, antifúngicos e antiprotozoários.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pt-PT" sz="2800" b="0" i="1" u="none" strike="noStrike" cap="none" normalizeH="0" baseline="0" noProof="0">
                <a:ln>
                  <a:noFill/>
                </a:ln>
                <a:solidFill>
                  <a:srgbClr val="FFFFFF"/>
                </a:solidFill>
                <a:effectLst/>
                <a:uLnTx/>
                <a:uFillTx/>
                <a:latin typeface="EC Square Sans Pro" panose="020B0506040000020004" pitchFamily="34" charset="0"/>
                <a:ea typeface="+mn-ea"/>
                <a:cs typeface="+mn-cs"/>
              </a:rPr>
              <a:t>Os medicamentos veterinários antimicrobianos só devem estar disponíveis mediante receita veterinária.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ANTIMICROBIANOS VERSUS ANTIBIÓTICOS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RESISTÊNCIA!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dirty="0">
                <a:ln>
                  <a:noFill/>
                </a:ln>
                <a:solidFill>
                  <a:srgbClr val="003399"/>
                </a:solidFill>
                <a:effectLst/>
                <a:uLnTx/>
                <a:uFillTx/>
                <a:latin typeface="EC Square Sans Pro" panose="020B0506040000020004" pitchFamily="34" charset="0"/>
                <a:ea typeface="+mn-ea"/>
                <a:cs typeface="+mn-cs"/>
              </a:rPr>
              <a:t>Antiparasitário</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3200" b="0" i="0" u="none" strike="noStrike" cap="none" normalizeH="0" baseline="0" noProof="0">
                <a:ln>
                  <a:noFill/>
                </a:ln>
                <a:solidFill>
                  <a:srgbClr val="003399"/>
                </a:solidFill>
                <a:effectLst/>
                <a:uLnTx/>
                <a:uFillTx/>
                <a:latin typeface="EC Square Sans Pro" panose="020B0506040000020004" pitchFamily="34" charset="0"/>
              </a:rPr>
              <a:t>Regulamento da UE</a:t>
            </a:r>
          </a:p>
        </p:txBody>
      </p:sp>
      <p:sp>
        <p:nvSpPr>
          <p:cNvPr id="4" name="TextBox 3">
            <a:extLst>
              <a:ext uri="{FF2B5EF4-FFF2-40B4-BE49-F238E27FC236}">
                <a16:creationId xmlns:a16="http://schemas.microsoft.com/office/drawing/2014/main" id="{50E58E40-9932-6966-77BD-0779DD0948E1}"/>
              </a:ext>
            </a:extLst>
          </p:cNvPr>
          <p:cNvSpPr txBox="1"/>
          <p:nvPr/>
        </p:nvSpPr>
        <p:spPr>
          <a:xfrm>
            <a:off x="3048000" y="2462472"/>
            <a:ext cx="3048000" cy="782622"/>
          </a:xfrm>
          <a:prstGeom prst="rect">
            <a:avLst/>
          </a:prstGeom>
          <a:solidFill>
            <a:schemeClr val="bg1"/>
          </a:solidFill>
        </p:spPr>
        <p:txBody>
          <a:bodyPr wrap="square" lIns="0" tIns="0" rIns="0" bIns="0" rtlCol="0" anchor="ctr" anchorCtr="0">
            <a:noAutofit/>
          </a:bodyPr>
          <a:lstStyle/>
          <a:p>
            <a:pPr algn="ctr"/>
            <a:r>
              <a:rPr lang="pt-PT" sz="3200">
                <a:solidFill>
                  <a:srgbClr val="003399"/>
                </a:solidFill>
                <a:latin typeface="+mj-lt"/>
              </a:rPr>
              <a:t>Antimicrobianos</a:t>
            </a:r>
          </a:p>
        </p:txBody>
      </p:sp>
      <p:sp>
        <p:nvSpPr>
          <p:cNvPr id="6" name="TextBox 5">
            <a:extLst>
              <a:ext uri="{FF2B5EF4-FFF2-40B4-BE49-F238E27FC236}">
                <a16:creationId xmlns:a16="http://schemas.microsoft.com/office/drawing/2014/main" id="{E3B03F25-E73E-F000-9FFF-46A61EB53BAF}"/>
              </a:ext>
            </a:extLst>
          </p:cNvPr>
          <p:cNvSpPr txBox="1"/>
          <p:nvPr/>
        </p:nvSpPr>
        <p:spPr>
          <a:xfrm>
            <a:off x="594478" y="4207903"/>
            <a:ext cx="2189330" cy="782622"/>
          </a:xfrm>
          <a:prstGeom prst="rect">
            <a:avLst/>
          </a:prstGeom>
          <a:solidFill>
            <a:schemeClr val="bg1"/>
          </a:solidFill>
        </p:spPr>
        <p:txBody>
          <a:bodyPr wrap="square" lIns="0" tIns="0" rIns="0" bIns="0" rtlCol="0" anchor="ctr" anchorCtr="0">
            <a:noAutofit/>
          </a:bodyPr>
          <a:lstStyle/>
          <a:p>
            <a:pPr algn="ctr"/>
            <a:r>
              <a:rPr lang="pt-PT" sz="3200" dirty="0">
                <a:solidFill>
                  <a:srgbClr val="003399"/>
                </a:solidFill>
                <a:latin typeface="+mj-lt"/>
              </a:rPr>
              <a:t>Antibióticos  </a:t>
            </a:r>
          </a:p>
        </p:txBody>
      </p:sp>
      <p:sp>
        <p:nvSpPr>
          <p:cNvPr id="7" name="TextBox 6">
            <a:extLst>
              <a:ext uri="{FF2B5EF4-FFF2-40B4-BE49-F238E27FC236}">
                <a16:creationId xmlns:a16="http://schemas.microsoft.com/office/drawing/2014/main" id="{D4D56BA4-EC80-788F-97CA-311A4EC3AF71}"/>
              </a:ext>
            </a:extLst>
          </p:cNvPr>
          <p:cNvSpPr txBox="1"/>
          <p:nvPr/>
        </p:nvSpPr>
        <p:spPr>
          <a:xfrm>
            <a:off x="3399483" y="4130946"/>
            <a:ext cx="2330757" cy="883014"/>
          </a:xfrm>
          <a:prstGeom prst="rect">
            <a:avLst/>
          </a:prstGeom>
          <a:solidFill>
            <a:schemeClr val="bg1"/>
          </a:solidFill>
        </p:spPr>
        <p:txBody>
          <a:bodyPr wrap="square" lIns="0" tIns="0" rIns="0" bIns="0" rtlCol="0" anchor="ctr" anchorCtr="0">
            <a:noAutofit/>
          </a:bodyPr>
          <a:lstStyle/>
          <a:p>
            <a:pPr algn="ctr"/>
            <a:r>
              <a:rPr lang="pt-PT" sz="2800" dirty="0">
                <a:solidFill>
                  <a:srgbClr val="003399"/>
                </a:solidFill>
                <a:latin typeface="+mj-lt"/>
              </a:rPr>
              <a:t>Antifúngico, Antiprotozoário</a:t>
            </a:r>
          </a:p>
        </p:txBody>
      </p:sp>
      <p:sp>
        <p:nvSpPr>
          <p:cNvPr id="9" name="TextBox 8">
            <a:extLst>
              <a:ext uri="{FF2B5EF4-FFF2-40B4-BE49-F238E27FC236}">
                <a16:creationId xmlns:a16="http://schemas.microsoft.com/office/drawing/2014/main" id="{8625EAB5-2F94-1AD2-C0C2-58CEBEFFA224}"/>
              </a:ext>
            </a:extLst>
          </p:cNvPr>
          <p:cNvSpPr txBox="1"/>
          <p:nvPr/>
        </p:nvSpPr>
        <p:spPr>
          <a:xfrm>
            <a:off x="6345915" y="4168281"/>
            <a:ext cx="2143118" cy="782622"/>
          </a:xfrm>
          <a:prstGeom prst="rect">
            <a:avLst/>
          </a:prstGeom>
          <a:solidFill>
            <a:schemeClr val="bg1"/>
          </a:solidFill>
        </p:spPr>
        <p:txBody>
          <a:bodyPr wrap="square" lIns="0" tIns="0" rIns="0" bIns="0" rtlCol="0" anchor="ctr" anchorCtr="0">
            <a:noAutofit/>
          </a:bodyPr>
          <a:lstStyle/>
          <a:p>
            <a:pPr algn="ctr"/>
            <a:r>
              <a:rPr lang="pt-PT" sz="3200">
                <a:solidFill>
                  <a:srgbClr val="003399"/>
                </a:solidFill>
                <a:latin typeface="+mj-lt"/>
              </a:rPr>
              <a:t>Antiviral</a:t>
            </a: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Regras comuns – Receita veterinária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9677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Alguns medicamentos estão sujeitos a receita veterinária por razões de segurança (para animais e pessoas!), eficácia e  potencial resistência, assim como possível má utilização.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(a) estupefacientes ou substâncias psicotrópicas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(b) medicamentos para animais produtores de alimentos</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(c) </a:t>
            </a:r>
            <a:r>
              <a:rPr kumimoji="0" lang="pt-PT" sz="2000" b="1" i="0" u="none" strike="noStrike" cap="none" normalizeH="0" baseline="0" noProof="0">
                <a:ln>
                  <a:noFill/>
                </a:ln>
                <a:solidFill>
                  <a:srgbClr val="ECEBEB"/>
                </a:solidFill>
                <a:effectLst/>
                <a:uLnTx/>
                <a:uFillTx/>
                <a:latin typeface="EC Square Sans Pro" panose="020B0506040000020004" pitchFamily="34" charset="0"/>
                <a:ea typeface="+mn-ea"/>
                <a:cs typeface="+mn-cs"/>
              </a:rPr>
              <a:t>antimicrobianos</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(d) se for necessário um diagnóstico prévio</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(e) produtos de eutanásia</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(f) novas substâncias ativas (&lt; 5 anos)</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(g) vacinas</a:t>
            </a:r>
          </a:p>
          <a:p>
            <a:pPr marL="685800" marR="0" lvl="0" indent="0" defTabSz="914400" eaLnBrk="1" fontAlgn="auto" latinLnBrk="0" hangingPunct="1">
              <a:lnSpc>
                <a:spcPct val="150000"/>
              </a:lnSpc>
              <a:spcBef>
                <a:spcPts val="0"/>
              </a:spcBef>
              <a:spcAft>
                <a:spcPts val="0"/>
              </a:spcAft>
              <a:buClrTx/>
              <a:buSzTx/>
              <a:buFontTx/>
              <a:buNone/>
              <a:tabLst/>
              <a:defRPr/>
            </a:pPr>
            <a:r>
              <a:rPr kumimoji="0" lang="pt-PT" sz="2000" b="0" i="0" u="none" strike="noStrike" cap="none" normalizeH="0" baseline="0" noProof="0">
                <a:ln>
                  <a:noFill/>
                </a:ln>
                <a:solidFill>
                  <a:srgbClr val="ECEBEB"/>
                </a:solidFill>
                <a:effectLst/>
                <a:uLnTx/>
                <a:uFillTx/>
                <a:latin typeface="EC Square Sans Pro" panose="020B0506040000020004" pitchFamily="34" charset="0"/>
                <a:ea typeface="+mn-ea"/>
                <a:cs typeface="+mn-cs"/>
              </a:rPr>
              <a:t>(h) hormonas ou tirostáticos ou beta-agonistas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2800" b="0" i="0" u="none" strike="noStrike" cap="none" normalizeH="0" baseline="0" noProof="0">
                <a:ln>
                  <a:noFill/>
                </a:ln>
                <a:solidFill>
                  <a:srgbClr val="ECEBEB"/>
                </a:solidFill>
                <a:effectLst/>
                <a:uLnTx/>
                <a:uFillTx/>
                <a:latin typeface="EC Square Sans Pro" panose="020B0506040000020004" pitchFamily="34" charset="0"/>
                <a:ea typeface="+mn-ea"/>
                <a:cs typeface="Arial" panose="020B0604020202020204" pitchFamily="34" charset="0"/>
              </a:rPr>
              <a:t>Regras comuns – Receita veterinária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2262068362"/>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pt-PT"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NÃO</a:t>
            </a:r>
            <a:r>
              <a:rPr kumimoji="0" lang="pt-PT"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devem ser aplicados </a:t>
            </a:r>
            <a:r>
              <a:rPr kumimoji="0" lang="pt-PT"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por rotina</a:t>
            </a:r>
            <a:r>
              <a:rPr kumimoji="0" lang="pt-PT"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pt-PT"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NÃO</a:t>
            </a:r>
            <a:r>
              <a:rPr kumimoji="0" lang="pt-PT"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devem ser usados</a:t>
            </a:r>
            <a:r>
              <a:rPr kumimoji="0" lang="pt-PT"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para compensar </a:t>
            </a:r>
            <a:r>
              <a:rPr lang="pt-PT" sz="1400" i="1" dirty="0">
                <a:solidFill>
                  <a:srgbClr val="FFFFFF"/>
                </a:solidFill>
                <a:latin typeface="EC Square Sans Pro" panose="020B0506040000020004" pitchFamily="34" charset="0"/>
              </a:rPr>
              <a:t>a</a:t>
            </a:r>
            <a:r>
              <a:rPr kumimoji="0" lang="pt-PT"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falta de higiene, criação inadequada de animais, falta de cuidados ou má gestão da exploração.</a:t>
            </a:r>
          </a:p>
        </p:txBody>
      </p:sp>
      <p:sp>
        <p:nvSpPr>
          <p:cNvPr id="2" name="TextBox 1">
            <a:extLst>
              <a:ext uri="{FF2B5EF4-FFF2-40B4-BE49-F238E27FC236}">
                <a16:creationId xmlns:a16="http://schemas.microsoft.com/office/drawing/2014/main" id="{6AF168D6-BAAA-7057-284B-8B3B220D0BC3}"/>
              </a:ext>
            </a:extLst>
          </p:cNvPr>
          <p:cNvSpPr txBox="1"/>
          <p:nvPr/>
        </p:nvSpPr>
        <p:spPr>
          <a:xfrm>
            <a:off x="2514600" y="1627990"/>
            <a:ext cx="5181600" cy="782622"/>
          </a:xfrm>
          <a:prstGeom prst="rect">
            <a:avLst/>
          </a:prstGeom>
          <a:solidFill>
            <a:srgbClr val="003297"/>
          </a:solidFill>
        </p:spPr>
        <p:txBody>
          <a:bodyPr wrap="square" lIns="0" tIns="0" rIns="0" bIns="0" rtlCol="0" anchor="ctr" anchorCtr="0">
            <a:noAutofit/>
          </a:bodyPr>
          <a:lstStyle/>
          <a:p>
            <a:pPr algn="ctr"/>
            <a:r>
              <a:rPr lang="pt-PT" sz="3200" b="1" dirty="0">
                <a:solidFill>
                  <a:schemeClr val="bg1"/>
                </a:solidFill>
                <a:latin typeface="+mj-lt"/>
              </a:rPr>
              <a:t>Formas de uso antimicrobiano</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3122</Words>
  <Application>Microsoft Office PowerPoint</Application>
  <PresentationFormat>Custom</PresentationFormat>
  <Paragraphs>225</Paragraphs>
  <Slides>19</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EC Square Sans Pro</vt:lpstr>
      <vt:lpstr>EUAlbertina</vt:lpstr>
      <vt:lpstr>Google Sans</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30</cp:revision>
  <dcterms:created xsi:type="dcterms:W3CDTF">2023-11-20T15:58:16Z</dcterms:created>
  <dcterms:modified xsi:type="dcterms:W3CDTF">2024-06-03T07:45:42Z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