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261" r:id="rId2"/>
    <p:sldId id="262" r:id="rId3"/>
    <p:sldId id="265" r:id="rId4"/>
    <p:sldId id="264" r:id="rId5"/>
    <p:sldId id="2425" r:id="rId6"/>
    <p:sldId id="2442" r:id="rId7"/>
    <p:sldId id="2426" r:id="rId8"/>
    <p:sldId id="2427" r:id="rId9"/>
    <p:sldId id="2443" r:id="rId10"/>
    <p:sldId id="2441" r:id="rId11"/>
    <p:sldId id="2444" r:id="rId12"/>
    <p:sldId id="2445" r:id="rId13"/>
    <p:sldId id="2446" r:id="rId14"/>
    <p:sldId id="2447" r:id="rId15"/>
    <p:sldId id="2448" r:id="rId16"/>
    <p:sldId id="2449" r:id="rId17"/>
    <p:sldId id="2454" r:id="rId18"/>
    <p:sldId id="2455" r:id="rId19"/>
    <p:sldId id="2456" r:id="rId20"/>
    <p:sldId id="2450" r:id="rId21"/>
    <p:sldId id="2451" r:id="rId22"/>
    <p:sldId id="2457" r:id="rId23"/>
    <p:sldId id="2452" r:id="rId24"/>
    <p:sldId id="2463" r:id="rId25"/>
    <p:sldId id="2453" r:id="rId26"/>
    <p:sldId id="2464" r:id="rId27"/>
    <p:sldId id="2458" r:id="rId28"/>
    <p:sldId id="2459" r:id="rId29"/>
    <p:sldId id="2460" r:id="rId30"/>
    <p:sldId id="2461" r:id="rId31"/>
    <p:sldId id="2462" r:id="rId32"/>
    <p:sldId id="270" r:id="rId33"/>
  </p:sldIdLst>
  <p:sldSz cx="12192000" cy="6870700"/>
  <p:notesSz cx="12192000" cy="68707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E1EB58-8BCF-F16E-AA43-FB5E5C94E6BC}" name="PAGIDA Anastasia (SANTE)" initials="EC" userId="PAGIDA Anastasia (SANT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6BB188"/>
    <a:srgbClr val="ECEBEB"/>
    <a:srgbClr val="2C747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000" autoAdjust="0"/>
  </p:normalViewPr>
  <p:slideViewPr>
    <p:cSldViewPr>
      <p:cViewPr varScale="1">
        <p:scale>
          <a:sx n="62" d="100"/>
          <a:sy n="62" d="100"/>
        </p:scale>
        <p:origin x="72" y="55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8/10/relationships/authors" Target="author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840940-B5E0-4C2F-A221-69B1A7F07BA3}"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GB"/>
        </a:p>
      </dgm:t>
    </dgm:pt>
    <dgm:pt modelId="{F52243D7-8410-4BE7-A94A-4C97B1EEE0FA}">
      <dgm:prSet phldrT="[Text]"/>
      <dgm:spPr>
        <a:solidFill>
          <a:srgbClr val="ECEBEB"/>
        </a:solidFill>
      </dgm:spPr>
      <dgm:t>
        <a:bodyPr/>
        <a:lstStyle/>
        <a:p>
          <a:r>
            <a:rPr lang="en-US">
              <a:solidFill>
                <a:schemeClr val="tx1"/>
              </a:solidFill>
              <a:latin typeface="EC Square Sans Pro" panose="020B0506040000020004" pitchFamily="34" charset="0"/>
            </a:rPr>
            <a:t>Different rules apply for </a:t>
          </a:r>
          <a:endParaRPr lang="en-GB">
            <a:solidFill>
              <a:schemeClr val="tx1"/>
            </a:solidFill>
            <a:latin typeface="EC Square Sans Pro" panose="020B0506040000020004" pitchFamily="34" charset="0"/>
          </a:endParaRPr>
        </a:p>
      </dgm:t>
    </dgm:pt>
    <dgm:pt modelId="{52DB4A73-99B0-46DE-BAE9-D04FCA0F7A67}" type="parTrans" cxnId="{3BE01E08-3C91-4526-A69A-30E916C1961C}">
      <dgm:prSet/>
      <dgm:spPr/>
      <dgm:t>
        <a:bodyPr/>
        <a:lstStyle/>
        <a:p>
          <a:endParaRPr lang="en-GB">
            <a:latin typeface="EC Square Sans Pro" panose="020B0506040000020004" pitchFamily="34" charset="0"/>
          </a:endParaRPr>
        </a:p>
      </dgm:t>
    </dgm:pt>
    <dgm:pt modelId="{F3D1F278-7628-498E-AB69-41339A6FF3F2}" type="sibTrans" cxnId="{3BE01E08-3C91-4526-A69A-30E916C1961C}">
      <dgm:prSet/>
      <dgm:spPr/>
      <dgm:t>
        <a:bodyPr/>
        <a:lstStyle/>
        <a:p>
          <a:endParaRPr lang="en-GB">
            <a:latin typeface="EC Square Sans Pro" panose="020B0506040000020004" pitchFamily="34" charset="0"/>
          </a:endParaRPr>
        </a:p>
      </dgm:t>
    </dgm:pt>
    <dgm:pt modelId="{90621425-3EF3-425D-A15A-D33091B77DC6}">
      <dgm:prSet phldrT="[Text]" custT="1"/>
      <dgm:spPr>
        <a:solidFill>
          <a:srgbClr val="2C7470"/>
        </a:solidFill>
      </dgm:spPr>
      <dgm:t>
        <a:bodyPr/>
        <a:lstStyle/>
        <a:p>
          <a:r>
            <a:rPr lang="en-US" sz="2800" dirty="0">
              <a:latin typeface="EC Square Sans Pro" panose="020B0506040000020004" pitchFamily="34" charset="0"/>
            </a:rPr>
            <a:t>Oral Medication </a:t>
          </a:r>
        </a:p>
        <a:p>
          <a:r>
            <a:rPr lang="en-US" sz="2000" dirty="0">
              <a:latin typeface="EC Square Sans Pro" panose="020B0506040000020004" pitchFamily="34" charset="0"/>
            </a:rPr>
            <a:t>(on-farm mixing in feed or water by the animal keeper)</a:t>
          </a:r>
          <a:endParaRPr lang="en-GB" sz="2400" dirty="0">
            <a:latin typeface="EC Square Sans Pro" panose="020B0506040000020004" pitchFamily="34" charset="0"/>
          </a:endParaRPr>
        </a:p>
      </dgm:t>
    </dgm:pt>
    <dgm:pt modelId="{EE132CA6-C8A5-488D-8638-EE246B8D858E}" type="parTrans" cxnId="{ADA76392-8724-4931-824F-743FC4925DCA}">
      <dgm:prSet/>
      <dgm:spPr/>
      <dgm:t>
        <a:bodyPr/>
        <a:lstStyle/>
        <a:p>
          <a:endParaRPr lang="en-GB">
            <a:latin typeface="EC Square Sans Pro" panose="020B0506040000020004" pitchFamily="34" charset="0"/>
          </a:endParaRPr>
        </a:p>
      </dgm:t>
    </dgm:pt>
    <dgm:pt modelId="{BFC522AD-BF74-4440-9867-2E12B6355D2A}" type="sibTrans" cxnId="{ADA76392-8724-4931-824F-743FC4925DCA}">
      <dgm:prSet/>
      <dgm:spPr/>
      <dgm:t>
        <a:bodyPr/>
        <a:lstStyle/>
        <a:p>
          <a:endParaRPr lang="en-GB">
            <a:latin typeface="EC Square Sans Pro" panose="020B0506040000020004" pitchFamily="34" charset="0"/>
          </a:endParaRPr>
        </a:p>
      </dgm:t>
    </dgm:pt>
    <dgm:pt modelId="{74F68A50-1B98-476E-BEA5-1D097A21F5CA}">
      <dgm:prSet phldrT="[Text]"/>
      <dgm:spPr>
        <a:solidFill>
          <a:srgbClr val="2C7470"/>
        </a:solidFill>
      </dgm:spPr>
      <dgm:t>
        <a:bodyPr/>
        <a:lstStyle/>
        <a:p>
          <a:r>
            <a:rPr lang="en-US">
              <a:solidFill>
                <a:schemeClr val="bg1"/>
              </a:solidFill>
              <a:latin typeface="EC Square Sans Pro" panose="020B0506040000020004" pitchFamily="34" charset="0"/>
            </a:rPr>
            <a:t>Via Feed</a:t>
          </a:r>
          <a:endParaRPr lang="en-GB">
            <a:solidFill>
              <a:schemeClr val="bg1"/>
            </a:solidFill>
            <a:latin typeface="EC Square Sans Pro" panose="020B0506040000020004" pitchFamily="34" charset="0"/>
          </a:endParaRPr>
        </a:p>
      </dgm:t>
    </dgm:pt>
    <dgm:pt modelId="{3D5A27C2-6AFF-4304-BCA4-D3E224288C62}" type="parTrans" cxnId="{6D1B5F07-E06C-481D-82B7-EC46E0E1C11A}">
      <dgm:prSet/>
      <dgm:spPr/>
      <dgm:t>
        <a:bodyPr/>
        <a:lstStyle/>
        <a:p>
          <a:endParaRPr lang="en-GB">
            <a:latin typeface="EC Square Sans Pro" panose="020B0506040000020004" pitchFamily="34" charset="0"/>
          </a:endParaRPr>
        </a:p>
      </dgm:t>
    </dgm:pt>
    <dgm:pt modelId="{3E079627-616D-459E-B204-92AF86E56083}" type="sibTrans" cxnId="{6D1B5F07-E06C-481D-82B7-EC46E0E1C11A}">
      <dgm:prSet/>
      <dgm:spPr/>
      <dgm:t>
        <a:bodyPr/>
        <a:lstStyle/>
        <a:p>
          <a:endParaRPr lang="en-GB">
            <a:latin typeface="EC Square Sans Pro" panose="020B0506040000020004" pitchFamily="34" charset="0"/>
          </a:endParaRPr>
        </a:p>
      </dgm:t>
    </dgm:pt>
    <dgm:pt modelId="{D1EA0228-EDA9-431F-82B1-1C012D4C5921}">
      <dgm:prSet phldrT="[Text]"/>
      <dgm:spPr>
        <a:solidFill>
          <a:srgbClr val="2C7470"/>
        </a:solidFill>
      </dgm:spPr>
      <dgm:t>
        <a:bodyPr/>
        <a:lstStyle/>
        <a:p>
          <a:r>
            <a:rPr lang="en-US">
              <a:latin typeface="EC Square Sans Pro" panose="020B0506040000020004" pitchFamily="34" charset="0"/>
            </a:rPr>
            <a:t>Via Water</a:t>
          </a:r>
          <a:endParaRPr lang="en-GB">
            <a:latin typeface="EC Square Sans Pro" panose="020B0506040000020004" pitchFamily="34" charset="0"/>
          </a:endParaRPr>
        </a:p>
      </dgm:t>
    </dgm:pt>
    <dgm:pt modelId="{4024C9D4-D69C-42D8-AD58-E4F4D1B799B8}" type="parTrans" cxnId="{FBC3B2A8-523A-4845-BA80-5D502E0B77BF}">
      <dgm:prSet/>
      <dgm:spPr/>
      <dgm:t>
        <a:bodyPr/>
        <a:lstStyle/>
        <a:p>
          <a:endParaRPr lang="en-GB">
            <a:latin typeface="EC Square Sans Pro" panose="020B0506040000020004" pitchFamily="34" charset="0"/>
          </a:endParaRPr>
        </a:p>
      </dgm:t>
    </dgm:pt>
    <dgm:pt modelId="{62BEDA8A-7276-48D3-B211-47B64C2555DF}" type="sibTrans" cxnId="{FBC3B2A8-523A-4845-BA80-5D502E0B77BF}">
      <dgm:prSet/>
      <dgm:spPr/>
      <dgm:t>
        <a:bodyPr/>
        <a:lstStyle/>
        <a:p>
          <a:endParaRPr lang="en-GB">
            <a:latin typeface="EC Square Sans Pro" panose="020B0506040000020004" pitchFamily="34" charset="0"/>
          </a:endParaRPr>
        </a:p>
      </dgm:t>
    </dgm:pt>
    <dgm:pt modelId="{6C6F50E1-24CC-4110-86E5-D49A5C367B16}">
      <dgm:prSet phldrT="[Text]" custT="1"/>
      <dgm:spPr>
        <a:solidFill>
          <a:srgbClr val="6BB188"/>
        </a:solidFill>
      </dgm:spPr>
      <dgm:t>
        <a:bodyPr/>
        <a:lstStyle/>
        <a:p>
          <a:r>
            <a:rPr lang="en-US" sz="2800" dirty="0">
              <a:solidFill>
                <a:schemeClr val="tx1"/>
              </a:solidFill>
              <a:latin typeface="EC Square Sans Pro" panose="020B0506040000020004" pitchFamily="34" charset="0"/>
            </a:rPr>
            <a:t>Medicated Feed</a:t>
          </a:r>
        </a:p>
        <a:p>
          <a:r>
            <a:rPr lang="en-US" sz="2000" dirty="0">
              <a:solidFill>
                <a:schemeClr val="tx1"/>
              </a:solidFill>
              <a:latin typeface="EC Square Sans Pro" panose="020B0506040000020004" pitchFamily="34" charset="0"/>
            </a:rPr>
            <a:t>(feed mixed with medicines in feed mill or mobile mixer or via special equipped vehicle by feed business operator )</a:t>
          </a:r>
          <a:endParaRPr lang="en-GB" sz="2000" dirty="0">
            <a:solidFill>
              <a:schemeClr val="tx1"/>
            </a:solidFill>
            <a:latin typeface="EC Square Sans Pro" panose="020B0506040000020004" pitchFamily="34" charset="0"/>
          </a:endParaRPr>
        </a:p>
      </dgm:t>
    </dgm:pt>
    <dgm:pt modelId="{865A933C-C587-45D5-ADCB-A31B7DCA0276}" type="parTrans" cxnId="{21153BDA-B4FE-42E3-84F8-E3D5583E68FD}">
      <dgm:prSet/>
      <dgm:spPr/>
      <dgm:t>
        <a:bodyPr/>
        <a:lstStyle/>
        <a:p>
          <a:endParaRPr lang="en-GB">
            <a:latin typeface="EC Square Sans Pro" panose="020B0506040000020004" pitchFamily="34" charset="0"/>
          </a:endParaRPr>
        </a:p>
      </dgm:t>
    </dgm:pt>
    <dgm:pt modelId="{78A400A5-03C1-4E12-A31A-ECFAEFEFDEB9}" type="sibTrans" cxnId="{21153BDA-B4FE-42E3-84F8-E3D5583E68FD}">
      <dgm:prSet/>
      <dgm:spPr/>
      <dgm:t>
        <a:bodyPr/>
        <a:lstStyle/>
        <a:p>
          <a:endParaRPr lang="en-GB">
            <a:latin typeface="EC Square Sans Pro" panose="020B0506040000020004" pitchFamily="34" charset="0"/>
          </a:endParaRPr>
        </a:p>
      </dgm:t>
    </dgm:pt>
    <dgm:pt modelId="{E290FBA2-CC32-43EB-A64A-BB03076940A3}" type="pres">
      <dgm:prSet presAssocID="{49840940-B5E0-4C2F-A221-69B1A7F07BA3}" presName="mainComposite" presStyleCnt="0">
        <dgm:presLayoutVars>
          <dgm:chPref val="1"/>
          <dgm:dir/>
          <dgm:animOne val="branch"/>
          <dgm:animLvl val="lvl"/>
          <dgm:resizeHandles val="exact"/>
        </dgm:presLayoutVars>
      </dgm:prSet>
      <dgm:spPr/>
    </dgm:pt>
    <dgm:pt modelId="{E988E32B-7B91-4254-AD9B-322C412F5E7E}" type="pres">
      <dgm:prSet presAssocID="{49840940-B5E0-4C2F-A221-69B1A7F07BA3}" presName="hierFlow" presStyleCnt="0"/>
      <dgm:spPr/>
    </dgm:pt>
    <dgm:pt modelId="{86576499-25C2-467E-BED1-C60952E7D081}" type="pres">
      <dgm:prSet presAssocID="{49840940-B5E0-4C2F-A221-69B1A7F07BA3}" presName="hierChild1" presStyleCnt="0">
        <dgm:presLayoutVars>
          <dgm:chPref val="1"/>
          <dgm:animOne val="branch"/>
          <dgm:animLvl val="lvl"/>
        </dgm:presLayoutVars>
      </dgm:prSet>
      <dgm:spPr/>
    </dgm:pt>
    <dgm:pt modelId="{8496E231-9178-4857-B2E5-82537379A7ED}" type="pres">
      <dgm:prSet presAssocID="{F52243D7-8410-4BE7-A94A-4C97B1EEE0FA}" presName="Name17" presStyleCnt="0"/>
      <dgm:spPr/>
    </dgm:pt>
    <dgm:pt modelId="{2CA438B9-42DF-4AF0-A43A-7B1C6D523173}" type="pres">
      <dgm:prSet presAssocID="{F52243D7-8410-4BE7-A94A-4C97B1EEE0FA}" presName="level1Shape" presStyleLbl="node0" presStyleIdx="0" presStyleCnt="1">
        <dgm:presLayoutVars>
          <dgm:chPref val="3"/>
        </dgm:presLayoutVars>
      </dgm:prSet>
      <dgm:spPr/>
    </dgm:pt>
    <dgm:pt modelId="{68276634-D688-4176-B046-22644173D86F}" type="pres">
      <dgm:prSet presAssocID="{F52243D7-8410-4BE7-A94A-4C97B1EEE0FA}" presName="hierChild2" presStyleCnt="0"/>
      <dgm:spPr/>
    </dgm:pt>
    <dgm:pt modelId="{FBF1D535-BA08-43A6-99DE-E066AFB0E81C}" type="pres">
      <dgm:prSet presAssocID="{865A933C-C587-45D5-ADCB-A31B7DCA0276}" presName="Name25" presStyleLbl="parChTrans1D2" presStyleIdx="0" presStyleCnt="2"/>
      <dgm:spPr/>
    </dgm:pt>
    <dgm:pt modelId="{C8FBC1DD-3B75-4A30-BDF0-72869C171122}" type="pres">
      <dgm:prSet presAssocID="{865A933C-C587-45D5-ADCB-A31B7DCA0276}" presName="connTx" presStyleLbl="parChTrans1D2" presStyleIdx="0" presStyleCnt="2"/>
      <dgm:spPr/>
    </dgm:pt>
    <dgm:pt modelId="{104B4E32-9102-40AC-B4B3-8D3751C50400}" type="pres">
      <dgm:prSet presAssocID="{6C6F50E1-24CC-4110-86E5-D49A5C367B16}" presName="Name30" presStyleCnt="0"/>
      <dgm:spPr/>
    </dgm:pt>
    <dgm:pt modelId="{2D3E6146-CCB2-4079-B87F-FBE50FFB8125}" type="pres">
      <dgm:prSet presAssocID="{6C6F50E1-24CC-4110-86E5-D49A5C367B16}" presName="level2Shape" presStyleLbl="node2" presStyleIdx="0" presStyleCnt="2" custScaleX="163599" custScaleY="181101" custLinFactNeighborX="-2233" custLinFactNeighborY="-33128"/>
      <dgm:spPr/>
    </dgm:pt>
    <dgm:pt modelId="{ECD8ADEF-7A64-4169-AC76-F54BCA627A13}" type="pres">
      <dgm:prSet presAssocID="{6C6F50E1-24CC-4110-86E5-D49A5C367B16}" presName="hierChild3" presStyleCnt="0"/>
      <dgm:spPr/>
    </dgm:pt>
    <dgm:pt modelId="{61694B86-253D-4A40-931A-F8F2732E8B11}" type="pres">
      <dgm:prSet presAssocID="{EE132CA6-C8A5-488D-8638-EE246B8D858E}" presName="Name25" presStyleLbl="parChTrans1D2" presStyleIdx="1" presStyleCnt="2"/>
      <dgm:spPr/>
    </dgm:pt>
    <dgm:pt modelId="{27551C29-51E4-4FD4-9B7D-8BDA8DC047E0}" type="pres">
      <dgm:prSet presAssocID="{EE132CA6-C8A5-488D-8638-EE246B8D858E}" presName="connTx" presStyleLbl="parChTrans1D2" presStyleIdx="1" presStyleCnt="2"/>
      <dgm:spPr/>
    </dgm:pt>
    <dgm:pt modelId="{C914C555-0659-4029-834D-657F814C296F}" type="pres">
      <dgm:prSet presAssocID="{90621425-3EF3-425D-A15A-D33091B77DC6}" presName="Name30" presStyleCnt="0"/>
      <dgm:spPr/>
    </dgm:pt>
    <dgm:pt modelId="{F95EF68C-ADEC-4363-9740-CB6CEB0E641C}" type="pres">
      <dgm:prSet presAssocID="{90621425-3EF3-425D-A15A-D33091B77DC6}" presName="level2Shape" presStyleLbl="node2" presStyleIdx="1" presStyleCnt="2" custScaleX="167809" custScaleY="203074" custLinFactNeighborX="-3634" custLinFactNeighborY="28914"/>
      <dgm:spPr/>
    </dgm:pt>
    <dgm:pt modelId="{053A5CCF-BBEE-4CFE-8DA9-5E6EF07E7C8B}" type="pres">
      <dgm:prSet presAssocID="{90621425-3EF3-425D-A15A-D33091B77DC6}" presName="hierChild3" presStyleCnt="0"/>
      <dgm:spPr/>
    </dgm:pt>
    <dgm:pt modelId="{EEA59F76-1A8C-4C30-BAA1-8734A5405816}" type="pres">
      <dgm:prSet presAssocID="{3D5A27C2-6AFF-4304-BCA4-D3E224288C62}" presName="Name25" presStyleLbl="parChTrans1D3" presStyleIdx="0" presStyleCnt="2"/>
      <dgm:spPr/>
    </dgm:pt>
    <dgm:pt modelId="{E2C9B4E6-C99F-4AD2-B0A6-7F40A0A3A94B}" type="pres">
      <dgm:prSet presAssocID="{3D5A27C2-6AFF-4304-BCA4-D3E224288C62}" presName="connTx" presStyleLbl="parChTrans1D3" presStyleIdx="0" presStyleCnt="2"/>
      <dgm:spPr/>
    </dgm:pt>
    <dgm:pt modelId="{A7E2DF2D-C817-4A79-B7F2-6E73B8BAED9F}" type="pres">
      <dgm:prSet presAssocID="{74F68A50-1B98-476E-BEA5-1D097A21F5CA}" presName="Name30" presStyleCnt="0"/>
      <dgm:spPr/>
    </dgm:pt>
    <dgm:pt modelId="{648DB4D0-7FA0-4BCA-8F42-0ED7942B08C2}" type="pres">
      <dgm:prSet presAssocID="{74F68A50-1B98-476E-BEA5-1D097A21F5CA}" presName="level2Shape" presStyleLbl="node3" presStyleIdx="0" presStyleCnt="2" custLinFactNeighborX="-1263" custLinFactNeighborY="10765"/>
      <dgm:spPr/>
    </dgm:pt>
    <dgm:pt modelId="{3CC2C0F5-8E6B-491D-BA8C-14CBFC7C045B}" type="pres">
      <dgm:prSet presAssocID="{74F68A50-1B98-476E-BEA5-1D097A21F5CA}" presName="hierChild3" presStyleCnt="0"/>
      <dgm:spPr/>
    </dgm:pt>
    <dgm:pt modelId="{39D65ED2-01CD-47FC-9F06-E4399AC37A9B}" type="pres">
      <dgm:prSet presAssocID="{4024C9D4-D69C-42D8-AD58-E4F4D1B799B8}" presName="Name25" presStyleLbl="parChTrans1D3" presStyleIdx="1" presStyleCnt="2"/>
      <dgm:spPr/>
    </dgm:pt>
    <dgm:pt modelId="{48E44880-5249-4A0A-A93C-4199097A5458}" type="pres">
      <dgm:prSet presAssocID="{4024C9D4-D69C-42D8-AD58-E4F4D1B799B8}" presName="connTx" presStyleLbl="parChTrans1D3" presStyleIdx="1" presStyleCnt="2"/>
      <dgm:spPr/>
    </dgm:pt>
    <dgm:pt modelId="{64EA4CAE-185D-4D54-B718-CDD45B411DAA}" type="pres">
      <dgm:prSet presAssocID="{D1EA0228-EDA9-431F-82B1-1C012D4C5921}" presName="Name30" presStyleCnt="0"/>
      <dgm:spPr/>
    </dgm:pt>
    <dgm:pt modelId="{045A6619-E40C-4B52-8C20-4AB2F202DA54}" type="pres">
      <dgm:prSet presAssocID="{D1EA0228-EDA9-431F-82B1-1C012D4C5921}" presName="level2Shape" presStyleLbl="node3" presStyleIdx="1" presStyleCnt="2" custLinFactNeighborX="2591" custLinFactNeighborY="27624"/>
      <dgm:spPr/>
    </dgm:pt>
    <dgm:pt modelId="{0272F7E9-AAE6-4CF8-A9A7-326B886941F0}" type="pres">
      <dgm:prSet presAssocID="{D1EA0228-EDA9-431F-82B1-1C012D4C5921}" presName="hierChild3" presStyleCnt="0"/>
      <dgm:spPr/>
    </dgm:pt>
    <dgm:pt modelId="{7269B80F-F71B-405F-83CD-5ED45B0B251A}" type="pres">
      <dgm:prSet presAssocID="{49840940-B5E0-4C2F-A221-69B1A7F07BA3}" presName="bgShapesFlow" presStyleCnt="0"/>
      <dgm:spPr/>
    </dgm:pt>
  </dgm:ptLst>
  <dgm:cxnLst>
    <dgm:cxn modelId="{2536B306-E6A9-4A54-9DBB-30757DFDF259}" type="presOf" srcId="{EE132CA6-C8A5-488D-8638-EE246B8D858E}" destId="{27551C29-51E4-4FD4-9B7D-8BDA8DC047E0}" srcOrd="1" destOrd="0" presId="urn:microsoft.com/office/officeart/2005/8/layout/hierarchy5"/>
    <dgm:cxn modelId="{6D1B5F07-E06C-481D-82B7-EC46E0E1C11A}" srcId="{90621425-3EF3-425D-A15A-D33091B77DC6}" destId="{74F68A50-1B98-476E-BEA5-1D097A21F5CA}" srcOrd="0" destOrd="0" parTransId="{3D5A27C2-6AFF-4304-BCA4-D3E224288C62}" sibTransId="{3E079627-616D-459E-B204-92AF86E56083}"/>
    <dgm:cxn modelId="{3BE01E08-3C91-4526-A69A-30E916C1961C}" srcId="{49840940-B5E0-4C2F-A221-69B1A7F07BA3}" destId="{F52243D7-8410-4BE7-A94A-4C97B1EEE0FA}" srcOrd="0" destOrd="0" parTransId="{52DB4A73-99B0-46DE-BAE9-D04FCA0F7A67}" sibTransId="{F3D1F278-7628-498E-AB69-41339A6FF3F2}"/>
    <dgm:cxn modelId="{4298B50F-B5E8-42AE-A28F-3AB58913D9DF}" type="presOf" srcId="{4024C9D4-D69C-42D8-AD58-E4F4D1B799B8}" destId="{48E44880-5249-4A0A-A93C-4199097A5458}" srcOrd="1" destOrd="0" presId="urn:microsoft.com/office/officeart/2005/8/layout/hierarchy5"/>
    <dgm:cxn modelId="{6501F30F-1CDC-4E3A-B1A7-E374F64BB09A}" type="presOf" srcId="{49840940-B5E0-4C2F-A221-69B1A7F07BA3}" destId="{E290FBA2-CC32-43EB-A64A-BB03076940A3}" srcOrd="0" destOrd="0" presId="urn:microsoft.com/office/officeart/2005/8/layout/hierarchy5"/>
    <dgm:cxn modelId="{FE308F1B-17EC-4D29-9A25-928C0D32A8AB}" type="presOf" srcId="{865A933C-C587-45D5-ADCB-A31B7DCA0276}" destId="{C8FBC1DD-3B75-4A30-BDF0-72869C171122}" srcOrd="1" destOrd="0" presId="urn:microsoft.com/office/officeart/2005/8/layout/hierarchy5"/>
    <dgm:cxn modelId="{7B473629-B127-44A0-A103-7E0EB29D234C}" type="presOf" srcId="{EE132CA6-C8A5-488D-8638-EE246B8D858E}" destId="{61694B86-253D-4A40-931A-F8F2732E8B11}" srcOrd="0" destOrd="0" presId="urn:microsoft.com/office/officeart/2005/8/layout/hierarchy5"/>
    <dgm:cxn modelId="{02C0BF4D-26EA-4660-AC53-9830AA2A0EA4}" type="presOf" srcId="{4024C9D4-D69C-42D8-AD58-E4F4D1B799B8}" destId="{39D65ED2-01CD-47FC-9F06-E4399AC37A9B}" srcOrd="0" destOrd="0" presId="urn:microsoft.com/office/officeart/2005/8/layout/hierarchy5"/>
    <dgm:cxn modelId="{17CF068B-167F-4E0B-A643-F1E83B20EA8C}" type="presOf" srcId="{3D5A27C2-6AFF-4304-BCA4-D3E224288C62}" destId="{E2C9B4E6-C99F-4AD2-B0A6-7F40A0A3A94B}" srcOrd="1" destOrd="0" presId="urn:microsoft.com/office/officeart/2005/8/layout/hierarchy5"/>
    <dgm:cxn modelId="{ADA76392-8724-4931-824F-743FC4925DCA}" srcId="{F52243D7-8410-4BE7-A94A-4C97B1EEE0FA}" destId="{90621425-3EF3-425D-A15A-D33091B77DC6}" srcOrd="1" destOrd="0" parTransId="{EE132CA6-C8A5-488D-8638-EE246B8D858E}" sibTransId="{BFC522AD-BF74-4440-9867-2E12B6355D2A}"/>
    <dgm:cxn modelId="{FBC3B2A8-523A-4845-BA80-5D502E0B77BF}" srcId="{90621425-3EF3-425D-A15A-D33091B77DC6}" destId="{D1EA0228-EDA9-431F-82B1-1C012D4C5921}" srcOrd="1" destOrd="0" parTransId="{4024C9D4-D69C-42D8-AD58-E4F4D1B799B8}" sibTransId="{62BEDA8A-7276-48D3-B211-47B64C2555DF}"/>
    <dgm:cxn modelId="{36826AAA-C6AC-48A3-913F-385ACA1B1592}" type="presOf" srcId="{74F68A50-1B98-476E-BEA5-1D097A21F5CA}" destId="{648DB4D0-7FA0-4BCA-8F42-0ED7942B08C2}" srcOrd="0" destOrd="0" presId="urn:microsoft.com/office/officeart/2005/8/layout/hierarchy5"/>
    <dgm:cxn modelId="{11FEC6B2-7595-48AE-853B-DE8A428DFE38}" type="presOf" srcId="{D1EA0228-EDA9-431F-82B1-1C012D4C5921}" destId="{045A6619-E40C-4B52-8C20-4AB2F202DA54}" srcOrd="0" destOrd="0" presId="urn:microsoft.com/office/officeart/2005/8/layout/hierarchy5"/>
    <dgm:cxn modelId="{B3D9D8CE-AB13-4877-AEC2-757DCE7BCDD2}" type="presOf" srcId="{F52243D7-8410-4BE7-A94A-4C97B1EEE0FA}" destId="{2CA438B9-42DF-4AF0-A43A-7B1C6D523173}" srcOrd="0" destOrd="0" presId="urn:microsoft.com/office/officeart/2005/8/layout/hierarchy5"/>
    <dgm:cxn modelId="{C5EEADD2-3355-4A43-AC18-8B575E5FEC77}" type="presOf" srcId="{6C6F50E1-24CC-4110-86E5-D49A5C367B16}" destId="{2D3E6146-CCB2-4079-B87F-FBE50FFB8125}" srcOrd="0" destOrd="0" presId="urn:microsoft.com/office/officeart/2005/8/layout/hierarchy5"/>
    <dgm:cxn modelId="{21153BDA-B4FE-42E3-84F8-E3D5583E68FD}" srcId="{F52243D7-8410-4BE7-A94A-4C97B1EEE0FA}" destId="{6C6F50E1-24CC-4110-86E5-D49A5C367B16}" srcOrd="0" destOrd="0" parTransId="{865A933C-C587-45D5-ADCB-A31B7DCA0276}" sibTransId="{78A400A5-03C1-4E12-A31A-ECFAEFEFDEB9}"/>
    <dgm:cxn modelId="{8F1EA0E7-49F4-473B-A0D9-86BB23C98E61}" type="presOf" srcId="{3D5A27C2-6AFF-4304-BCA4-D3E224288C62}" destId="{EEA59F76-1A8C-4C30-BAA1-8734A5405816}" srcOrd="0" destOrd="0" presId="urn:microsoft.com/office/officeart/2005/8/layout/hierarchy5"/>
    <dgm:cxn modelId="{286728EE-B02F-497F-95B9-60E55ACC203C}" type="presOf" srcId="{865A933C-C587-45D5-ADCB-A31B7DCA0276}" destId="{FBF1D535-BA08-43A6-99DE-E066AFB0E81C}" srcOrd="0" destOrd="0" presId="urn:microsoft.com/office/officeart/2005/8/layout/hierarchy5"/>
    <dgm:cxn modelId="{BE918AEE-F812-43B8-8284-EE94DF0BF070}" type="presOf" srcId="{90621425-3EF3-425D-A15A-D33091B77DC6}" destId="{F95EF68C-ADEC-4363-9740-CB6CEB0E641C}" srcOrd="0" destOrd="0" presId="urn:microsoft.com/office/officeart/2005/8/layout/hierarchy5"/>
    <dgm:cxn modelId="{6658BE3C-6A61-4A9D-8F3B-70CF1A53F589}" type="presParOf" srcId="{E290FBA2-CC32-43EB-A64A-BB03076940A3}" destId="{E988E32B-7B91-4254-AD9B-322C412F5E7E}" srcOrd="0" destOrd="0" presId="urn:microsoft.com/office/officeart/2005/8/layout/hierarchy5"/>
    <dgm:cxn modelId="{15E48273-102A-426D-8CDF-77DCBDBA103F}" type="presParOf" srcId="{E988E32B-7B91-4254-AD9B-322C412F5E7E}" destId="{86576499-25C2-467E-BED1-C60952E7D081}" srcOrd="0" destOrd="0" presId="urn:microsoft.com/office/officeart/2005/8/layout/hierarchy5"/>
    <dgm:cxn modelId="{55447CEF-7982-4AC6-B309-D5A619D8F887}" type="presParOf" srcId="{86576499-25C2-467E-BED1-C60952E7D081}" destId="{8496E231-9178-4857-B2E5-82537379A7ED}" srcOrd="0" destOrd="0" presId="urn:microsoft.com/office/officeart/2005/8/layout/hierarchy5"/>
    <dgm:cxn modelId="{0495E070-D0E1-4A08-B551-66F597CB8FDA}" type="presParOf" srcId="{8496E231-9178-4857-B2E5-82537379A7ED}" destId="{2CA438B9-42DF-4AF0-A43A-7B1C6D523173}" srcOrd="0" destOrd="0" presId="urn:microsoft.com/office/officeart/2005/8/layout/hierarchy5"/>
    <dgm:cxn modelId="{AFF764D6-C974-4403-9811-58EBB0CD447E}" type="presParOf" srcId="{8496E231-9178-4857-B2E5-82537379A7ED}" destId="{68276634-D688-4176-B046-22644173D86F}" srcOrd="1" destOrd="0" presId="urn:microsoft.com/office/officeart/2005/8/layout/hierarchy5"/>
    <dgm:cxn modelId="{72EF899B-167A-4D1D-9938-53B7D87EEE79}" type="presParOf" srcId="{68276634-D688-4176-B046-22644173D86F}" destId="{FBF1D535-BA08-43A6-99DE-E066AFB0E81C}" srcOrd="0" destOrd="0" presId="urn:microsoft.com/office/officeart/2005/8/layout/hierarchy5"/>
    <dgm:cxn modelId="{C8CB8243-BEBD-4F91-82BA-19AD3DDCB0F5}" type="presParOf" srcId="{FBF1D535-BA08-43A6-99DE-E066AFB0E81C}" destId="{C8FBC1DD-3B75-4A30-BDF0-72869C171122}" srcOrd="0" destOrd="0" presId="urn:microsoft.com/office/officeart/2005/8/layout/hierarchy5"/>
    <dgm:cxn modelId="{CB63E86A-FA6B-45D7-BB91-51D8599E06BD}" type="presParOf" srcId="{68276634-D688-4176-B046-22644173D86F}" destId="{104B4E32-9102-40AC-B4B3-8D3751C50400}" srcOrd="1" destOrd="0" presId="urn:microsoft.com/office/officeart/2005/8/layout/hierarchy5"/>
    <dgm:cxn modelId="{40190982-AEB7-4C4A-813E-3F259EA4B28C}" type="presParOf" srcId="{104B4E32-9102-40AC-B4B3-8D3751C50400}" destId="{2D3E6146-CCB2-4079-B87F-FBE50FFB8125}" srcOrd="0" destOrd="0" presId="urn:microsoft.com/office/officeart/2005/8/layout/hierarchy5"/>
    <dgm:cxn modelId="{ACF950DF-8119-4F71-A3FA-40295EE42A63}" type="presParOf" srcId="{104B4E32-9102-40AC-B4B3-8D3751C50400}" destId="{ECD8ADEF-7A64-4169-AC76-F54BCA627A13}" srcOrd="1" destOrd="0" presId="urn:microsoft.com/office/officeart/2005/8/layout/hierarchy5"/>
    <dgm:cxn modelId="{62FCF441-717C-468A-B465-DE8A093A099C}" type="presParOf" srcId="{68276634-D688-4176-B046-22644173D86F}" destId="{61694B86-253D-4A40-931A-F8F2732E8B11}" srcOrd="2" destOrd="0" presId="urn:microsoft.com/office/officeart/2005/8/layout/hierarchy5"/>
    <dgm:cxn modelId="{61949BFA-D6D0-49E4-A64E-3BAF8AE0DB13}" type="presParOf" srcId="{61694B86-253D-4A40-931A-F8F2732E8B11}" destId="{27551C29-51E4-4FD4-9B7D-8BDA8DC047E0}" srcOrd="0" destOrd="0" presId="urn:microsoft.com/office/officeart/2005/8/layout/hierarchy5"/>
    <dgm:cxn modelId="{A709728C-4B4D-41B6-888E-711C1DCA5D9F}" type="presParOf" srcId="{68276634-D688-4176-B046-22644173D86F}" destId="{C914C555-0659-4029-834D-657F814C296F}" srcOrd="3" destOrd="0" presId="urn:microsoft.com/office/officeart/2005/8/layout/hierarchy5"/>
    <dgm:cxn modelId="{24AE5451-3783-469A-A85C-99C82F4BF3BB}" type="presParOf" srcId="{C914C555-0659-4029-834D-657F814C296F}" destId="{F95EF68C-ADEC-4363-9740-CB6CEB0E641C}" srcOrd="0" destOrd="0" presId="urn:microsoft.com/office/officeart/2005/8/layout/hierarchy5"/>
    <dgm:cxn modelId="{FD773981-C70D-42FB-B5A2-02389C878A8D}" type="presParOf" srcId="{C914C555-0659-4029-834D-657F814C296F}" destId="{053A5CCF-BBEE-4CFE-8DA9-5E6EF07E7C8B}" srcOrd="1" destOrd="0" presId="urn:microsoft.com/office/officeart/2005/8/layout/hierarchy5"/>
    <dgm:cxn modelId="{C19FA717-0244-420F-BFEA-D4D7862A02D5}" type="presParOf" srcId="{053A5CCF-BBEE-4CFE-8DA9-5E6EF07E7C8B}" destId="{EEA59F76-1A8C-4C30-BAA1-8734A5405816}" srcOrd="0" destOrd="0" presId="urn:microsoft.com/office/officeart/2005/8/layout/hierarchy5"/>
    <dgm:cxn modelId="{65E6FDAC-BBFE-4F7B-94F6-0A083E3FF5F3}" type="presParOf" srcId="{EEA59F76-1A8C-4C30-BAA1-8734A5405816}" destId="{E2C9B4E6-C99F-4AD2-B0A6-7F40A0A3A94B}" srcOrd="0" destOrd="0" presId="urn:microsoft.com/office/officeart/2005/8/layout/hierarchy5"/>
    <dgm:cxn modelId="{5F14987F-F9C3-4693-AC04-47FAB098B259}" type="presParOf" srcId="{053A5CCF-BBEE-4CFE-8DA9-5E6EF07E7C8B}" destId="{A7E2DF2D-C817-4A79-B7F2-6E73B8BAED9F}" srcOrd="1" destOrd="0" presId="urn:microsoft.com/office/officeart/2005/8/layout/hierarchy5"/>
    <dgm:cxn modelId="{838D73C9-338F-45AE-8273-8A0DAE3EA287}" type="presParOf" srcId="{A7E2DF2D-C817-4A79-B7F2-6E73B8BAED9F}" destId="{648DB4D0-7FA0-4BCA-8F42-0ED7942B08C2}" srcOrd="0" destOrd="0" presId="urn:microsoft.com/office/officeart/2005/8/layout/hierarchy5"/>
    <dgm:cxn modelId="{EABAC531-19EA-4048-8E9E-EE141F5B7699}" type="presParOf" srcId="{A7E2DF2D-C817-4A79-B7F2-6E73B8BAED9F}" destId="{3CC2C0F5-8E6B-491D-BA8C-14CBFC7C045B}" srcOrd="1" destOrd="0" presId="urn:microsoft.com/office/officeart/2005/8/layout/hierarchy5"/>
    <dgm:cxn modelId="{DE7B4D7A-F75A-49B4-B02E-55CD204D5D89}" type="presParOf" srcId="{053A5CCF-BBEE-4CFE-8DA9-5E6EF07E7C8B}" destId="{39D65ED2-01CD-47FC-9F06-E4399AC37A9B}" srcOrd="2" destOrd="0" presId="urn:microsoft.com/office/officeart/2005/8/layout/hierarchy5"/>
    <dgm:cxn modelId="{12F537FE-7CDB-44C1-A641-C137471B5DD1}" type="presParOf" srcId="{39D65ED2-01CD-47FC-9F06-E4399AC37A9B}" destId="{48E44880-5249-4A0A-A93C-4199097A5458}" srcOrd="0" destOrd="0" presId="urn:microsoft.com/office/officeart/2005/8/layout/hierarchy5"/>
    <dgm:cxn modelId="{E131BD2A-7B75-4AF2-BA0A-FC6C9967CEF0}" type="presParOf" srcId="{053A5CCF-BBEE-4CFE-8DA9-5E6EF07E7C8B}" destId="{64EA4CAE-185D-4D54-B718-CDD45B411DAA}" srcOrd="3" destOrd="0" presId="urn:microsoft.com/office/officeart/2005/8/layout/hierarchy5"/>
    <dgm:cxn modelId="{651D1EDD-56EC-4596-A552-53180361CFAB}" type="presParOf" srcId="{64EA4CAE-185D-4D54-B718-CDD45B411DAA}" destId="{045A6619-E40C-4B52-8C20-4AB2F202DA54}" srcOrd="0" destOrd="0" presId="urn:microsoft.com/office/officeart/2005/8/layout/hierarchy5"/>
    <dgm:cxn modelId="{A4005D2A-11B3-4C8A-94E5-F5F3B9BEE443}" type="presParOf" srcId="{64EA4CAE-185D-4D54-B718-CDD45B411DAA}" destId="{0272F7E9-AAE6-4CF8-A9A7-326B886941F0}" srcOrd="1" destOrd="0" presId="urn:microsoft.com/office/officeart/2005/8/layout/hierarchy5"/>
    <dgm:cxn modelId="{C4417742-62D9-4DAF-8419-405F67F68403}" type="presParOf" srcId="{E290FBA2-CC32-43EB-A64A-BB03076940A3}" destId="{7269B80F-F71B-405F-83CD-5ED45B0B251A}"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438B9-42DF-4AF0-A43A-7B1C6D523173}">
      <dsp:nvSpPr>
        <dsp:cNvPr id="0" name=""/>
        <dsp:cNvSpPr/>
      </dsp:nvSpPr>
      <dsp:spPr>
        <a:xfrm>
          <a:off x="5499" y="2000900"/>
          <a:ext cx="1977368" cy="988684"/>
        </a:xfrm>
        <a:prstGeom prst="roundRect">
          <a:avLst>
            <a:gd name="adj" fmla="val 10000"/>
          </a:avLst>
        </a:prstGeom>
        <a:solidFill>
          <a:srgbClr val="ECEBE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a:solidFill>
                <a:schemeClr val="tx1"/>
              </a:solidFill>
              <a:latin typeface="EC Square Sans Pro" panose="020B0506040000020004" pitchFamily="34" charset="0"/>
            </a:rPr>
            <a:t>Different rules apply for </a:t>
          </a:r>
          <a:endParaRPr lang="en-GB" sz="2500" kern="1200">
            <a:solidFill>
              <a:schemeClr val="tx1"/>
            </a:solidFill>
            <a:latin typeface="EC Square Sans Pro" panose="020B0506040000020004" pitchFamily="34" charset="0"/>
          </a:endParaRPr>
        </a:p>
      </dsp:txBody>
      <dsp:txXfrm>
        <a:off x="34457" y="2029858"/>
        <a:ext cx="1919452" cy="930768"/>
      </dsp:txXfrm>
    </dsp:sp>
    <dsp:sp modelId="{FBF1D535-BA08-43A6-99DE-E066AFB0E81C}">
      <dsp:nvSpPr>
        <dsp:cNvPr id="0" name=""/>
        <dsp:cNvSpPr/>
      </dsp:nvSpPr>
      <dsp:spPr>
        <a:xfrm rot="17878935">
          <a:off x="1560446" y="1774838"/>
          <a:ext cx="1591636" cy="35244"/>
        </a:xfrm>
        <a:custGeom>
          <a:avLst/>
          <a:gdLst/>
          <a:ahLst/>
          <a:cxnLst/>
          <a:rect l="0" t="0" r="0" b="0"/>
          <a:pathLst>
            <a:path>
              <a:moveTo>
                <a:pt x="0" y="17622"/>
              </a:moveTo>
              <a:lnTo>
                <a:pt x="1591636" y="176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EC Square Sans Pro" panose="020B0506040000020004" pitchFamily="34" charset="0"/>
          </a:endParaRPr>
        </a:p>
      </dsp:txBody>
      <dsp:txXfrm>
        <a:off x="2316473" y="1752669"/>
        <a:ext cx="79581" cy="79581"/>
      </dsp:txXfrm>
    </dsp:sp>
    <dsp:sp modelId="{2D3E6146-CCB2-4079-B87F-FBE50FFB8125}">
      <dsp:nvSpPr>
        <dsp:cNvPr id="0" name=""/>
        <dsp:cNvSpPr/>
      </dsp:nvSpPr>
      <dsp:spPr>
        <a:xfrm>
          <a:off x="2729661" y="194420"/>
          <a:ext cx="3234955" cy="1790517"/>
        </a:xfrm>
        <a:prstGeom prst="roundRect">
          <a:avLst>
            <a:gd name="adj" fmla="val 10000"/>
          </a:avLst>
        </a:prstGeom>
        <a:solidFill>
          <a:srgbClr val="6BB18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latin typeface="EC Square Sans Pro" panose="020B0506040000020004" pitchFamily="34" charset="0"/>
            </a:rPr>
            <a:t>Medicated Feed</a:t>
          </a:r>
        </a:p>
        <a:p>
          <a:pPr marL="0" lvl="0" indent="0" algn="ctr" defTabSz="1244600">
            <a:lnSpc>
              <a:spcPct val="90000"/>
            </a:lnSpc>
            <a:spcBef>
              <a:spcPct val="0"/>
            </a:spcBef>
            <a:spcAft>
              <a:spcPct val="35000"/>
            </a:spcAft>
            <a:buNone/>
          </a:pPr>
          <a:r>
            <a:rPr lang="en-US" sz="2000" kern="1200" dirty="0">
              <a:solidFill>
                <a:schemeClr val="tx1"/>
              </a:solidFill>
              <a:latin typeface="EC Square Sans Pro" panose="020B0506040000020004" pitchFamily="34" charset="0"/>
            </a:rPr>
            <a:t>(feed mixed with medicines in feed mill or mobile mixer or via special equipped vehicle by feed business operator )</a:t>
          </a:r>
          <a:endParaRPr lang="en-GB" sz="2000" kern="1200" dirty="0">
            <a:solidFill>
              <a:schemeClr val="tx1"/>
            </a:solidFill>
            <a:latin typeface="EC Square Sans Pro" panose="020B0506040000020004" pitchFamily="34" charset="0"/>
          </a:endParaRPr>
        </a:p>
      </dsp:txBody>
      <dsp:txXfrm>
        <a:off x="2782103" y="246862"/>
        <a:ext cx="3130071" cy="1685633"/>
      </dsp:txXfrm>
    </dsp:sp>
    <dsp:sp modelId="{61694B86-253D-4A40-931A-F8F2732E8B11}">
      <dsp:nvSpPr>
        <dsp:cNvPr id="0" name=""/>
        <dsp:cNvSpPr/>
      </dsp:nvSpPr>
      <dsp:spPr>
        <a:xfrm rot="3611618">
          <a:off x="1619085" y="3105259"/>
          <a:ext cx="1446655" cy="35244"/>
        </a:xfrm>
        <a:custGeom>
          <a:avLst/>
          <a:gdLst/>
          <a:ahLst/>
          <a:cxnLst/>
          <a:rect l="0" t="0" r="0" b="0"/>
          <a:pathLst>
            <a:path>
              <a:moveTo>
                <a:pt x="0" y="17622"/>
              </a:moveTo>
              <a:lnTo>
                <a:pt x="1446655" y="176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EC Square Sans Pro" panose="020B0506040000020004" pitchFamily="34" charset="0"/>
          </a:endParaRPr>
        </a:p>
      </dsp:txBody>
      <dsp:txXfrm>
        <a:off x="2306246" y="3086715"/>
        <a:ext cx="72332" cy="72332"/>
      </dsp:txXfrm>
    </dsp:sp>
    <dsp:sp modelId="{F95EF68C-ADEC-4363-9740-CB6CEB0E641C}">
      <dsp:nvSpPr>
        <dsp:cNvPr id="0" name=""/>
        <dsp:cNvSpPr/>
      </dsp:nvSpPr>
      <dsp:spPr>
        <a:xfrm>
          <a:off x="2701958" y="2746640"/>
          <a:ext cx="3318202" cy="2007760"/>
        </a:xfrm>
        <a:prstGeom prst="roundRect">
          <a:avLst>
            <a:gd name="adj" fmla="val 10000"/>
          </a:avLst>
        </a:prstGeom>
        <a:solidFill>
          <a:srgbClr val="2C74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EC Square Sans Pro" panose="020B0506040000020004" pitchFamily="34" charset="0"/>
            </a:rPr>
            <a:t>Oral Medication </a:t>
          </a:r>
        </a:p>
        <a:p>
          <a:pPr marL="0" lvl="0" indent="0" algn="ctr" defTabSz="1244600">
            <a:lnSpc>
              <a:spcPct val="90000"/>
            </a:lnSpc>
            <a:spcBef>
              <a:spcPct val="0"/>
            </a:spcBef>
            <a:spcAft>
              <a:spcPct val="35000"/>
            </a:spcAft>
            <a:buNone/>
          </a:pPr>
          <a:r>
            <a:rPr lang="en-US" sz="2000" kern="1200" dirty="0">
              <a:latin typeface="EC Square Sans Pro" panose="020B0506040000020004" pitchFamily="34" charset="0"/>
            </a:rPr>
            <a:t>(on-farm mixing in feed or water by the animal keeper)</a:t>
          </a:r>
          <a:endParaRPr lang="en-GB" sz="2400" kern="1200" dirty="0">
            <a:latin typeface="EC Square Sans Pro" panose="020B0506040000020004" pitchFamily="34" charset="0"/>
          </a:endParaRPr>
        </a:p>
      </dsp:txBody>
      <dsp:txXfrm>
        <a:off x="2760763" y="2805445"/>
        <a:ext cx="3200592" cy="1890150"/>
      </dsp:txXfrm>
    </dsp:sp>
    <dsp:sp modelId="{EEA59F76-1A8C-4C30-BAA1-8734A5405816}">
      <dsp:nvSpPr>
        <dsp:cNvPr id="0" name=""/>
        <dsp:cNvSpPr/>
      </dsp:nvSpPr>
      <dsp:spPr>
        <a:xfrm rot="19094687">
          <a:off x="5877524" y="3358933"/>
          <a:ext cx="1123102" cy="35244"/>
        </a:xfrm>
        <a:custGeom>
          <a:avLst/>
          <a:gdLst/>
          <a:ahLst/>
          <a:cxnLst/>
          <a:rect l="0" t="0" r="0" b="0"/>
          <a:pathLst>
            <a:path>
              <a:moveTo>
                <a:pt x="0" y="17622"/>
              </a:moveTo>
              <a:lnTo>
                <a:pt x="1123102" y="176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EC Square Sans Pro" panose="020B0506040000020004" pitchFamily="34" charset="0"/>
          </a:endParaRPr>
        </a:p>
      </dsp:txBody>
      <dsp:txXfrm>
        <a:off x="6410998" y="3348477"/>
        <a:ext cx="56155" cy="56155"/>
      </dsp:txXfrm>
    </dsp:sp>
    <dsp:sp modelId="{648DB4D0-7FA0-4BCA-8F42-0ED7942B08C2}">
      <dsp:nvSpPr>
        <dsp:cNvPr id="0" name=""/>
        <dsp:cNvSpPr/>
      </dsp:nvSpPr>
      <dsp:spPr>
        <a:xfrm>
          <a:off x="6857991" y="2508248"/>
          <a:ext cx="1977368" cy="988684"/>
        </a:xfrm>
        <a:prstGeom prst="roundRect">
          <a:avLst>
            <a:gd name="adj" fmla="val 10000"/>
          </a:avLst>
        </a:prstGeom>
        <a:solidFill>
          <a:srgbClr val="2C74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a:solidFill>
                <a:schemeClr val="bg1"/>
              </a:solidFill>
              <a:latin typeface="EC Square Sans Pro" panose="020B0506040000020004" pitchFamily="34" charset="0"/>
            </a:rPr>
            <a:t>Via Feed</a:t>
          </a:r>
          <a:endParaRPr lang="en-GB" sz="2500" kern="1200">
            <a:solidFill>
              <a:schemeClr val="bg1"/>
            </a:solidFill>
            <a:latin typeface="EC Square Sans Pro" panose="020B0506040000020004" pitchFamily="34" charset="0"/>
          </a:endParaRPr>
        </a:p>
      </dsp:txBody>
      <dsp:txXfrm>
        <a:off x="6886949" y="2537206"/>
        <a:ext cx="1919452" cy="930768"/>
      </dsp:txXfrm>
    </dsp:sp>
    <dsp:sp modelId="{39D65ED2-01CD-47FC-9F06-E4399AC37A9B}">
      <dsp:nvSpPr>
        <dsp:cNvPr id="0" name=""/>
        <dsp:cNvSpPr/>
      </dsp:nvSpPr>
      <dsp:spPr>
        <a:xfrm rot="1957223">
          <a:off x="5938852" y="4010768"/>
          <a:ext cx="1030921" cy="35244"/>
        </a:xfrm>
        <a:custGeom>
          <a:avLst/>
          <a:gdLst/>
          <a:ahLst/>
          <a:cxnLst/>
          <a:rect l="0" t="0" r="0" b="0"/>
          <a:pathLst>
            <a:path>
              <a:moveTo>
                <a:pt x="0" y="17622"/>
              </a:moveTo>
              <a:lnTo>
                <a:pt x="1030921" y="176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EC Square Sans Pro" panose="020B0506040000020004" pitchFamily="34" charset="0"/>
          </a:endParaRPr>
        </a:p>
      </dsp:txBody>
      <dsp:txXfrm>
        <a:off x="6428539" y="4002617"/>
        <a:ext cx="51546" cy="51546"/>
      </dsp:txXfrm>
    </dsp:sp>
    <dsp:sp modelId="{045A6619-E40C-4B52-8C20-4AB2F202DA54}">
      <dsp:nvSpPr>
        <dsp:cNvPr id="0" name=""/>
        <dsp:cNvSpPr/>
      </dsp:nvSpPr>
      <dsp:spPr>
        <a:xfrm>
          <a:off x="6888465" y="3811917"/>
          <a:ext cx="1977368" cy="988684"/>
        </a:xfrm>
        <a:prstGeom prst="roundRect">
          <a:avLst>
            <a:gd name="adj" fmla="val 10000"/>
          </a:avLst>
        </a:prstGeom>
        <a:solidFill>
          <a:srgbClr val="2C74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a:latin typeface="EC Square Sans Pro" panose="020B0506040000020004" pitchFamily="34" charset="0"/>
            </a:rPr>
            <a:t>Via Water</a:t>
          </a:r>
          <a:endParaRPr lang="en-GB" sz="2500" kern="1200">
            <a:latin typeface="EC Square Sans Pro" panose="020B0506040000020004" pitchFamily="34" charset="0"/>
          </a:endParaRPr>
        </a:p>
      </dsp:txBody>
      <dsp:txXfrm>
        <a:off x="6917423" y="3840875"/>
        <a:ext cx="1919452" cy="93076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0067EAAE-CAA2-41BF-8580-36A1168835B8}" type="datetimeFigureOut">
              <a:rPr lang="es-ES" smtClean="0"/>
              <a:t>12/06/2024</a:t>
            </a:fld>
            <a:endParaRPr lang="es-ES"/>
          </a:p>
        </p:txBody>
      </p:sp>
      <p:sp>
        <p:nvSpPr>
          <p:cNvPr id="4" name="Slide Image Placeholder 3"/>
          <p:cNvSpPr>
            <a:spLocks noGrp="1" noRot="1" noChangeAspect="1"/>
          </p:cNvSpPr>
          <p:nvPr>
            <p:ph type="sldImg" idx="2"/>
          </p:nvPr>
        </p:nvSpPr>
        <p:spPr>
          <a:xfrm>
            <a:off x="4038600" y="858838"/>
            <a:ext cx="4114800" cy="2319337"/>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1219200" y="3306763"/>
            <a:ext cx="9753600" cy="2705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Footer Placeholder 5"/>
          <p:cNvSpPr>
            <a:spLocks noGrp="1"/>
          </p:cNvSpPr>
          <p:nvPr>
            <p:ph type="ftr" sz="quarter" idx="4"/>
          </p:nvPr>
        </p:nvSpPr>
        <p:spPr>
          <a:xfrm>
            <a:off x="0" y="6526213"/>
            <a:ext cx="5283200" cy="344487"/>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6905625" y="6526213"/>
            <a:ext cx="5283200" cy="344487"/>
          </a:xfrm>
          <a:prstGeom prst="rect">
            <a:avLst/>
          </a:prstGeom>
        </p:spPr>
        <p:txBody>
          <a:bodyPr vert="horz" lIns="91440" tIns="45720" rIns="91440" bIns="45720" rtlCol="0" anchor="b"/>
          <a:lstStyle>
            <a:lvl1pPr algn="r">
              <a:defRPr sz="1200"/>
            </a:lvl1pPr>
          </a:lstStyle>
          <a:p>
            <a:fld id="{4EFF6541-F716-4D33-934D-D3783B7243DD}" type="slidenum">
              <a:rPr lang="es-ES" smtClean="0"/>
              <a:t>‹#›</a:t>
            </a:fld>
            <a:endParaRPr lang="es-ES"/>
          </a:p>
        </p:txBody>
      </p:sp>
    </p:spTree>
    <p:extLst>
      <p:ext uri="{BB962C8B-B14F-4D97-AF65-F5344CB8AC3E}">
        <p14:creationId xmlns:p14="http://schemas.microsoft.com/office/powerpoint/2010/main" val="4024365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2</a:t>
            </a:fld>
            <a:endParaRPr lang="en-GB"/>
          </a:p>
        </p:txBody>
      </p:sp>
    </p:spTree>
    <p:extLst>
      <p:ext uri="{BB962C8B-B14F-4D97-AF65-F5344CB8AC3E}">
        <p14:creationId xmlns:p14="http://schemas.microsoft.com/office/powerpoint/2010/main" val="3830474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b="1"/>
            </a:pPr>
            <a:r>
              <a:t>(104a)</a:t>
            </a:r>
            <a:endParaRPr sz="1000"/>
          </a:p>
          <a:p>
            <a:endParaRPr sz="1000"/>
          </a:p>
        </p:txBody>
      </p:sp>
      <p:sp>
        <p:nvSpPr>
          <p:cNvPr id="4" name="Zástupný objekt pre číslo snímky 3"/>
          <p:cNvSpPr>
            <a:spLocks noGrp="1"/>
          </p:cNvSpPr>
          <p:nvPr>
            <p:ph type="sldNum" sz="quarter" idx="10"/>
          </p:nvPr>
        </p:nvSpPr>
        <p:spPr/>
        <p:txBody>
          <a:bodyPr/>
          <a:lstStyle/>
          <a:p>
            <a:fld id="{8B7EF4CE-A503-4E65-986B-A5ECC6ED22AC}" type="slidenum">
              <a:rPr lang="en-GB" smtClean="0"/>
              <a:t>19</a:t>
            </a:fld>
            <a:endParaRPr lang="en-GB"/>
          </a:p>
        </p:txBody>
      </p:sp>
    </p:spTree>
    <p:extLst>
      <p:ext uri="{BB962C8B-B14F-4D97-AF65-F5344CB8AC3E}">
        <p14:creationId xmlns:p14="http://schemas.microsoft.com/office/powerpoint/2010/main" val="3785684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b="1"/>
            </a:pPr>
            <a:r>
              <a:t>(104)</a:t>
            </a:r>
            <a:endParaRPr sz="1000"/>
          </a:p>
          <a:p>
            <a:endParaRPr sz="1000"/>
          </a:p>
        </p:txBody>
      </p:sp>
      <p:sp>
        <p:nvSpPr>
          <p:cNvPr id="4" name="Zástupný objekt pre číslo snímky 3"/>
          <p:cNvSpPr>
            <a:spLocks noGrp="1"/>
          </p:cNvSpPr>
          <p:nvPr>
            <p:ph type="sldNum" sz="quarter" idx="10"/>
          </p:nvPr>
        </p:nvSpPr>
        <p:spPr/>
        <p:txBody>
          <a:bodyPr/>
          <a:lstStyle/>
          <a:p>
            <a:fld id="{8B7EF4CE-A503-4E65-986B-A5ECC6ED22AC}" type="slidenum">
              <a:rPr lang="en-GB" smtClean="0"/>
              <a:t>20</a:t>
            </a:fld>
            <a:endParaRPr lang="en-GB"/>
          </a:p>
        </p:txBody>
      </p:sp>
    </p:spTree>
    <p:extLst>
      <p:ext uri="{BB962C8B-B14F-4D97-AF65-F5344CB8AC3E}">
        <p14:creationId xmlns:p14="http://schemas.microsoft.com/office/powerpoint/2010/main" val="1829418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b="1"/>
            </a:pPr>
            <a:r>
              <a:t>(104)</a:t>
            </a:r>
            <a:endParaRPr sz="1000"/>
          </a:p>
          <a:p>
            <a:endParaRPr sz="1000"/>
          </a:p>
        </p:txBody>
      </p:sp>
      <p:sp>
        <p:nvSpPr>
          <p:cNvPr id="4" name="Zástupný objekt pre číslo snímky 3"/>
          <p:cNvSpPr>
            <a:spLocks noGrp="1"/>
          </p:cNvSpPr>
          <p:nvPr>
            <p:ph type="sldNum" sz="quarter" idx="10"/>
          </p:nvPr>
        </p:nvSpPr>
        <p:spPr/>
        <p:txBody>
          <a:bodyPr/>
          <a:lstStyle/>
          <a:p>
            <a:fld id="{8B7EF4CE-A503-4E65-986B-A5ECC6ED22AC}" type="slidenum">
              <a:rPr lang="en-GB" smtClean="0"/>
              <a:t>21</a:t>
            </a:fld>
            <a:endParaRPr lang="en-GB"/>
          </a:p>
        </p:txBody>
      </p:sp>
    </p:spTree>
    <p:extLst>
      <p:ext uri="{BB962C8B-B14F-4D97-AF65-F5344CB8AC3E}">
        <p14:creationId xmlns:p14="http://schemas.microsoft.com/office/powerpoint/2010/main" val="1461817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solidFill>
                  <a:srgbClr val="002060"/>
                </a:solidFill>
                <a:latin typeface="EC Square Sans Pro"/>
              </a:defRPr>
            </a:pPr>
            <a:r>
              <a:t>(102)</a:t>
            </a:r>
            <a:endParaRPr sz="1200">
              <a:solidFill>
                <a:srgbClr val="002060"/>
              </a:solidFill>
              <a:latin typeface="EC Square Sans Pro"/>
            </a:endParaRPr>
          </a:p>
          <a:p>
            <a:endParaRPr sz="1200">
              <a:solidFill>
                <a:srgbClr val="002060"/>
              </a:solidFill>
              <a:latin typeface="EC Square Sans Pro"/>
            </a:endParaRPr>
          </a:p>
        </p:txBody>
      </p:sp>
      <p:sp>
        <p:nvSpPr>
          <p:cNvPr id="4" name="Zástupný objekt pre číslo snímky 3"/>
          <p:cNvSpPr>
            <a:spLocks noGrp="1"/>
          </p:cNvSpPr>
          <p:nvPr>
            <p:ph type="sldNum" sz="quarter" idx="10"/>
          </p:nvPr>
        </p:nvSpPr>
        <p:spPr/>
        <p:txBody>
          <a:bodyPr/>
          <a:lstStyle/>
          <a:p>
            <a:fld id="{8B7EF4CE-A503-4E65-986B-A5ECC6ED22AC}" type="slidenum">
              <a:rPr lang="en-GB" smtClean="0"/>
              <a:t>23</a:t>
            </a:fld>
            <a:endParaRPr lang="en-GB"/>
          </a:p>
        </p:txBody>
      </p:sp>
    </p:spTree>
    <p:extLst>
      <p:ext uri="{BB962C8B-B14F-4D97-AF65-F5344CB8AC3E}">
        <p14:creationId xmlns:p14="http://schemas.microsoft.com/office/powerpoint/2010/main" val="327600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solidFill>
                  <a:srgbClr val="002060"/>
                </a:solidFill>
                <a:latin typeface="EC Square Sans Pro"/>
              </a:defRPr>
            </a:pPr>
            <a:r>
              <a:t>(102)</a:t>
            </a:r>
            <a:endParaRPr sz="1200">
              <a:solidFill>
                <a:srgbClr val="002060"/>
              </a:solidFill>
              <a:latin typeface="EC Square Sans Pro"/>
            </a:endParaRPr>
          </a:p>
          <a:p>
            <a:endParaRPr sz="1200">
              <a:solidFill>
                <a:srgbClr val="002060"/>
              </a:solidFill>
              <a:latin typeface="EC Square Sans Pro"/>
            </a:endParaRPr>
          </a:p>
        </p:txBody>
      </p:sp>
      <p:sp>
        <p:nvSpPr>
          <p:cNvPr id="4" name="Zástupný objekt pre číslo snímky 3"/>
          <p:cNvSpPr>
            <a:spLocks noGrp="1"/>
          </p:cNvSpPr>
          <p:nvPr>
            <p:ph type="sldNum" sz="quarter" idx="10"/>
          </p:nvPr>
        </p:nvSpPr>
        <p:spPr/>
        <p:txBody>
          <a:bodyPr/>
          <a:lstStyle/>
          <a:p>
            <a:fld id="{8B7EF4CE-A503-4E65-986B-A5ECC6ED22AC}" type="slidenum">
              <a:rPr lang="en-GB" smtClean="0"/>
              <a:t>24</a:t>
            </a:fld>
            <a:endParaRPr lang="en-GB"/>
          </a:p>
        </p:txBody>
      </p:sp>
    </p:spTree>
    <p:extLst>
      <p:ext uri="{BB962C8B-B14F-4D97-AF65-F5344CB8AC3E}">
        <p14:creationId xmlns:p14="http://schemas.microsoft.com/office/powerpoint/2010/main" val="2244730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Therefore, the delegated act on oral medication applies to veterinary medicinal products administered orally by means of mixing into or addition onto feed and to the mixing of veterinary medicinal products in drinking water or in liquid feed by the animal keeper. It should not apply to the mixing of a veterinary medicinal product into feed by feed business operators irrespectively of whether they operate in a feed mill, with a mobile mixer or an on-farm mixer, which is covered by Regulation (EU) 2019/4. </a:t>
            </a:r>
          </a:p>
          <a:p>
            <a:endParaRPr lang="en-US" dirty="0"/>
          </a:p>
          <a:p>
            <a:r>
              <a:rPr lang="en-US" dirty="0"/>
              <a:t>(f) ‘mobile mixer’ means a feed business operator with a feed establishment consisting of a specifically equipped vehicle for the manufacture of medicated feed; (g) ‘on-farm mixer’ means a feed business operator manufacturing medicated feed for the exclusive use on its farm;</a:t>
            </a:r>
            <a:endParaRPr lang="en-GB" dirty="0"/>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B7EF4CE-A503-4E65-986B-A5ECC6ED22A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5</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39947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1. The supply of medicated feed to animal keepers shall be subject to:</a:t>
            </a:r>
          </a:p>
          <a:p>
            <a:r>
              <a:rPr lang="en-US" dirty="0"/>
              <a:t>(a) the presentation and, in case of manufacturing by on-farm mixers, the possession of a veterinary prescription for medicated feed; and</a:t>
            </a:r>
          </a:p>
          <a:p>
            <a:r>
              <a:rPr lang="en-US" dirty="0"/>
              <a:t>(b) the conditions laid down in paragraphs 2 to 10.</a:t>
            </a:r>
          </a:p>
          <a:p>
            <a:endParaRPr lang="en-US" dirty="0"/>
          </a:p>
          <a:p>
            <a:r>
              <a:rPr lang="en-US" dirty="0"/>
              <a:t>2. A veterinary prescription for medicated feed shall be issued only after a clinical examination or any other proper assessment of the health status of the animal or group of animals by a veterinarian and only for a diagnosed disease.</a:t>
            </a:r>
          </a:p>
          <a:p>
            <a:endParaRPr lang="en-US" dirty="0"/>
          </a:p>
          <a:p>
            <a:r>
              <a:rPr lang="en-US" dirty="0"/>
              <a:t>3. By way of derogation from paragraph 2, a veterinary prescription for medicated feed containing immunological veterinary medicinal products may be issued also in the absence of a diagnosed disease.</a:t>
            </a:r>
          </a:p>
          <a:p>
            <a:endParaRPr lang="en-US" dirty="0"/>
          </a:p>
          <a:p>
            <a:r>
              <a:rPr lang="en-US" dirty="0"/>
              <a:t>4. By way of derogation from paragraph 2, if it is not possible to confirm the presence of a diagnosed disease, a veterinary prescription for medicated feed containing </a:t>
            </a:r>
            <a:r>
              <a:rPr lang="en-US" dirty="0" err="1"/>
              <a:t>antiparasitics</a:t>
            </a:r>
            <a:r>
              <a:rPr lang="en-US" dirty="0"/>
              <a:t> without antimicrobial effects may be issued based on</a:t>
            </a:r>
          </a:p>
          <a:p>
            <a:r>
              <a:rPr lang="en-US" dirty="0"/>
              <a:t>the knowledge of the parasite infestation status in the animal or group of animals.</a:t>
            </a:r>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7</a:t>
            </a:fld>
            <a:endParaRPr lang="en-GB"/>
          </a:p>
        </p:txBody>
      </p:sp>
    </p:spTree>
    <p:extLst>
      <p:ext uri="{BB962C8B-B14F-4D97-AF65-F5344CB8AC3E}">
        <p14:creationId xmlns:p14="http://schemas.microsoft.com/office/powerpoint/2010/main" val="311601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6. The veterinary prescription for medicated feed shall contain the information set out in Annex V. The original veterinary prescription for medicated feed shall be kept by the manufacturer or, where appropriate, the feed</a:t>
            </a:r>
          </a:p>
          <a:p>
            <a:r>
              <a:rPr lang="en-US" dirty="0"/>
              <a:t>business operator supplying the medicated feed to the animal keeper. The veterinarian, or the professional person referred to in paragraph 5, issuing the prescription and the keeper of food-producing or fur animal shall keep a copy of the veterinary prescription for medicated feed. The original and copies shall be kept for five years from the date of issuance.</a:t>
            </a:r>
          </a:p>
          <a:p>
            <a:endParaRPr lang="en-US" dirty="0"/>
          </a:p>
          <a:p>
            <a:r>
              <a:rPr lang="en-US" dirty="0"/>
              <a:t>7. With the exception of medicated feed for non-food-producing animals, other than fur animals, medicated feed shall not be used for more than one treatment under the same veterinary prescription for medicated feed.</a:t>
            </a:r>
          </a:p>
          <a:p>
            <a:r>
              <a:rPr lang="en-US" dirty="0"/>
              <a:t>The duration of a treatment shall comply with the summary of product characteristics of the veterinary medicinal product incorporated in the feed and, where not specified, shall not exceed one month, or two weeks in case of a medicated feed</a:t>
            </a:r>
          </a:p>
          <a:p>
            <a:r>
              <a:rPr lang="en-US" dirty="0"/>
              <a:t>containing antibiotic veterinary medicinal products.</a:t>
            </a:r>
          </a:p>
          <a:p>
            <a:endParaRPr lang="en-US" dirty="0"/>
          </a:p>
          <a:p>
            <a:r>
              <a:rPr lang="en-US" dirty="0"/>
              <a:t>8. The veterinary prescription for medicated feed shall be valid from the date of its issuance for a maximum period of six months for non-food-producing animals other than fur animals and three weeks for food-producing animals and fur</a:t>
            </a:r>
          </a:p>
          <a:p>
            <a:r>
              <a:rPr lang="en-US" dirty="0"/>
              <a:t>animals. In the case of medicated feed containing antimicrobial veterinary medicinal products, the prescription shall be valid from the date of its issuance for a maximum period of five days.</a:t>
            </a:r>
          </a:p>
          <a:p>
            <a:endParaRPr lang="en-US" dirty="0"/>
          </a:p>
          <a:p>
            <a:r>
              <a:rPr lang="en-US" dirty="0"/>
              <a:t>9. The veterinarian issuing the veterinary prescription for medicated feed shall verify that that medication is justified for the target animals on veterinary grounds. Furthermore that veterinarian shall ensure that the administration of the</a:t>
            </a:r>
          </a:p>
          <a:p>
            <a:r>
              <a:rPr lang="en-US" dirty="0"/>
              <a:t>veterinary medicinal product concerned is not incompatible with another treatment or use and that there is no contraindication or interaction where several medicinal products are used. In particular, the veterinarian shall not prescribe</a:t>
            </a:r>
          </a:p>
          <a:p>
            <a:r>
              <a:rPr lang="en-US" dirty="0"/>
              <a:t>medicated feed with more than one veterinary medicinal product containing antimicrobials.</a:t>
            </a:r>
          </a:p>
          <a:p>
            <a:endParaRPr lang="en-US" dirty="0"/>
          </a:p>
          <a:p>
            <a:r>
              <a:rPr lang="en-US" dirty="0"/>
              <a:t>10. The veterinary prescription for medicated feed shall:</a:t>
            </a:r>
          </a:p>
          <a:p>
            <a:r>
              <a:rPr lang="en-US" dirty="0"/>
              <a:t>(a) comply with the summary of the product characteristics of the veterinary medicinal product, except for veterinary</a:t>
            </a:r>
          </a:p>
          <a:p>
            <a:r>
              <a:rPr lang="en-US" dirty="0"/>
              <a:t>medicinal products intended to be used in accordance with Article 112, Article 113 or Article 114 of Regulation (EU)</a:t>
            </a:r>
          </a:p>
          <a:p>
            <a:r>
              <a:rPr lang="en-US" dirty="0"/>
              <a:t>2019/6;</a:t>
            </a:r>
          </a:p>
          <a:p>
            <a:r>
              <a:rPr lang="en-US" dirty="0"/>
              <a:t>(b) indicate the daily dose of the veterinary medicinal product which is to be incorporated in a quantity of medicated feed</a:t>
            </a:r>
          </a:p>
          <a:p>
            <a:r>
              <a:rPr lang="en-US" dirty="0"/>
              <a:t>that ensures the uptake of the dosage by the target animal considering that the feed uptake of diseased animals might</a:t>
            </a:r>
          </a:p>
          <a:p>
            <a:r>
              <a:rPr lang="en-US" dirty="0"/>
              <a:t>differ from a normal daily ration;</a:t>
            </a:r>
          </a:p>
          <a:p>
            <a:r>
              <a:rPr lang="en-US" dirty="0"/>
              <a:t>(c) ensure that the medicated feed containing the dosage of the veterinary medicinal product corresponds to at least 50 %</a:t>
            </a:r>
          </a:p>
          <a:p>
            <a:r>
              <a:rPr lang="en-US" dirty="0"/>
              <a:t>of the daily feed ration on a dry matter basis and that, for ruminants, the daily dose of the veterinary medicinal</a:t>
            </a:r>
          </a:p>
          <a:p>
            <a:r>
              <a:rPr lang="en-US" dirty="0"/>
              <a:t>product is contained in at least 50 % of the complementary feed except for mineral feed;</a:t>
            </a:r>
          </a:p>
          <a:p>
            <a:r>
              <a:rPr lang="en-US" dirty="0"/>
              <a:t>(d) indicate the inclusion rate of the active substances, calculated on the basis of the relevant parameters.</a:t>
            </a:r>
          </a:p>
          <a:p>
            <a:endParaRPr lang="en-US" dirty="0"/>
          </a:p>
          <a:p>
            <a:r>
              <a:rPr lang="en-US" dirty="0"/>
              <a:t>11. Veterinary prescriptions for medicated feed issued in accordance with paragraphs 2, 3 and 4 shall be recognized throughout the Union.</a:t>
            </a:r>
          </a:p>
          <a:p>
            <a:endParaRPr lang="en-US" dirty="0"/>
          </a:p>
          <a:p>
            <a:r>
              <a:rPr lang="en-US" dirty="0"/>
              <a:t>12. The Commission may, by means of implementing acts, set a model format for the information set out in</a:t>
            </a:r>
          </a:p>
          <a:p>
            <a:r>
              <a:rPr lang="en-US" dirty="0"/>
              <a:t>Annex V. That model format shall also be made available in electronic version. Those implementing acts shall be</a:t>
            </a:r>
          </a:p>
          <a:p>
            <a:r>
              <a:rPr lang="en-US" dirty="0"/>
              <a:t>adopted in accordance with the examination procedure referred to in Article 21(2).</a:t>
            </a:r>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8</a:t>
            </a:fld>
            <a:endParaRPr lang="en-GB"/>
          </a:p>
        </p:txBody>
      </p:sp>
    </p:spTree>
    <p:extLst>
      <p:ext uri="{BB962C8B-B14F-4D97-AF65-F5344CB8AC3E}">
        <p14:creationId xmlns:p14="http://schemas.microsoft.com/office/powerpoint/2010/main" val="2423616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b="1"/>
            </a:pPr>
            <a:r>
              <a:t>(Section 122 of the Medicines Act)</a:t>
            </a:r>
          </a:p>
          <a:p>
            <a:endParaRPr/>
          </a:p>
        </p:txBody>
      </p:sp>
      <p:sp>
        <p:nvSpPr>
          <p:cNvPr id="4" name="Zástupný objekt pre číslo snímky 3"/>
          <p:cNvSpPr>
            <a:spLocks noGrp="1"/>
          </p:cNvSpPr>
          <p:nvPr>
            <p:ph type="sldNum" sz="quarter" idx="10"/>
          </p:nvPr>
        </p:nvSpPr>
        <p:spPr/>
        <p:txBody>
          <a:bodyPr/>
          <a:lstStyle/>
          <a:p>
            <a:fld id="{8B7EF4CE-A503-4E65-986B-A5ECC6ED22AC}" type="slidenum">
              <a:rPr lang="en-GB" smtClean="0"/>
              <a:t>11</a:t>
            </a:fld>
            <a:endParaRPr lang="en-GB"/>
          </a:p>
        </p:txBody>
      </p:sp>
    </p:spTree>
    <p:extLst>
      <p:ext uri="{BB962C8B-B14F-4D97-AF65-F5344CB8AC3E}">
        <p14:creationId xmlns:p14="http://schemas.microsoft.com/office/powerpoint/2010/main" val="1207279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a:p>
        </p:txBody>
      </p:sp>
      <p:sp>
        <p:nvSpPr>
          <p:cNvPr id="4" name="Zástupný objekt pre číslo snímky 3"/>
          <p:cNvSpPr>
            <a:spLocks noGrp="1"/>
          </p:cNvSpPr>
          <p:nvPr>
            <p:ph type="sldNum" sz="quarter" idx="10"/>
          </p:nvPr>
        </p:nvSpPr>
        <p:spPr/>
        <p:txBody>
          <a:bodyPr/>
          <a:lstStyle/>
          <a:p>
            <a:fld id="{8B7EF4CE-A503-4E65-986B-A5ECC6ED22AC}" type="slidenum">
              <a:rPr lang="en-GB" smtClean="0"/>
              <a:t>13</a:t>
            </a:fld>
            <a:endParaRPr lang="en-GB"/>
          </a:p>
        </p:txBody>
      </p:sp>
    </p:spTree>
    <p:extLst>
      <p:ext uri="{BB962C8B-B14F-4D97-AF65-F5344CB8AC3E}">
        <p14:creationId xmlns:p14="http://schemas.microsoft.com/office/powerpoint/2010/main" val="815261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8B7EF4CE-A503-4E65-986B-A5ECC6ED22AC}" type="slidenum">
              <a:rPr lang="en-GB" smtClean="0"/>
              <a:t>15</a:t>
            </a:fld>
            <a:endParaRPr lang="en-GB"/>
          </a:p>
        </p:txBody>
      </p:sp>
    </p:spTree>
    <p:extLst>
      <p:ext uri="{BB962C8B-B14F-4D97-AF65-F5344CB8AC3E}">
        <p14:creationId xmlns:p14="http://schemas.microsoft.com/office/powerpoint/2010/main" val="1216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b="1"/>
            </a:pPr>
            <a:r>
              <a:t>(104)</a:t>
            </a:r>
          </a:p>
          <a:p>
            <a:r>
              <a:t>the Medicines Act</a:t>
            </a:r>
          </a:p>
        </p:txBody>
      </p:sp>
      <p:sp>
        <p:nvSpPr>
          <p:cNvPr id="4" name="Zástupný objekt pre číslo snímky 3"/>
          <p:cNvSpPr>
            <a:spLocks noGrp="1"/>
          </p:cNvSpPr>
          <p:nvPr>
            <p:ph type="sldNum" sz="quarter" idx="10"/>
          </p:nvPr>
        </p:nvSpPr>
        <p:spPr/>
        <p:txBody>
          <a:bodyPr/>
          <a:lstStyle/>
          <a:p>
            <a:fld id="{8B7EF4CE-A503-4E65-986B-A5ECC6ED22AC}" type="slidenum">
              <a:rPr lang="en-GB" smtClean="0"/>
              <a:t>16</a:t>
            </a:fld>
            <a:endParaRPr lang="en-GB"/>
          </a:p>
        </p:txBody>
      </p:sp>
    </p:spTree>
    <p:extLst>
      <p:ext uri="{BB962C8B-B14F-4D97-AF65-F5344CB8AC3E}">
        <p14:creationId xmlns:p14="http://schemas.microsoft.com/office/powerpoint/2010/main" val="954401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b="1"/>
            </a:pPr>
            <a:r>
              <a:t>(104)</a:t>
            </a:r>
            <a:endParaRPr sz="1000"/>
          </a:p>
          <a:p>
            <a:endParaRPr sz="1000"/>
          </a:p>
        </p:txBody>
      </p:sp>
      <p:sp>
        <p:nvSpPr>
          <p:cNvPr id="4" name="Zástupný objekt pre číslo snímky 3"/>
          <p:cNvSpPr>
            <a:spLocks noGrp="1"/>
          </p:cNvSpPr>
          <p:nvPr>
            <p:ph type="sldNum" sz="quarter" idx="10"/>
          </p:nvPr>
        </p:nvSpPr>
        <p:spPr/>
        <p:txBody>
          <a:bodyPr/>
          <a:lstStyle/>
          <a:p>
            <a:fld id="{8B7EF4CE-A503-4E65-986B-A5ECC6ED22AC}" type="slidenum">
              <a:rPr lang="en-GB" smtClean="0"/>
              <a:t>18</a:t>
            </a:fld>
            <a:endParaRPr lang="en-GB"/>
          </a:p>
        </p:txBody>
      </p:sp>
    </p:spTree>
    <p:extLst>
      <p:ext uri="{BB962C8B-B14F-4D97-AF65-F5344CB8AC3E}">
        <p14:creationId xmlns:p14="http://schemas.microsoft.com/office/powerpoint/2010/main" val="178135093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8.jpe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47.png"/><Relationship Id="rId17" Type="http://schemas.openxmlformats.org/officeDocument/2006/relationships/hyperlink" Target="http://www.amrfvtraining.eu/" TargetMode="External"/><Relationship Id="rId2" Type="http://schemas.openxmlformats.org/officeDocument/2006/relationships/image" Target="../media/image1.png"/><Relationship Id="rId16"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50.png"/><Relationship Id="rId10" Type="http://schemas.openxmlformats.org/officeDocument/2006/relationships/image" Target="../media/image46.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49.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cid:image004.jpg@01D9F6A4.3DC88080" TargetMode="External"/><Relationship Id="rId10" Type="http://schemas.openxmlformats.org/officeDocument/2006/relationships/image" Target="../media/image18.png"/><Relationship Id="rId4" Type="http://schemas.openxmlformats.org/officeDocument/2006/relationships/image" Target="../media/image13.jpeg"/><Relationship Id="rId9"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image" Target="../media/image27.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22.png"/><Relationship Id="rId11" Type="http://schemas.openxmlformats.org/officeDocument/2006/relationships/image" Target="../media/image9.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png"/><Relationship Id="rId9" Type="http://schemas.openxmlformats.org/officeDocument/2006/relationships/image" Target="../media/image2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39.png"/><Relationship Id="rId4" Type="http://schemas.openxmlformats.org/officeDocument/2006/relationships/image" Target="../media/image3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4" name="Imagen 33" descr="Interfaz de usuario gráfica&#10;&#10;Descripción generada automáticamente">
            <a:extLst>
              <a:ext uri="{FF2B5EF4-FFF2-40B4-BE49-F238E27FC236}">
                <a16:creationId xmlns:a16="http://schemas.microsoft.com/office/drawing/2014/main" id="{582D17B3-5A6C-42CA-853B-4103A0708918}"/>
              </a:ext>
            </a:extLst>
          </p:cNvPr>
          <p:cNvPicPr/>
          <p:nvPr userDrawn="1"/>
        </p:nvPicPr>
        <p:blipFill>
          <a:blip r:embed="rId11" r:link="rId12" cstate="email">
            <a:extLst>
              <a:ext uri="{28A0092B-C50C-407E-A947-70E740481C1C}">
                <a14:useLocalDpi xmlns:a14="http://schemas.microsoft.com/office/drawing/2010/main"/>
              </a:ext>
            </a:extLst>
          </a:blip>
          <a:srcRect/>
          <a:stretch>
            <a:fillRect/>
          </a:stretch>
        </p:blipFill>
        <p:spPr bwMode="auto">
          <a:xfrm>
            <a:off x="8991600" y="5605462"/>
            <a:ext cx="3022600" cy="797281"/>
          </a:xfrm>
          <a:prstGeom prst="rect">
            <a:avLst/>
          </a:prstGeom>
          <a:noFill/>
          <a:ln>
            <a:noFill/>
          </a:ln>
        </p:spPr>
      </p:pic>
    </p:spTree>
    <p:extLst>
      <p:ext uri="{BB962C8B-B14F-4D97-AF65-F5344CB8AC3E}">
        <p14:creationId xmlns:p14="http://schemas.microsoft.com/office/powerpoint/2010/main" val="2338063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2683043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826791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091732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pic>
        <p:nvPicPr>
          <p:cNvPr id="37" name="Imagen 36" descr="Interfaz de usuario gráfica&#10;&#10;Descripción generada automáticamente">
            <a:extLst>
              <a:ext uri="{FF2B5EF4-FFF2-40B4-BE49-F238E27FC236}">
                <a16:creationId xmlns:a16="http://schemas.microsoft.com/office/drawing/2014/main" id="{C53E509D-9C05-4F64-B596-3792F76B9CA7}"/>
              </a:ext>
            </a:extLst>
          </p:cNvPr>
          <p:cNvPicPr/>
          <p:nvPr userDrawn="1"/>
        </p:nvPicPr>
        <p:blipFill>
          <a:blip r:embed="rId10" r:link="rId11" cstate="email">
            <a:extLst>
              <a:ext uri="{28A0092B-C50C-407E-A947-70E740481C1C}">
                <a14:useLocalDpi xmlns:a14="http://schemas.microsoft.com/office/drawing/2010/main"/>
              </a:ext>
            </a:extLst>
          </a:blip>
          <a:srcRect/>
          <a:stretch>
            <a:fillRect/>
          </a:stretch>
        </p:blipFill>
        <p:spPr bwMode="auto">
          <a:xfrm>
            <a:off x="8620809" y="5763684"/>
            <a:ext cx="3418791" cy="872066"/>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3" cstate="email">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4" cstate="email">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15" cstate="email">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en-GB" dirty="0">
                <a:latin typeface="EC Square Sans Pro" panose="020B0506040000020004" pitchFamily="34" charset="0"/>
                <a:hlinkClick r:id="rId17"/>
              </a:rPr>
              <a:t>www.amrfvtraining.eu</a:t>
            </a:r>
            <a:r>
              <a:rPr lang="en-GB" dirty="0">
                <a:latin typeface="EC Square Sans Pro" panose="020B0506040000020004" pitchFamily="34" charset="0"/>
              </a:rPr>
              <a:t>  </a:t>
            </a:r>
          </a:p>
        </p:txBody>
      </p:sp>
    </p:spTree>
    <p:extLst>
      <p:ext uri="{BB962C8B-B14F-4D97-AF65-F5344CB8AC3E}">
        <p14:creationId xmlns:p14="http://schemas.microsoft.com/office/powerpoint/2010/main" val="1616781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8943"/>
            <a:ext cx="6044986" cy="1477328"/>
          </a:xfrm>
          <a:prstGeom prst="rect">
            <a:avLst/>
          </a:prstGeom>
          <a:noFill/>
        </p:spPr>
        <p:txBody>
          <a:bodyPr wrap="square" rtlCol="0">
            <a:spAutoFit/>
          </a:bodyPr>
          <a:lstStyle/>
          <a:p>
            <a:pPr algn="l"/>
            <a:r>
              <a:rPr lang="en-GB" sz="2400" noProof="0" dirty="0">
                <a:solidFill>
                  <a:srgbClr val="003399"/>
                </a:solidFill>
                <a:latin typeface="EC Square Sans Pro" panose="020B0506040000020004" pitchFamily="34" charset="0"/>
              </a:rPr>
              <a:t>Hands-on Training for Farmers and Veterinarians: New measures to fight antimicrobial resistance</a:t>
            </a:r>
          </a:p>
          <a:p>
            <a:endParaRPr lang="es-ES"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descr="Interfaz de usuario gráfica&#10;&#10;Descripción generada automáticamente">
            <a:extLst>
              <a:ext uri="{FF2B5EF4-FFF2-40B4-BE49-F238E27FC236}">
                <a16:creationId xmlns:a16="http://schemas.microsoft.com/office/drawing/2014/main" id="{1007B104-92BA-4BA5-A656-DA433D20A54C}"/>
              </a:ext>
            </a:extLst>
          </p:cNvPr>
          <p:cNvPicPr/>
          <p:nvPr userDrawn="1"/>
        </p:nvPicPr>
        <p:blipFill>
          <a:blip r:embed="rId4" r:link="rId5" cstate="email">
            <a:extLst>
              <a:ext uri="{28A0092B-C50C-407E-A947-70E740481C1C}">
                <a14:useLocalDpi xmlns:a14="http://schemas.microsoft.com/office/drawing/2010/main"/>
              </a:ext>
            </a:extLst>
          </a:blip>
          <a:srcRect/>
          <a:stretch>
            <a:fillRect/>
          </a:stretch>
        </p:blipFill>
        <p:spPr bwMode="auto">
          <a:xfrm>
            <a:off x="9829800" y="6163744"/>
            <a:ext cx="2338705" cy="577850"/>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8425332" y="6300126"/>
            <a:ext cx="574476" cy="41135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email">
            <a:extLst>
              <a:ext uri="{28A0092B-C50C-407E-A947-70E740481C1C}">
                <a14:useLocalDpi xmlns:a14="http://schemas.microsoft.com/office/drawing/2010/main"/>
              </a:ext>
            </a:extLst>
          </a:blip>
          <a:srcRect/>
          <a:stretch>
            <a:fillRect/>
          </a:stretch>
        </p:blipFill>
        <p:spPr bwMode="auto">
          <a:xfrm>
            <a:off x="9601200" y="6181329"/>
            <a:ext cx="2567305" cy="560264"/>
          </a:xfrm>
          <a:prstGeom prst="rect">
            <a:avLst/>
          </a:prstGeom>
          <a:noFill/>
          <a:ln>
            <a:noFill/>
          </a:ln>
        </p:spPr>
      </p:pic>
    </p:spTree>
    <p:extLst>
      <p:ext uri="{BB962C8B-B14F-4D97-AF65-F5344CB8AC3E}">
        <p14:creationId xmlns:p14="http://schemas.microsoft.com/office/powerpoint/2010/main" val="417991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788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9462631"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43957" y="126931"/>
            <a:ext cx="562243" cy="40953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4263859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2"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78" y="0"/>
            <a:ext cx="506973" cy="1914348"/>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85108" y="501057"/>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776195"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1728556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770669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662" r:id="rId2"/>
    <p:sldLayoutId id="2147483672" r:id="rId3"/>
    <p:sldLayoutId id="2147483663" r:id="rId4"/>
    <p:sldLayoutId id="2147483664" r:id="rId5"/>
    <p:sldLayoutId id="2147483673" r:id="rId6"/>
    <p:sldLayoutId id="2147483674" r:id="rId7"/>
    <p:sldLayoutId id="2147483665" r:id="rId8"/>
    <p:sldLayoutId id="2147483666" r:id="rId9"/>
    <p:sldLayoutId id="2147483667" r:id="rId10"/>
    <p:sldLayoutId id="2147483668" r:id="rId11"/>
    <p:sldLayoutId id="2147483669" r:id="rId12"/>
    <p:sldLayoutId id="2147483670" r:id="rId1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www.slov-lex.sk/pravne-predpisy/SK/ZZ/2008/609/"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oleObject" Target="../embeddings/oleObject1.bin"/><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55.emf"/></Relationships>
</file>

<file path=ppt/slides/_rels/slide16.xml.rels><?xml version="1.0" encoding="UTF-8" standalone="yes"?>
<Relationships xmlns="http://schemas.openxmlformats.org/package/2006/relationships"><Relationship Id="rId3" Type="http://schemas.openxmlformats.org/officeDocument/2006/relationships/hyperlink" Target="https://www.slov-lex.sk/pravne-predpisy/SK/ZZ/2011/362/20240101#prilohy.priloha-priloha_c_3_k_zakonu_c_362_2011_z_z"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s://www.slov-lex.sk/pravne-predpisy/SK/ZZ/2011/362/20240101#prilohy.priloha-priloha_c_4_k_zakonu_c_362_2011_z_z"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FCA7E40-6B2B-9773-C96F-35BFBF3437D7}"/>
              </a:ext>
            </a:extLst>
          </p:cNvPr>
          <p:cNvSpPr>
            <a:spLocks noGrp="1"/>
          </p:cNvSpPr>
          <p:nvPr>
            <p:ph type="body" sz="quarter" idx="10"/>
          </p:nvPr>
        </p:nvSpPr>
        <p:spPr/>
        <p:txBody>
          <a:bodyPr/>
          <a:lstStyle/>
          <a:p>
            <a:r>
              <a:rPr lang="es-ES" dirty="0"/>
              <a:t>SLOVAKIA</a:t>
            </a:r>
          </a:p>
        </p:txBody>
      </p:sp>
      <p:sp>
        <p:nvSpPr>
          <p:cNvPr id="3" name="Marcador de texto 2">
            <a:extLst>
              <a:ext uri="{FF2B5EF4-FFF2-40B4-BE49-F238E27FC236}">
                <a16:creationId xmlns:a16="http://schemas.microsoft.com/office/drawing/2014/main" id="{6199F5CC-8AF0-EA86-41C2-17755419A88E}"/>
              </a:ext>
            </a:extLst>
          </p:cNvPr>
          <p:cNvSpPr>
            <a:spLocks noGrp="1"/>
          </p:cNvSpPr>
          <p:nvPr>
            <p:ph type="body" sz="quarter" idx="11"/>
          </p:nvPr>
        </p:nvSpPr>
        <p:spPr/>
        <p:txBody>
          <a:bodyPr/>
          <a:lstStyle/>
          <a:p>
            <a:r>
              <a:rPr lang="es-ES" dirty="0"/>
              <a:t>21 JUNE 2024</a:t>
            </a:r>
          </a:p>
        </p:txBody>
      </p:sp>
    </p:spTree>
    <p:extLst>
      <p:ext uri="{BB962C8B-B14F-4D97-AF65-F5344CB8AC3E}">
        <p14:creationId xmlns:p14="http://schemas.microsoft.com/office/powerpoint/2010/main" val="249985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o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5163" y="712098"/>
            <a:ext cx="5089276" cy="5650726"/>
          </a:xfrm>
          <a:prstGeom prst="rect">
            <a:avLst/>
          </a:prstGeom>
        </p:spPr>
      </p:pic>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pPr>
              <a:defRPr sz="2800">
                <a:latin typeface="EC Square Sans Pro" panose="020B0506040000020004" pitchFamily="34" charset="0"/>
              </a:defRPr>
            </a:pPr>
            <a:r>
              <a:t>Contents</a:t>
            </a:r>
            <a:endParaRPr sz="2800">
              <a:latin typeface="EC Square Sans Pro" panose="020B0506040000020004" pitchFamily="34" charset="0"/>
            </a:endParaRPr>
          </a:p>
        </p:txBody>
      </p:sp>
      <p:sp>
        <p:nvSpPr>
          <p:cNvPr id="4" name="CuadroTexto 3">
            <a:extLst>
              <a:ext uri="{FF2B5EF4-FFF2-40B4-BE49-F238E27FC236}">
                <a16:creationId xmlns:a16="http://schemas.microsoft.com/office/drawing/2014/main" id="{9D83A1A9-65D4-4E6A-85BE-FE18C703815C}"/>
              </a:ext>
            </a:extLst>
          </p:cNvPr>
          <p:cNvSpPr txBox="1"/>
          <p:nvPr/>
        </p:nvSpPr>
        <p:spPr>
          <a:xfrm>
            <a:off x="392240" y="787880"/>
            <a:ext cx="10439400" cy="5872377"/>
          </a:xfrm>
          <a:prstGeom prst="rect">
            <a:avLst/>
          </a:prstGeom>
          <a:noFill/>
        </p:spPr>
        <p:txBody>
          <a:bodyPr wrap="square" lIns="91440" tIns="45720" rIns="91440" bIns="45720" anchor="t">
            <a:spAutoFit/>
          </a:bodyPr>
          <a:lstStyle/>
          <a:p>
            <a:pPr>
              <a:lnSpc>
                <a:spcPct val="120000"/>
              </a:lnSpc>
              <a:defRPr sz="2800" b="1">
                <a:solidFill>
                  <a:srgbClr val="002060"/>
                </a:solidFill>
                <a:latin typeface="EC Square Sans Pro" panose="020B0506040000020004" pitchFamily="34" charset="0"/>
              </a:defRPr>
            </a:pPr>
            <a:r>
              <a:rPr dirty="0"/>
              <a:t>National legislation</a:t>
            </a:r>
            <a:endParaRPr sz="2800" b="1" dirty="0">
              <a:solidFill>
                <a:srgbClr val="002060"/>
              </a:solidFill>
              <a:latin typeface="EC Square Sans Pro" panose="020B0506040000020004" pitchFamily="34" charset="0"/>
            </a:endParaRPr>
          </a:p>
          <a:p>
            <a:pPr marL="285750" indent="-285750" algn="just">
              <a:lnSpc>
                <a:spcPct val="120000"/>
              </a:lnSpc>
              <a:buFont typeface="Wingdings" panose="05000000000000000000" pitchFamily="2" charset="2"/>
              <a:buChar char="Ø"/>
              <a:defRPr sz="1800"/>
            </a:pPr>
            <a:r>
              <a:rPr b="1" dirty="0"/>
              <a:t>Act No 362/2011 on</a:t>
            </a:r>
            <a:r>
              <a:rPr dirty="0"/>
              <a:t> medicinal products and medical devices and amending certain acts, as amended (‘Act No 362/2011’);</a:t>
            </a:r>
            <a:r>
              <a:rPr dirty="0">
                <a:solidFill>
                  <a:schemeClr val="accent2">
                    <a:lumMod val="50000"/>
                  </a:schemeClr>
                </a:solidFill>
              </a:rPr>
              <a:t> Pursuant to Regulation (EU) 2019/6 of the European Parliament and of the Council on veterinary medicinal products and repealing Directive 2001/82/EC, Act No 362/2011 on medicinal products and medical devices was amended</a:t>
            </a:r>
          </a:p>
          <a:p>
            <a:endParaRPr sz="1800" dirty="0"/>
          </a:p>
          <a:p>
            <a:pPr marL="285750" indent="-285750" algn="just">
              <a:lnSpc>
                <a:spcPct val="120000"/>
              </a:lnSpc>
              <a:buFont typeface="Wingdings" panose="05000000000000000000" pitchFamily="2" charset="2"/>
              <a:buChar char="Ø"/>
              <a:defRPr sz="1800"/>
            </a:pPr>
            <a:r>
              <a:rPr b="1" dirty="0"/>
              <a:t>Decree of the Ministry of Agriculture and Rural Development of the Slovak Republic No 314/2022</a:t>
            </a:r>
            <a:r>
              <a:rPr dirty="0"/>
              <a:t> laying down details of the drawing up of forms for a veterinary prescription, specific forms for a veterinary prescription marked with an oblique blue stripe, details of the graphic elements, particulars of those forms and details of the registration of specific forms for a veterinary prescription (‘Decree No 314/2022’);</a:t>
            </a:r>
          </a:p>
          <a:p>
            <a:pPr algn="just">
              <a:lnSpc>
                <a:spcPct val="120000"/>
              </a:lnSpc>
            </a:pPr>
            <a:endParaRPr sz="1800" dirty="0"/>
          </a:p>
          <a:p>
            <a:pPr marL="285750" indent="-285750" algn="just">
              <a:lnSpc>
                <a:spcPct val="120000"/>
              </a:lnSpc>
              <a:buFont typeface="Wingdings" panose="05000000000000000000" pitchFamily="2" charset="2"/>
              <a:buChar char="Ø"/>
              <a:defRPr sz="1800"/>
            </a:pPr>
            <a:r>
              <a:rPr b="1" dirty="0"/>
              <a:t>Act No 39/2007 on</a:t>
            </a:r>
            <a:r>
              <a:rPr dirty="0"/>
              <a:t> veterinary care, as amended (‘Act No 39/2007’);</a:t>
            </a:r>
            <a:endParaRPr lang="sk-SK" dirty="0"/>
          </a:p>
          <a:p>
            <a:pPr marL="285750" indent="-285750" algn="just">
              <a:lnSpc>
                <a:spcPct val="120000"/>
              </a:lnSpc>
              <a:buFont typeface="Wingdings" panose="05000000000000000000" pitchFamily="2" charset="2"/>
              <a:buChar char="Ø"/>
              <a:defRPr sz="1800"/>
            </a:pPr>
            <a:endParaRPr lang="sk-SK" dirty="0"/>
          </a:p>
          <a:p>
            <a:pPr marL="285750" indent="-285750" algn="just">
              <a:lnSpc>
                <a:spcPct val="120000"/>
              </a:lnSpc>
              <a:buFont typeface="Wingdings" panose="05000000000000000000" pitchFamily="2" charset="2"/>
              <a:buChar char="Ø"/>
              <a:defRPr sz="1800"/>
            </a:pPr>
            <a:r>
              <a:rPr lang="en-US" dirty="0"/>
              <a:t>R</a:t>
            </a:r>
            <a:r>
              <a:rPr lang="sk-SK" dirty="0" err="1"/>
              <a:t>egulation</a:t>
            </a:r>
            <a:r>
              <a:rPr lang="sk-SK" dirty="0"/>
              <a:t> </a:t>
            </a:r>
            <a:r>
              <a:rPr lang="en-US" dirty="0"/>
              <a:t>No 41/2004 </a:t>
            </a:r>
            <a:r>
              <a:rPr lang="sk-SK" dirty="0"/>
              <a:t>of </a:t>
            </a:r>
            <a:r>
              <a:rPr lang="sk-SK" dirty="0" err="1"/>
              <a:t>the</a:t>
            </a:r>
            <a:r>
              <a:rPr lang="sk-SK" dirty="0"/>
              <a:t> </a:t>
            </a:r>
            <a:r>
              <a:rPr lang="en-US" dirty="0"/>
              <a:t>G</a:t>
            </a:r>
            <a:r>
              <a:rPr lang="sk-SK" dirty="0" err="1"/>
              <a:t>overment</a:t>
            </a:r>
            <a:r>
              <a:rPr lang="sk-SK" dirty="0"/>
              <a:t> of </a:t>
            </a:r>
            <a:r>
              <a:rPr lang="sk-SK" dirty="0" err="1"/>
              <a:t>the</a:t>
            </a:r>
            <a:r>
              <a:rPr lang="en-US" dirty="0"/>
              <a:t> S</a:t>
            </a:r>
            <a:r>
              <a:rPr lang="sk-SK" dirty="0" err="1"/>
              <a:t>lovak</a:t>
            </a:r>
            <a:r>
              <a:rPr lang="sk-SK" dirty="0"/>
              <a:t> </a:t>
            </a:r>
            <a:r>
              <a:rPr lang="en-US" dirty="0"/>
              <a:t>R</a:t>
            </a:r>
            <a:r>
              <a:rPr lang="sk-SK" dirty="0" err="1"/>
              <a:t>epublic</a:t>
            </a:r>
            <a:r>
              <a:rPr lang="en-US" dirty="0"/>
              <a:t>, laying down the requirements for the preparation, placing on the market and use of medicated feed</a:t>
            </a:r>
          </a:p>
          <a:p>
            <a:pPr marL="285750" indent="-285750" algn="just">
              <a:lnSpc>
                <a:spcPct val="120000"/>
              </a:lnSpc>
              <a:buFont typeface="Wingdings" panose="05000000000000000000" pitchFamily="2" charset="2"/>
              <a:buChar char="Ø"/>
              <a:defRPr sz="1800"/>
            </a:pPr>
            <a:endParaRPr sz="1800" dirty="0"/>
          </a:p>
        </p:txBody>
      </p:sp>
    </p:spTree>
    <p:extLst>
      <p:ext uri="{BB962C8B-B14F-4D97-AF65-F5344CB8AC3E}">
        <p14:creationId xmlns:p14="http://schemas.microsoft.com/office/powerpoint/2010/main" val="2652340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ok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277873" y="4642681"/>
            <a:ext cx="3200400" cy="2171700"/>
          </a:xfrm>
          <a:prstGeom prst="rect">
            <a:avLst/>
          </a:prstGeom>
        </p:spPr>
      </p:pic>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a:xfrm>
            <a:off x="747172" y="59072"/>
            <a:ext cx="9462631" cy="476730"/>
          </a:xfrm>
        </p:spPr>
        <p:txBody>
          <a:bodyPr/>
          <a:lstStyle/>
          <a:p>
            <a:pPr>
              <a:lnSpc>
                <a:spcPct val="120000"/>
              </a:lnSpc>
              <a:defRPr sz="2800" b="1">
                <a:solidFill>
                  <a:srgbClr val="002060"/>
                </a:solidFill>
                <a:latin typeface="EC Square Sans Pro" panose="020B0506040000020004" pitchFamily="34" charset="0"/>
              </a:defRPr>
            </a:pPr>
            <a:r>
              <a:rPr dirty="0"/>
              <a:t>National legislation</a:t>
            </a:r>
            <a:endParaRPr sz="2800" b="1" dirty="0">
              <a:solidFill>
                <a:srgbClr val="002060"/>
              </a:solidFill>
              <a:latin typeface="EC Square Sans Pro" panose="020B0506040000020004" pitchFamily="34" charset="0"/>
            </a:endParaRPr>
          </a:p>
        </p:txBody>
      </p:sp>
      <p:sp>
        <p:nvSpPr>
          <p:cNvPr id="4" name="CuadroTexto 3">
            <a:extLst>
              <a:ext uri="{FF2B5EF4-FFF2-40B4-BE49-F238E27FC236}">
                <a16:creationId xmlns:a16="http://schemas.microsoft.com/office/drawing/2014/main" id="{9D83A1A9-65D4-4E6A-85BE-FE18C703815C}"/>
              </a:ext>
            </a:extLst>
          </p:cNvPr>
          <p:cNvSpPr txBox="1"/>
          <p:nvPr/>
        </p:nvSpPr>
        <p:spPr>
          <a:xfrm>
            <a:off x="423376" y="535802"/>
            <a:ext cx="10439400" cy="6426375"/>
          </a:xfrm>
          <a:prstGeom prst="rect">
            <a:avLst/>
          </a:prstGeom>
          <a:noFill/>
        </p:spPr>
        <p:txBody>
          <a:bodyPr wrap="square" lIns="91440" tIns="45720" rIns="91440" bIns="45720" anchor="t">
            <a:spAutoFit/>
          </a:bodyPr>
          <a:lstStyle/>
          <a:p>
            <a:pPr marL="514350" indent="-514350">
              <a:lnSpc>
                <a:spcPct val="120000"/>
              </a:lnSpc>
              <a:buAutoNum type="arabicPeriod"/>
              <a:defRPr sz="2800">
                <a:solidFill>
                  <a:srgbClr val="002060"/>
                </a:solidFill>
                <a:latin typeface="EC Square Sans Pro" panose="020B0506040000020004" pitchFamily="34" charset="0"/>
              </a:defRPr>
            </a:pPr>
            <a:r>
              <a:rPr dirty="0"/>
              <a:t>Prescribing a veterinary medicinal product</a:t>
            </a:r>
            <a:r>
              <a:rPr lang="sk-SK" dirty="0"/>
              <a:t>s</a:t>
            </a:r>
            <a:endParaRPr sz="2800" dirty="0">
              <a:solidFill>
                <a:srgbClr val="002060"/>
              </a:solidFill>
              <a:latin typeface="EC Square Sans Pro" panose="020B0506040000020004" pitchFamily="34" charset="0"/>
            </a:endParaRPr>
          </a:p>
          <a:p>
            <a:pPr marL="514350" indent="-514350">
              <a:lnSpc>
                <a:spcPct val="120000"/>
              </a:lnSpc>
              <a:buAutoNum type="arabicPeriod"/>
              <a:defRPr sz="2800">
                <a:solidFill>
                  <a:srgbClr val="002060"/>
                </a:solidFill>
                <a:latin typeface="EC Square Sans Pro" panose="020B0506040000020004" pitchFamily="34" charset="0"/>
              </a:defRPr>
            </a:pPr>
            <a:r>
              <a:rPr dirty="0"/>
              <a:t>Obligations of private veterinarians and farmers</a:t>
            </a:r>
          </a:p>
          <a:p>
            <a:pPr marL="514350" indent="-514350">
              <a:lnSpc>
                <a:spcPct val="120000"/>
              </a:lnSpc>
              <a:buAutoNum type="arabicPeriod"/>
              <a:defRPr sz="2800">
                <a:solidFill>
                  <a:srgbClr val="002060"/>
                </a:solidFill>
                <a:latin typeface="EC Square Sans Pro" panose="020B0506040000020004" pitchFamily="34" charset="0"/>
              </a:defRPr>
            </a:pPr>
            <a:r>
              <a:rPr dirty="0"/>
              <a:t>Administration of the veterinary medicinal product by private veterinarians and breeders</a:t>
            </a:r>
          </a:p>
          <a:p>
            <a:pPr marL="514350" indent="-514350">
              <a:lnSpc>
                <a:spcPct val="120000"/>
              </a:lnSpc>
              <a:buAutoNum type="arabicPeriod"/>
              <a:defRPr sz="2800">
                <a:solidFill>
                  <a:srgbClr val="002060"/>
                </a:solidFill>
                <a:latin typeface="EC Square Sans Pro" panose="020B0506040000020004" pitchFamily="34" charset="0"/>
              </a:defRPr>
            </a:pPr>
            <a:r>
              <a:rPr dirty="0"/>
              <a:t>Reporting of consumption of veterinary medicinal products by private veterinarians</a:t>
            </a:r>
            <a:endParaRPr sz="2800" dirty="0">
              <a:solidFill>
                <a:srgbClr val="002060"/>
              </a:solidFill>
              <a:latin typeface="EC Square Sans Pro" panose="020B0506040000020004" pitchFamily="34" charset="0"/>
            </a:endParaRPr>
          </a:p>
          <a:p>
            <a:endParaRPr sz="2800" b="1" dirty="0"/>
          </a:p>
          <a:p>
            <a:pPr marL="514350" indent="-514350">
              <a:buAutoNum type="arabicPeriod"/>
              <a:defRPr sz="2800"/>
            </a:pPr>
            <a:r>
              <a:rPr b="1" dirty="0"/>
              <a:t>Prescribing a veterinary medicinal product</a:t>
            </a:r>
            <a:r>
              <a:rPr dirty="0"/>
              <a:t> </a:t>
            </a:r>
            <a:endParaRPr sz="2800" dirty="0"/>
          </a:p>
          <a:p>
            <a:pPr marL="457200" indent="-457200">
              <a:buFont typeface="Wingdings" panose="05000000000000000000" pitchFamily="2" charset="2"/>
              <a:buChar char="ü"/>
              <a:defRPr sz="2800"/>
            </a:pPr>
            <a:r>
              <a:rPr dirty="0"/>
              <a:t> </a:t>
            </a:r>
            <a:r>
              <a:rPr dirty="0">
                <a:solidFill>
                  <a:srgbClr val="002060"/>
                </a:solidFill>
                <a:latin typeface="EC Square Sans Pro"/>
              </a:rPr>
              <a:t>Only the treating veterinarian may prescribe VMPs</a:t>
            </a:r>
          </a:p>
          <a:p>
            <a:pPr marL="285750" indent="-285750">
              <a:buFont typeface="Wingdings" panose="05000000000000000000" pitchFamily="2" charset="2"/>
              <a:buChar char="Ø"/>
              <a:defRPr sz="1800"/>
            </a:pPr>
            <a:r>
              <a:rPr dirty="0"/>
              <a:t>The attending veterinarian prescribes the veterinary medicinal product on a veterinary prescription</a:t>
            </a:r>
          </a:p>
          <a:p>
            <a:endParaRPr sz="1800" dirty="0"/>
          </a:p>
          <a:p>
            <a:pPr marL="285750" indent="-285750">
              <a:buFont typeface="Wingdings" panose="05000000000000000000" pitchFamily="2" charset="2"/>
              <a:buChar char="Ø"/>
              <a:defRPr sz="1800"/>
            </a:pPr>
            <a:r>
              <a:rPr dirty="0"/>
              <a:t>A veterinary medicinal product </a:t>
            </a:r>
            <a:r>
              <a:rPr b="1" i="1" dirty="0"/>
              <a:t>for a food-producing animal </a:t>
            </a:r>
            <a:r>
              <a:rPr dirty="0"/>
              <a:t>may only be prescribed by the treating veterinarian</a:t>
            </a:r>
          </a:p>
          <a:p>
            <a:endParaRPr sz="1800" dirty="0"/>
          </a:p>
          <a:p>
            <a:pPr marL="285750" indent="-285750">
              <a:buFont typeface="Wingdings" panose="05000000000000000000" pitchFamily="2" charset="2"/>
              <a:buChar char="Ø"/>
              <a:defRPr sz="1800"/>
            </a:pPr>
            <a:r>
              <a:rPr dirty="0"/>
              <a:t>The treating veterinarian </a:t>
            </a:r>
            <a:r>
              <a:rPr b="1" i="1" u="sng" dirty="0"/>
              <a:t>cannot </a:t>
            </a:r>
            <a:r>
              <a:rPr b="1" i="1" dirty="0"/>
              <a:t>prescribe a</a:t>
            </a:r>
            <a:r>
              <a:rPr lang="sk-SK" b="1" i="1" dirty="0"/>
              <a:t> </a:t>
            </a:r>
            <a:r>
              <a:rPr b="1" u="sng" dirty="0"/>
              <a:t>veterinary medicinal product for injection for a </a:t>
            </a:r>
            <a:r>
              <a:rPr lang="sk-SK" b="1" i="1" dirty="0" err="1"/>
              <a:t>food-producing</a:t>
            </a:r>
            <a:r>
              <a:rPr lang="sk-SK" b="1" i="1" dirty="0"/>
              <a:t> </a:t>
            </a:r>
            <a:r>
              <a:rPr lang="sk-SK" b="1" i="1" dirty="0" err="1"/>
              <a:t>animal</a:t>
            </a:r>
            <a:r>
              <a:rPr lang="sk-SK" b="1" i="1" dirty="0"/>
              <a:t> </a:t>
            </a:r>
            <a:endParaRPr sz="2800" b="1" u="sng" dirty="0">
              <a:solidFill>
                <a:srgbClr val="002060"/>
              </a:solidFill>
              <a:latin typeface="EC Square Sans Pro" panose="020B0506040000020004" pitchFamily="34" charset="0"/>
            </a:endParaRPr>
          </a:p>
        </p:txBody>
      </p:sp>
    </p:spTree>
    <p:extLst>
      <p:ext uri="{BB962C8B-B14F-4D97-AF65-F5344CB8AC3E}">
        <p14:creationId xmlns:p14="http://schemas.microsoft.com/office/powerpoint/2010/main" val="2169931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pPr>
              <a:lnSpc>
                <a:spcPct val="120000"/>
              </a:lnSpc>
              <a:defRPr sz="2800" b="1">
                <a:solidFill>
                  <a:srgbClr val="002060"/>
                </a:solidFill>
                <a:latin typeface="EC Square Sans Pro" panose="020B0506040000020004" pitchFamily="34" charset="0"/>
              </a:defRPr>
            </a:pPr>
            <a:r>
              <a:t>National legislation</a:t>
            </a:r>
            <a:endParaRPr sz="2800" b="1">
              <a:solidFill>
                <a:srgbClr val="002060"/>
              </a:solidFill>
              <a:latin typeface="EC Square Sans Pro" panose="020B0506040000020004" pitchFamily="34" charset="0"/>
            </a:endParaRPr>
          </a:p>
        </p:txBody>
      </p:sp>
      <p:sp>
        <p:nvSpPr>
          <p:cNvPr id="4" name="CuadroTexto 3">
            <a:extLst>
              <a:ext uri="{FF2B5EF4-FFF2-40B4-BE49-F238E27FC236}">
                <a16:creationId xmlns:a16="http://schemas.microsoft.com/office/drawing/2014/main" id="{9D83A1A9-65D4-4E6A-85BE-FE18C703815C}"/>
              </a:ext>
            </a:extLst>
          </p:cNvPr>
          <p:cNvSpPr txBox="1"/>
          <p:nvPr/>
        </p:nvSpPr>
        <p:spPr>
          <a:xfrm>
            <a:off x="690282" y="787880"/>
            <a:ext cx="10439400" cy="6112443"/>
          </a:xfrm>
          <a:prstGeom prst="rect">
            <a:avLst/>
          </a:prstGeom>
          <a:noFill/>
        </p:spPr>
        <p:txBody>
          <a:bodyPr wrap="square" lIns="91440" tIns="45720" rIns="91440" bIns="45720" anchor="t">
            <a:spAutoFit/>
          </a:bodyPr>
          <a:lstStyle/>
          <a:p>
            <a:pPr>
              <a:defRPr sz="2800" b="1"/>
            </a:pPr>
            <a:r>
              <a:t>1. Prescribing a veterinary medicinal product </a:t>
            </a:r>
          </a:p>
          <a:p>
            <a:pPr marL="285750" indent="-285750" algn="just">
              <a:buFont typeface="Wingdings" panose="05000000000000000000" pitchFamily="2" charset="2"/>
              <a:buChar char="ü"/>
              <a:defRPr sz="2000"/>
            </a:pPr>
            <a:r>
              <a:t>A veterinary medicinal product with a pharmacologically active substance that is prohibited in accordance with European legislation shall not be prescribed to a food animal. </a:t>
            </a:r>
          </a:p>
          <a:p>
            <a:pPr algn="just">
              <a:defRPr sz="2000"/>
            </a:pPr>
            <a:r>
              <a:t>    (Table 2 of Regulation 37/2010)</a:t>
            </a:r>
          </a:p>
          <a:p>
            <a:pPr marL="457200" indent="-457200">
              <a:buFontTx/>
              <a:buChar char="-"/>
            </a:pPr>
            <a:endParaRPr sz="2000"/>
          </a:p>
          <a:p>
            <a:pPr marL="457200" indent="-457200">
              <a:buFontTx/>
              <a:buChar char="-"/>
            </a:pPr>
            <a:endParaRPr sz="2000"/>
          </a:p>
          <a:p>
            <a:pPr>
              <a:defRPr sz="1800"/>
            </a:pPr>
            <a:r>
              <a:t> </a:t>
            </a:r>
          </a:p>
          <a:p>
            <a:pPr marL="457200" indent="-457200">
              <a:buFontTx/>
              <a:buChar char="-"/>
            </a:pPr>
            <a:endParaRPr/>
          </a:p>
          <a:p>
            <a:pPr marL="457200" indent="-457200">
              <a:buFontTx/>
              <a:buChar char="-"/>
            </a:pPr>
            <a:endParaRPr sz="1800"/>
          </a:p>
          <a:p>
            <a:pPr marL="457200" indent="-457200">
              <a:buFontTx/>
              <a:buChar char="-"/>
            </a:pPr>
            <a:endParaRPr sz="1800"/>
          </a:p>
          <a:p>
            <a:pPr marL="457200" indent="-457200">
              <a:buFontTx/>
              <a:buChar char="-"/>
            </a:pPr>
            <a:endParaRPr sz="1800"/>
          </a:p>
          <a:p>
            <a:pPr marL="457200" indent="-457200">
              <a:buFontTx/>
              <a:buChar char="-"/>
            </a:pPr>
            <a:endParaRPr sz="1800"/>
          </a:p>
          <a:p>
            <a:pPr marL="457200" indent="-457200">
              <a:buFontTx/>
              <a:buChar char="-"/>
            </a:pPr>
            <a:endParaRPr sz="1800"/>
          </a:p>
          <a:p>
            <a:pPr marL="457200" indent="-457200">
              <a:buFontTx/>
              <a:buChar char="-"/>
            </a:pPr>
            <a:endParaRPr sz="1800"/>
          </a:p>
          <a:p>
            <a:pPr marL="457200" indent="-457200">
              <a:buFontTx/>
              <a:buChar char="-"/>
            </a:pPr>
            <a:endParaRPr sz="1800"/>
          </a:p>
          <a:p>
            <a:pPr marL="457200" indent="-457200">
              <a:buFontTx/>
              <a:buChar char="-"/>
            </a:pPr>
            <a:endParaRPr sz="1800"/>
          </a:p>
          <a:p>
            <a:pPr marL="457200" indent="-457200">
              <a:buFontTx/>
              <a:buChar char="-"/>
            </a:pPr>
            <a:endParaRPr sz="1800"/>
          </a:p>
          <a:p>
            <a:pPr marL="457200" indent="-457200">
              <a:lnSpc>
                <a:spcPct val="120000"/>
              </a:lnSpc>
              <a:buClr>
                <a:srgbClr val="6BB188"/>
              </a:buClr>
              <a:buFontTx/>
              <a:buChar char="-"/>
            </a:pPr>
            <a:endParaRPr sz="2800">
              <a:solidFill>
                <a:srgbClr val="002060"/>
              </a:solidFill>
              <a:latin typeface="EC Square Sans Pro"/>
            </a:endParaRPr>
          </a:p>
          <a:p>
            <a:pPr>
              <a:lnSpc>
                <a:spcPct val="120000"/>
              </a:lnSpc>
            </a:pPr>
            <a:endParaRPr sz="2800" b="1">
              <a:solidFill>
                <a:srgbClr val="002060"/>
              </a:solidFill>
              <a:latin typeface="EC Square Sans Pro" panose="020B0506040000020004" pitchFamily="34" charset="0"/>
            </a:endParaRPr>
          </a:p>
        </p:txBody>
      </p:sp>
      <p:graphicFrame>
        <p:nvGraphicFramePr>
          <p:cNvPr id="3" name="Tabuľka 2"/>
          <p:cNvGraphicFramePr>
            <a:graphicFrameLocks noGrp="1"/>
          </p:cNvGraphicFramePr>
          <p:nvPr/>
        </p:nvGraphicFramePr>
        <p:xfrm>
          <a:off x="1495511" y="2934075"/>
          <a:ext cx="7839985" cy="3381686"/>
        </p:xfrm>
        <a:graphic>
          <a:graphicData uri="http://schemas.openxmlformats.org/drawingml/2006/table">
            <a:tbl>
              <a:tblPr/>
              <a:tblGrid>
                <a:gridCol w="4466222">
                  <a:extLst>
                    <a:ext uri="{9D8B030D-6E8A-4147-A177-3AD203B41FA5}">
                      <a16:colId xmlns:a16="http://schemas.microsoft.com/office/drawing/2014/main" val="841675416"/>
                    </a:ext>
                  </a:extLst>
                </a:gridCol>
                <a:gridCol w="3373763">
                  <a:extLst>
                    <a:ext uri="{9D8B030D-6E8A-4147-A177-3AD203B41FA5}">
                      <a16:colId xmlns:a16="http://schemas.microsoft.com/office/drawing/2014/main" val="2503145288"/>
                    </a:ext>
                  </a:extLst>
                </a:gridCol>
              </a:tblGrid>
              <a:tr h="307426">
                <a:tc>
                  <a:txBody>
                    <a:bodyPr/>
                    <a:lstStyle/>
                    <a:p>
                      <a:pPr algn="ctr" fontAlgn="t">
                        <a:defRPr sz="1200" b="1">
                          <a:effectLst/>
                        </a:defRPr>
                      </a:pPr>
                      <a:r>
                        <a:t>Pharmacologically active substance</a:t>
                      </a:r>
                    </a:p>
                  </a:txBody>
                  <a:tcPr marL="50800" marR="50800" marT="50800" marB="508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defRPr sz="1200" b="1">
                          <a:effectLst/>
                        </a:defRPr>
                      </a:pPr>
                      <a:r>
                        <a:t>MRL</a:t>
                      </a:r>
                    </a:p>
                  </a:txBody>
                  <a:tcPr marL="50800" marR="50800" marT="50800" marB="508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68417571"/>
                  </a:ext>
                </a:extLst>
              </a:tr>
              <a:tr h="307426">
                <a:tc>
                  <a:txBody>
                    <a:bodyPr/>
                    <a:lstStyle/>
                    <a:p>
                      <a:pPr algn="l" fontAlgn="t">
                        <a:defRPr sz="1200">
                          <a:effectLst/>
                        </a:defRPr>
                      </a:pPr>
                      <a:r>
                        <a:rPr i="1"/>
                        <a:t>Aistolochia spp.</a:t>
                      </a:r>
                      <a:r>
                        <a:t> and preparations thereof</a:t>
                      </a:r>
                    </a:p>
                  </a:txBody>
                  <a:tcPr marL="50800" marR="50800" marT="50800" marB="508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defRPr sz="1200">
                          <a:effectLst/>
                        </a:defRPr>
                      </a:pPr>
                      <a:r>
                        <a:t>MRLs cannot be set.</a:t>
                      </a:r>
                    </a:p>
                  </a:txBody>
                  <a:tcPr marL="50800" marR="50800" marT="50800" marB="508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67253536"/>
                  </a:ext>
                </a:extLst>
              </a:tr>
              <a:tr h="307426">
                <a:tc>
                  <a:txBody>
                    <a:bodyPr/>
                    <a:lstStyle/>
                    <a:p>
                      <a:pPr algn="l" fontAlgn="t">
                        <a:defRPr sz="1200">
                          <a:effectLst/>
                        </a:defRPr>
                      </a:pPr>
                      <a:r>
                        <a:t>Chloramphenicol</a:t>
                      </a:r>
                    </a:p>
                  </a:txBody>
                  <a:tcPr marL="50800" marR="50800" marT="50800" marB="508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defRPr sz="1200">
                          <a:effectLst/>
                        </a:defRPr>
                      </a:pPr>
                      <a:r>
                        <a:t>MRLs cannot be set.</a:t>
                      </a:r>
                    </a:p>
                  </a:txBody>
                  <a:tcPr marL="50800" marR="50800" marT="50800" marB="508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84373260"/>
                  </a:ext>
                </a:extLst>
              </a:tr>
              <a:tr h="307426">
                <a:tc>
                  <a:txBody>
                    <a:bodyPr/>
                    <a:lstStyle/>
                    <a:p>
                      <a:pPr algn="l" fontAlgn="t">
                        <a:defRPr sz="1200">
                          <a:effectLst/>
                        </a:defRPr>
                      </a:pPr>
                      <a:r>
                        <a:t>Chloroform</a:t>
                      </a:r>
                    </a:p>
                  </a:txBody>
                  <a:tcPr marL="50800" marR="50800" marT="50800" marB="508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defRPr sz="1200">
                          <a:effectLst/>
                        </a:defRPr>
                      </a:pPr>
                      <a:r>
                        <a:t>MRLs cannot be set.</a:t>
                      </a:r>
                    </a:p>
                  </a:txBody>
                  <a:tcPr marL="50800" marR="50800" marT="50800" marB="508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24519013"/>
                  </a:ext>
                </a:extLst>
              </a:tr>
              <a:tr h="307426">
                <a:tc>
                  <a:txBody>
                    <a:bodyPr/>
                    <a:lstStyle/>
                    <a:p>
                      <a:pPr algn="l" fontAlgn="t">
                        <a:defRPr sz="1200">
                          <a:effectLst/>
                        </a:defRPr>
                      </a:pPr>
                      <a:r>
                        <a:t>Chlorpromazine</a:t>
                      </a:r>
                    </a:p>
                  </a:txBody>
                  <a:tcPr marL="50800" marR="50800" marT="50800" marB="508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defRPr sz="1200">
                          <a:effectLst/>
                        </a:defRPr>
                      </a:pPr>
                      <a:r>
                        <a:t>MRLs cannot be set.</a:t>
                      </a:r>
                    </a:p>
                  </a:txBody>
                  <a:tcPr marL="50800" marR="50800" marT="50800" marB="508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40214562"/>
                  </a:ext>
                </a:extLst>
              </a:tr>
              <a:tr h="307426">
                <a:tc>
                  <a:txBody>
                    <a:bodyPr/>
                    <a:lstStyle/>
                    <a:p>
                      <a:pPr algn="l" fontAlgn="t">
                        <a:defRPr sz="1200">
                          <a:effectLst/>
                        </a:defRPr>
                      </a:pPr>
                      <a:r>
                        <a:t>Colchicine</a:t>
                      </a:r>
                      <a:endParaRPr sz="1200">
                        <a:effectLst/>
                      </a:endParaRPr>
                    </a:p>
                  </a:txBody>
                  <a:tcPr marL="50800" marR="50800" marT="50800" marB="508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defRPr sz="1200">
                          <a:effectLst/>
                        </a:defRPr>
                      </a:pPr>
                      <a:r>
                        <a:t>MRLs cannot be set.</a:t>
                      </a:r>
                    </a:p>
                  </a:txBody>
                  <a:tcPr marL="50800" marR="50800" marT="50800" marB="508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49099439"/>
                  </a:ext>
                </a:extLst>
              </a:tr>
              <a:tr h="307426">
                <a:tc>
                  <a:txBody>
                    <a:bodyPr/>
                    <a:lstStyle/>
                    <a:p>
                      <a:pPr algn="l" fontAlgn="t">
                        <a:defRPr sz="1200">
                          <a:effectLst/>
                        </a:defRPr>
                      </a:pPr>
                      <a:r>
                        <a:t>Dapson</a:t>
                      </a:r>
                    </a:p>
                  </a:txBody>
                  <a:tcPr marL="50800" marR="50800" marT="50800" marB="508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defRPr sz="1200">
                          <a:effectLst/>
                        </a:defRPr>
                      </a:pPr>
                      <a:r>
                        <a:t>MRLs cannot be set.</a:t>
                      </a:r>
                    </a:p>
                  </a:txBody>
                  <a:tcPr marL="50800" marR="50800" marT="50800" marB="508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4116590"/>
                  </a:ext>
                </a:extLst>
              </a:tr>
              <a:tr h="307426">
                <a:tc>
                  <a:txBody>
                    <a:bodyPr/>
                    <a:lstStyle/>
                    <a:p>
                      <a:pPr algn="l" fontAlgn="t">
                        <a:defRPr sz="1200">
                          <a:effectLst/>
                        </a:defRPr>
                      </a:pPr>
                      <a:r>
                        <a:t>Dimetridazole</a:t>
                      </a:r>
                      <a:endParaRPr sz="1200">
                        <a:effectLst/>
                      </a:endParaRPr>
                    </a:p>
                  </a:txBody>
                  <a:tcPr marL="50800" marR="50800" marT="50800" marB="508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defRPr sz="1200">
                          <a:effectLst/>
                        </a:defRPr>
                      </a:pPr>
                      <a:r>
                        <a:t>MRLs cannot be set.</a:t>
                      </a:r>
                    </a:p>
                  </a:txBody>
                  <a:tcPr marL="50800" marR="50800" marT="50800" marB="508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20374358"/>
                  </a:ext>
                </a:extLst>
              </a:tr>
              <a:tr h="307426">
                <a:tc>
                  <a:txBody>
                    <a:bodyPr/>
                    <a:lstStyle/>
                    <a:p>
                      <a:pPr algn="l" fontAlgn="t">
                        <a:defRPr sz="1200">
                          <a:effectLst/>
                        </a:defRPr>
                      </a:pPr>
                      <a:r>
                        <a:t>Metronidazole</a:t>
                      </a:r>
                    </a:p>
                  </a:txBody>
                  <a:tcPr marL="50800" marR="50800" marT="50800" marB="508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defRPr sz="1200">
                          <a:effectLst/>
                        </a:defRPr>
                      </a:pPr>
                      <a:r>
                        <a:t>MRLs cannot be set.</a:t>
                      </a:r>
                    </a:p>
                  </a:txBody>
                  <a:tcPr marL="50800" marR="50800" marT="50800" marB="508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86964414"/>
                  </a:ext>
                </a:extLst>
              </a:tr>
              <a:tr h="307426">
                <a:tc>
                  <a:txBody>
                    <a:bodyPr/>
                    <a:lstStyle/>
                    <a:p>
                      <a:pPr algn="l" fontAlgn="t">
                        <a:defRPr sz="1200">
                          <a:effectLst/>
                        </a:defRPr>
                      </a:pPr>
                      <a:r>
                        <a:t>Nitrofurans (including furazolidone)</a:t>
                      </a:r>
                    </a:p>
                  </a:txBody>
                  <a:tcPr marL="50800" marR="50800" marT="50800" marB="508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defRPr sz="1200">
                          <a:effectLst/>
                        </a:defRPr>
                      </a:pPr>
                      <a:r>
                        <a:t>MRLs cannot be set.</a:t>
                      </a:r>
                    </a:p>
                  </a:txBody>
                  <a:tcPr marL="50800" marR="50800" marT="50800" marB="508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12475802"/>
                  </a:ext>
                </a:extLst>
              </a:tr>
              <a:tr h="307426">
                <a:tc>
                  <a:txBody>
                    <a:bodyPr/>
                    <a:lstStyle/>
                    <a:p>
                      <a:pPr algn="l" fontAlgn="t">
                        <a:defRPr sz="1200">
                          <a:effectLst/>
                        </a:defRPr>
                      </a:pPr>
                      <a:r>
                        <a:t>Ronidazole</a:t>
                      </a:r>
                      <a:endParaRPr sz="1200">
                        <a:effectLst/>
                      </a:endParaRPr>
                    </a:p>
                  </a:txBody>
                  <a:tcPr marL="50800" marR="50800" marT="50800" marB="508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defRPr sz="1200">
                          <a:effectLst/>
                        </a:defRPr>
                      </a:pPr>
                      <a:r>
                        <a:t>MRLs cannot be set.</a:t>
                      </a:r>
                    </a:p>
                  </a:txBody>
                  <a:tcPr marL="50800" marR="50800" marT="50800" marB="508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99974432"/>
                  </a:ext>
                </a:extLst>
              </a:tr>
            </a:tbl>
          </a:graphicData>
        </a:graphic>
      </p:graphicFrame>
    </p:spTree>
    <p:extLst>
      <p:ext uri="{BB962C8B-B14F-4D97-AF65-F5344CB8AC3E}">
        <p14:creationId xmlns:p14="http://schemas.microsoft.com/office/powerpoint/2010/main" val="3428569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pPr>
              <a:lnSpc>
                <a:spcPct val="120000"/>
              </a:lnSpc>
              <a:defRPr sz="2800" b="1">
                <a:solidFill>
                  <a:srgbClr val="002060"/>
                </a:solidFill>
                <a:latin typeface="EC Square Sans Pro" panose="020B0506040000020004" pitchFamily="34" charset="0"/>
              </a:defRPr>
            </a:pPr>
            <a:r>
              <a:t>National legislation</a:t>
            </a:r>
            <a:endParaRPr sz="2800" b="1">
              <a:solidFill>
                <a:srgbClr val="002060"/>
              </a:solidFill>
              <a:latin typeface="EC Square Sans Pro" panose="020B0506040000020004" pitchFamily="34" charset="0"/>
            </a:endParaRPr>
          </a:p>
        </p:txBody>
      </p:sp>
      <p:sp>
        <p:nvSpPr>
          <p:cNvPr id="4" name="CuadroTexto 3">
            <a:extLst>
              <a:ext uri="{FF2B5EF4-FFF2-40B4-BE49-F238E27FC236}">
                <a16:creationId xmlns:a16="http://schemas.microsoft.com/office/drawing/2014/main" id="{9D83A1A9-65D4-4E6A-85BE-FE18C703815C}"/>
              </a:ext>
            </a:extLst>
          </p:cNvPr>
          <p:cNvSpPr txBox="1"/>
          <p:nvPr/>
        </p:nvSpPr>
        <p:spPr>
          <a:xfrm>
            <a:off x="269723" y="708367"/>
            <a:ext cx="10608736" cy="4659737"/>
          </a:xfrm>
          <a:prstGeom prst="rect">
            <a:avLst/>
          </a:prstGeom>
          <a:noFill/>
        </p:spPr>
        <p:txBody>
          <a:bodyPr wrap="square" lIns="91440" tIns="45720" rIns="91440" bIns="45720" anchor="t">
            <a:spAutoFit/>
          </a:bodyPr>
          <a:lstStyle/>
          <a:p>
            <a:pPr>
              <a:lnSpc>
                <a:spcPct val="120000"/>
              </a:lnSpc>
              <a:defRPr sz="2800"/>
            </a:pPr>
            <a:r>
              <a:rPr b="1" dirty="0"/>
              <a:t>1. </a:t>
            </a:r>
            <a:r>
              <a:rPr dirty="0">
                <a:solidFill>
                  <a:srgbClr val="002060"/>
                </a:solidFill>
                <a:latin typeface="EC Square Sans Pro" panose="020B0506040000020004" pitchFamily="34" charset="0"/>
              </a:rPr>
              <a:t>Prescribing a veterinary medicinal product</a:t>
            </a:r>
          </a:p>
          <a:p>
            <a:pPr marL="457200" indent="-457200">
              <a:buFontTx/>
              <a:buChar char="-"/>
            </a:pPr>
            <a:endParaRPr sz="1800" dirty="0"/>
          </a:p>
          <a:p>
            <a:pPr marL="285750" indent="-285750">
              <a:buFont typeface="Wingdings" panose="05000000000000000000" pitchFamily="2" charset="2"/>
              <a:buChar char="ü"/>
              <a:defRPr sz="1800"/>
            </a:pPr>
            <a:r>
              <a:rPr lang="sk-SK" dirty="0" err="1"/>
              <a:t>For</a:t>
            </a:r>
            <a:r>
              <a:rPr lang="sk-SK" dirty="0"/>
              <a:t> </a:t>
            </a:r>
            <a:r>
              <a:rPr lang="sk-SK" b="1" i="1" dirty="0" err="1"/>
              <a:t>food-producing</a:t>
            </a:r>
            <a:r>
              <a:rPr lang="sk-SK" b="1" i="1" dirty="0"/>
              <a:t> </a:t>
            </a:r>
            <a:r>
              <a:rPr lang="sk-SK" b="1" i="1" dirty="0" err="1"/>
              <a:t>animal</a:t>
            </a:r>
            <a:r>
              <a:rPr lang="sk-SK" b="1" i="1" dirty="0"/>
              <a:t> </a:t>
            </a:r>
            <a:r>
              <a:rPr dirty="0"/>
              <a:t>may not be prescribed a veterinary medicinal product containing a substance the holding of which on the farm is prohibited under a special regulation.</a:t>
            </a:r>
          </a:p>
          <a:p>
            <a:pPr algn="just"/>
            <a:endParaRPr dirty="0"/>
          </a:p>
          <a:p>
            <a:pPr marL="457200" indent="-457200" algn="just">
              <a:buFontTx/>
              <a:buChar char="-"/>
            </a:pPr>
            <a:r>
              <a:rPr dirty="0"/>
              <a:t>Slovak Government Regulation No </a:t>
            </a:r>
            <a:r>
              <a:rPr dirty="0">
                <a:hlinkClick r:id="rId3" tooltip="Odkaz na predpis alebo ustanovenie"/>
              </a:rPr>
              <a:t>609/2008 laying down details on the</a:t>
            </a:r>
            <a:r>
              <a:rPr dirty="0"/>
              <a:t> prohibition of the use in animal husbandry of certain substances having a hormonal or </a:t>
            </a:r>
            <a:r>
              <a:rPr dirty="0" err="1"/>
              <a:t>thyrostatic</a:t>
            </a:r>
            <a:r>
              <a:rPr dirty="0"/>
              <a:t> action and of beta-agonists.</a:t>
            </a:r>
          </a:p>
          <a:p>
            <a:endParaRPr sz="1600" dirty="0"/>
          </a:p>
          <a:p>
            <a:pPr marL="457200" indent="-457200">
              <a:buFontTx/>
              <a:buChar char="-"/>
              <a:defRPr i="1"/>
            </a:pPr>
            <a:r>
              <a:rPr dirty="0"/>
              <a:t>Council Directive 96/22/EC of 29 April 1996 concerning the prohibition on the use in animal husbandry of certain substances having a hormonal or </a:t>
            </a:r>
            <a:r>
              <a:rPr dirty="0" err="1"/>
              <a:t>thyrostatic</a:t>
            </a:r>
            <a:r>
              <a:rPr dirty="0"/>
              <a:t> action and of beta-agonists, and repealing Directives 81/602/EEC, 88/146/EEC and 88/299/EEC </a:t>
            </a:r>
            <a:endParaRPr i="1" dirty="0">
              <a:solidFill>
                <a:srgbClr val="002060"/>
              </a:solidFill>
              <a:latin typeface="EC Square Sans Pro"/>
            </a:endParaRPr>
          </a:p>
          <a:p>
            <a:pPr>
              <a:lnSpc>
                <a:spcPct val="120000"/>
              </a:lnSpc>
              <a:buClr>
                <a:srgbClr val="6BB188"/>
              </a:buClr>
            </a:pPr>
            <a:endParaRPr sz="2800" dirty="0">
              <a:solidFill>
                <a:srgbClr val="002060"/>
              </a:solidFill>
              <a:latin typeface="EC Square Sans Pro"/>
            </a:endParaRPr>
          </a:p>
          <a:p>
            <a:pPr>
              <a:lnSpc>
                <a:spcPct val="120000"/>
              </a:lnSpc>
            </a:pPr>
            <a:endParaRPr sz="2800" b="1" dirty="0">
              <a:solidFill>
                <a:srgbClr val="002060"/>
              </a:solidFill>
              <a:latin typeface="EC Square Sans Pro" panose="020B0506040000020004" pitchFamily="34" charset="0"/>
            </a:endParaRPr>
          </a:p>
        </p:txBody>
      </p:sp>
    </p:spTree>
    <p:extLst>
      <p:ext uri="{BB962C8B-B14F-4D97-AF65-F5344CB8AC3E}">
        <p14:creationId xmlns:p14="http://schemas.microsoft.com/office/powerpoint/2010/main" val="1676320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p:cNvGraphicFramePr>
            <a:graphicFrameLocks noChangeAspect="1"/>
          </p:cNvGraphicFramePr>
          <p:nvPr/>
        </p:nvGraphicFramePr>
        <p:xfrm>
          <a:off x="5684108" y="127705"/>
          <a:ext cx="5195480" cy="6584486"/>
        </p:xfrm>
        <a:graphic>
          <a:graphicData uri="http://schemas.openxmlformats.org/presentationml/2006/ole">
            <mc:AlternateContent xmlns:mc="http://schemas.openxmlformats.org/markup-compatibility/2006">
              <mc:Choice xmlns:v="urn:schemas-microsoft-com:vml" Requires="v">
                <p:oleObj name="Acrobat Document" r:id="rId2" imgW="3777946" imgH="5346441" progId="Acrobat.Document.DC">
                  <p:embed/>
                </p:oleObj>
              </mc:Choice>
              <mc:Fallback>
                <p:oleObj name="Acrobat Document" r:id="rId2" imgW="3777946" imgH="5346441" progId="Acrobat.Document.DC">
                  <p:embed/>
                  <p:pic>
                    <p:nvPicPr>
                      <p:cNvPr id="5" name="Objekt 4"/>
                      <p:cNvPicPr/>
                      <p:nvPr/>
                    </p:nvPicPr>
                    <p:blipFill>
                      <a:blip r:embed="rId3"/>
                      <a:stretch>
                        <a:fillRect/>
                      </a:stretch>
                    </p:blipFill>
                    <p:spPr>
                      <a:xfrm>
                        <a:off x="5684108" y="127705"/>
                        <a:ext cx="5195480" cy="6584486"/>
                      </a:xfrm>
                      <a:prstGeom prst="rect">
                        <a:avLst/>
                      </a:prstGeom>
                    </p:spPr>
                  </p:pic>
                </p:oleObj>
              </mc:Fallback>
            </mc:AlternateContent>
          </a:graphicData>
        </a:graphic>
      </p:graphicFrame>
      <p:sp>
        <p:nvSpPr>
          <p:cNvPr id="4" name="CuadroTexto 3">
            <a:extLst>
              <a:ext uri="{FF2B5EF4-FFF2-40B4-BE49-F238E27FC236}">
                <a16:creationId xmlns:a16="http://schemas.microsoft.com/office/drawing/2014/main" id="{9D83A1A9-65D4-4E6A-85BE-FE18C703815C}"/>
              </a:ext>
            </a:extLst>
          </p:cNvPr>
          <p:cNvSpPr txBox="1"/>
          <p:nvPr/>
        </p:nvSpPr>
        <p:spPr>
          <a:xfrm>
            <a:off x="235554" y="385366"/>
            <a:ext cx="10439400" cy="6545895"/>
          </a:xfrm>
          <a:prstGeom prst="rect">
            <a:avLst/>
          </a:prstGeom>
          <a:noFill/>
        </p:spPr>
        <p:txBody>
          <a:bodyPr wrap="square" lIns="91440" tIns="45720" rIns="91440" bIns="45720" anchor="t">
            <a:spAutoFit/>
          </a:bodyPr>
          <a:lstStyle/>
          <a:p>
            <a:pPr>
              <a:lnSpc>
                <a:spcPct val="120000"/>
              </a:lnSpc>
              <a:buClr>
                <a:srgbClr val="6BB188"/>
              </a:buClr>
              <a:defRPr sz="2800">
                <a:solidFill>
                  <a:srgbClr val="002060"/>
                </a:solidFill>
                <a:latin typeface="EC Square Sans Pro" panose="020B0506040000020004" pitchFamily="34" charset="0"/>
              </a:defRPr>
            </a:pPr>
            <a:r>
              <a:rPr dirty="0"/>
              <a:t>1. Prescribing veterinary </a:t>
            </a:r>
          </a:p>
          <a:p>
            <a:pPr>
              <a:lnSpc>
                <a:spcPct val="120000"/>
              </a:lnSpc>
              <a:buClr>
                <a:srgbClr val="6BB188"/>
              </a:buClr>
              <a:defRPr sz="2800">
                <a:solidFill>
                  <a:srgbClr val="002060"/>
                </a:solidFill>
                <a:latin typeface="EC Square Sans Pro" panose="020B0506040000020004" pitchFamily="34" charset="0"/>
              </a:defRPr>
            </a:pPr>
            <a:r>
              <a:rPr dirty="0"/>
              <a:t>medicine </a:t>
            </a:r>
          </a:p>
          <a:p>
            <a:pPr>
              <a:lnSpc>
                <a:spcPct val="120000"/>
              </a:lnSpc>
              <a:defRPr sz="2800" b="1">
                <a:solidFill>
                  <a:srgbClr val="002060"/>
                </a:solidFill>
                <a:latin typeface="EC Square Sans Pro" panose="020B0506040000020004" pitchFamily="34" charset="0"/>
              </a:defRPr>
            </a:pPr>
            <a:r>
              <a:rPr dirty="0"/>
              <a:t>Veterinary prescription</a:t>
            </a:r>
          </a:p>
          <a:p>
            <a:pPr marL="457200" indent="-457200">
              <a:lnSpc>
                <a:spcPct val="120000"/>
              </a:lnSpc>
              <a:buFontTx/>
              <a:buChar char="-"/>
              <a:defRPr sz="2800" b="1">
                <a:solidFill>
                  <a:srgbClr val="002060"/>
                </a:solidFill>
                <a:latin typeface="EC Square Sans Pro" panose="020B0506040000020004" pitchFamily="34" charset="0"/>
              </a:defRPr>
            </a:pPr>
            <a:r>
              <a:rPr dirty="0"/>
              <a:t>The </a:t>
            </a:r>
            <a:r>
              <a:rPr lang="sk-SK" dirty="0" err="1"/>
              <a:t>template</a:t>
            </a:r>
            <a:r>
              <a:rPr dirty="0"/>
              <a:t> is set out in national </a:t>
            </a:r>
            <a:endParaRPr lang="sk-SK" dirty="0"/>
          </a:p>
          <a:p>
            <a:pPr>
              <a:lnSpc>
                <a:spcPct val="120000"/>
              </a:lnSpc>
              <a:defRPr sz="2800" b="1">
                <a:solidFill>
                  <a:srgbClr val="002060"/>
                </a:solidFill>
                <a:latin typeface="EC Square Sans Pro" panose="020B0506040000020004" pitchFamily="34" charset="0"/>
              </a:defRPr>
            </a:pPr>
            <a:r>
              <a:rPr dirty="0"/>
              <a:t>legislation</a:t>
            </a:r>
          </a:p>
          <a:p>
            <a:pPr>
              <a:lnSpc>
                <a:spcPct val="120000"/>
              </a:lnSpc>
              <a:defRPr sz="2000" b="1"/>
            </a:pPr>
            <a:r>
              <a:rPr dirty="0"/>
              <a:t>Decree of the Ministry of Agriculture</a:t>
            </a:r>
          </a:p>
          <a:p>
            <a:pPr>
              <a:lnSpc>
                <a:spcPct val="120000"/>
              </a:lnSpc>
              <a:defRPr sz="2000" b="1"/>
            </a:pPr>
            <a:r>
              <a:rPr dirty="0"/>
              <a:t> and Rural Development of the Slovak Republic </a:t>
            </a:r>
          </a:p>
          <a:p>
            <a:pPr>
              <a:lnSpc>
                <a:spcPct val="120000"/>
              </a:lnSpc>
              <a:defRPr sz="2000"/>
            </a:pPr>
            <a:r>
              <a:rPr b="1" dirty="0"/>
              <a:t>No 314/2022 Coll.</a:t>
            </a:r>
            <a:r>
              <a:rPr dirty="0"/>
              <a:t> establishing </a:t>
            </a:r>
          </a:p>
          <a:p>
            <a:pPr>
              <a:lnSpc>
                <a:spcPct val="120000"/>
              </a:lnSpc>
              <a:defRPr sz="2000"/>
            </a:pPr>
            <a:r>
              <a:rPr dirty="0"/>
              <a:t>details of the drawing up of veterinary forms </a:t>
            </a:r>
          </a:p>
          <a:p>
            <a:pPr>
              <a:lnSpc>
                <a:spcPct val="120000"/>
              </a:lnSpc>
              <a:defRPr sz="2000"/>
            </a:pPr>
            <a:r>
              <a:rPr dirty="0"/>
              <a:t>prescription </a:t>
            </a:r>
          </a:p>
          <a:p>
            <a:pPr marL="457200" indent="-457200">
              <a:lnSpc>
                <a:spcPct val="120000"/>
              </a:lnSpc>
              <a:buFontTx/>
              <a:buChar char="-"/>
              <a:defRPr sz="2800" b="1">
                <a:solidFill>
                  <a:srgbClr val="002060"/>
                </a:solidFill>
                <a:latin typeface="EC Square Sans Pro" panose="020B0506040000020004" pitchFamily="34" charset="0"/>
              </a:defRPr>
            </a:pPr>
            <a:r>
              <a:rPr dirty="0"/>
              <a:t>in paper form</a:t>
            </a:r>
          </a:p>
          <a:p>
            <a:pPr marL="457200" indent="-457200">
              <a:lnSpc>
                <a:spcPct val="120000"/>
              </a:lnSpc>
              <a:buFontTx/>
              <a:buChar char="-"/>
              <a:defRPr sz="2800" b="1">
                <a:solidFill>
                  <a:srgbClr val="002060"/>
                </a:solidFill>
                <a:latin typeface="EC Square Sans Pro" panose="020B0506040000020004" pitchFamily="34" charset="0"/>
              </a:defRPr>
            </a:pPr>
            <a:r>
              <a:rPr dirty="0"/>
              <a:t>it shall contain the information</a:t>
            </a:r>
            <a:r>
              <a:rPr lang="sk-SK" dirty="0"/>
              <a:t>s</a:t>
            </a:r>
            <a:r>
              <a:rPr dirty="0"/>
              <a:t> that </a:t>
            </a:r>
          </a:p>
          <a:p>
            <a:pPr>
              <a:lnSpc>
                <a:spcPct val="120000"/>
              </a:lnSpc>
              <a:defRPr sz="2800" b="1">
                <a:solidFill>
                  <a:srgbClr val="002060"/>
                </a:solidFill>
                <a:latin typeface="EC Square Sans Pro" panose="020B0506040000020004" pitchFamily="34" charset="0"/>
              </a:defRPr>
            </a:pPr>
            <a:r>
              <a:rPr dirty="0"/>
              <a:t>Requests Article 105(5) of the Regulation </a:t>
            </a:r>
            <a:endParaRPr sz="2800" b="1" dirty="0">
              <a:solidFill>
                <a:srgbClr val="002060"/>
              </a:solidFill>
              <a:latin typeface="EC Square Sans Pro" panose="020B0506040000020004" pitchFamily="34" charset="0"/>
            </a:endParaRPr>
          </a:p>
          <a:p>
            <a:pPr>
              <a:lnSpc>
                <a:spcPct val="120000"/>
              </a:lnSpc>
              <a:defRPr sz="2800" b="1">
                <a:solidFill>
                  <a:srgbClr val="002060"/>
                </a:solidFill>
                <a:latin typeface="EC Square Sans Pro" panose="020B0506040000020004" pitchFamily="34" charset="0"/>
              </a:defRPr>
            </a:pPr>
            <a:r>
              <a:rPr dirty="0"/>
              <a:t>(EU) 2019/6</a:t>
            </a:r>
            <a:endParaRPr sz="2800" b="1" dirty="0">
              <a:solidFill>
                <a:srgbClr val="002060"/>
              </a:solidFill>
              <a:latin typeface="EC Square Sans Pro" panose="020B0506040000020004" pitchFamily="34" charset="0"/>
            </a:endParaRPr>
          </a:p>
        </p:txBody>
      </p:sp>
      <p:sp>
        <p:nvSpPr>
          <p:cNvPr id="3" name="Zástupný objekt pre text 2"/>
          <p:cNvSpPr>
            <a:spLocks noGrp="1"/>
          </p:cNvSpPr>
          <p:nvPr>
            <p:ph type="body" sz="quarter" idx="10"/>
          </p:nvPr>
        </p:nvSpPr>
        <p:spPr>
          <a:xfrm>
            <a:off x="831198" y="127705"/>
            <a:ext cx="9462631" cy="476730"/>
          </a:xfrm>
        </p:spPr>
        <p:txBody>
          <a:bodyPr/>
          <a:lstStyle/>
          <a:p>
            <a:pPr>
              <a:lnSpc>
                <a:spcPct val="120000"/>
              </a:lnSpc>
              <a:defRPr b="1">
                <a:solidFill>
                  <a:srgbClr val="002060"/>
                </a:solidFill>
                <a:latin typeface="EC Square Sans Pro" panose="020B0506040000020004" pitchFamily="34" charset="0"/>
              </a:defRPr>
            </a:pPr>
            <a:r>
              <a:rPr dirty="0"/>
              <a:t>National legislation</a:t>
            </a:r>
            <a:endParaRPr b="1" dirty="0">
              <a:solidFill>
                <a:srgbClr val="002060"/>
              </a:solidFill>
              <a:latin typeface="EC Square Sans Pro" panose="020B0506040000020004" pitchFamily="34" charset="0"/>
            </a:endParaRPr>
          </a:p>
          <a:p>
            <a:endParaRPr sz="2800" dirty="0">
              <a:solidFill>
                <a:srgbClr val="002060"/>
              </a:solidFill>
              <a:latin typeface="EC Square Sans Pro" panose="020B0506040000020004" pitchFamily="34" charset="0"/>
            </a:endParaRPr>
          </a:p>
        </p:txBody>
      </p:sp>
    </p:spTree>
    <p:extLst>
      <p:ext uri="{BB962C8B-B14F-4D97-AF65-F5344CB8AC3E}">
        <p14:creationId xmlns:p14="http://schemas.microsoft.com/office/powerpoint/2010/main" val="1810659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p:cNvGraphicFramePr>
            <a:graphicFrameLocks noChangeAspect="1"/>
          </p:cNvGraphicFramePr>
          <p:nvPr/>
        </p:nvGraphicFramePr>
        <p:xfrm>
          <a:off x="5684108" y="127705"/>
          <a:ext cx="4809250" cy="6584486"/>
        </p:xfrm>
        <a:graphic>
          <a:graphicData uri="http://schemas.openxmlformats.org/presentationml/2006/ole">
            <mc:AlternateContent xmlns:mc="http://schemas.openxmlformats.org/markup-compatibility/2006">
              <mc:Choice xmlns:v="urn:schemas-microsoft-com:vml" Requires="v">
                <p:oleObj name="Acrobat Document" r:id="rId3" imgW="3777946" imgH="5346441" progId="Acrobat.Document.DC">
                  <p:embed/>
                </p:oleObj>
              </mc:Choice>
              <mc:Fallback>
                <p:oleObj name="Acrobat Document" r:id="rId3" imgW="3777946" imgH="5346441" progId="Acrobat.Document.DC">
                  <p:embed/>
                  <p:pic>
                    <p:nvPicPr>
                      <p:cNvPr id="5" name="Objekt 4"/>
                      <p:cNvPicPr/>
                      <p:nvPr/>
                    </p:nvPicPr>
                    <p:blipFill>
                      <a:blip r:embed="rId4"/>
                      <a:stretch>
                        <a:fillRect/>
                      </a:stretch>
                    </p:blipFill>
                    <p:spPr>
                      <a:xfrm>
                        <a:off x="5684108" y="127705"/>
                        <a:ext cx="4809250" cy="6584486"/>
                      </a:xfrm>
                      <a:prstGeom prst="rect">
                        <a:avLst/>
                      </a:prstGeom>
                    </p:spPr>
                  </p:pic>
                </p:oleObj>
              </mc:Fallback>
            </mc:AlternateContent>
          </a:graphicData>
        </a:graphic>
      </p:graphicFrame>
      <p:sp>
        <p:nvSpPr>
          <p:cNvPr id="4" name="CuadroTexto 3">
            <a:extLst>
              <a:ext uri="{FF2B5EF4-FFF2-40B4-BE49-F238E27FC236}">
                <a16:creationId xmlns:a16="http://schemas.microsoft.com/office/drawing/2014/main" id="{9D83A1A9-65D4-4E6A-85BE-FE18C703815C}"/>
              </a:ext>
            </a:extLst>
          </p:cNvPr>
          <p:cNvSpPr txBox="1"/>
          <p:nvPr/>
        </p:nvSpPr>
        <p:spPr>
          <a:xfrm>
            <a:off x="107043" y="743395"/>
            <a:ext cx="10439400" cy="4672048"/>
          </a:xfrm>
          <a:prstGeom prst="rect">
            <a:avLst/>
          </a:prstGeom>
          <a:noFill/>
        </p:spPr>
        <p:txBody>
          <a:bodyPr wrap="square" lIns="91440" tIns="45720" rIns="91440" bIns="45720" anchor="t">
            <a:spAutoFit/>
          </a:bodyPr>
          <a:lstStyle/>
          <a:p>
            <a:pPr marL="514350" indent="-514350">
              <a:lnSpc>
                <a:spcPct val="120000"/>
              </a:lnSpc>
              <a:buClr>
                <a:srgbClr val="6BB188"/>
              </a:buClr>
              <a:buAutoNum type="arabicPeriod"/>
              <a:defRPr sz="2800">
                <a:solidFill>
                  <a:srgbClr val="002060"/>
                </a:solidFill>
                <a:latin typeface="EC Square Sans Pro" panose="020B0506040000020004" pitchFamily="34" charset="0"/>
              </a:defRPr>
            </a:pPr>
            <a:r>
              <a:rPr dirty="0"/>
              <a:t>Prescribing veterinary</a:t>
            </a:r>
          </a:p>
          <a:p>
            <a:pPr>
              <a:lnSpc>
                <a:spcPct val="120000"/>
              </a:lnSpc>
              <a:buClr>
                <a:srgbClr val="6BB188"/>
              </a:buClr>
              <a:defRPr sz="2800">
                <a:solidFill>
                  <a:srgbClr val="002060"/>
                </a:solidFill>
                <a:latin typeface="EC Square Sans Pro" panose="020B0506040000020004" pitchFamily="34" charset="0"/>
              </a:defRPr>
            </a:pPr>
            <a:r>
              <a:rPr dirty="0"/>
              <a:t> medicine </a:t>
            </a:r>
          </a:p>
          <a:p>
            <a:pPr>
              <a:lnSpc>
                <a:spcPct val="120000"/>
              </a:lnSpc>
              <a:defRPr sz="2800" b="1">
                <a:solidFill>
                  <a:srgbClr val="002060"/>
                </a:solidFill>
                <a:latin typeface="EC Square Sans Pro" panose="020B0506040000020004" pitchFamily="34" charset="0"/>
              </a:defRPr>
            </a:pPr>
            <a:r>
              <a:rPr dirty="0"/>
              <a:t>Veterinary prescription</a:t>
            </a:r>
          </a:p>
          <a:p>
            <a:pPr>
              <a:lnSpc>
                <a:spcPct val="120000"/>
              </a:lnSpc>
              <a:defRPr sz="2800" b="1">
                <a:solidFill>
                  <a:srgbClr val="002060"/>
                </a:solidFill>
                <a:latin typeface="EC Square Sans Pro" panose="020B0506040000020004" pitchFamily="34" charset="0"/>
              </a:defRPr>
            </a:pPr>
            <a:r>
              <a:rPr dirty="0"/>
              <a:t>It may be drawn up by a person</a:t>
            </a:r>
            <a:endParaRPr sz="2800" b="1" dirty="0">
              <a:solidFill>
                <a:srgbClr val="002060"/>
              </a:solidFill>
              <a:latin typeface="EC Square Sans Pro" panose="020B0506040000020004" pitchFamily="34" charset="0"/>
            </a:endParaRPr>
          </a:p>
          <a:p>
            <a:pPr marL="285750" indent="-285750">
              <a:lnSpc>
                <a:spcPct val="120000"/>
              </a:lnSpc>
              <a:buFont typeface="Wingdings" panose="05000000000000000000" pitchFamily="2" charset="2"/>
              <a:buChar char="ü"/>
              <a:defRPr sz="1800"/>
            </a:pPr>
            <a:r>
              <a:rPr dirty="0"/>
              <a:t>which has its registered office or residence in the territory of the Slovak Republic</a:t>
            </a:r>
            <a:endParaRPr sz="1800" dirty="0"/>
          </a:p>
          <a:p>
            <a:pPr marL="285750" indent="-285750">
              <a:buFont typeface="Wingdings" panose="05000000000000000000" pitchFamily="2" charset="2"/>
              <a:buChar char="ü"/>
              <a:defRPr sz="1800"/>
            </a:pPr>
            <a:r>
              <a:rPr dirty="0"/>
              <a:t>has the technical equipment to print documents </a:t>
            </a:r>
            <a:endParaRPr sz="1800" dirty="0"/>
          </a:p>
          <a:p>
            <a:r>
              <a:rPr dirty="0"/>
              <a:t>     </a:t>
            </a:r>
            <a:r>
              <a:rPr sz="1800" dirty="0"/>
              <a:t>secured against forgery</a:t>
            </a:r>
          </a:p>
          <a:p>
            <a:pPr marL="285750" indent="-285750">
              <a:buFont typeface="Wingdings" panose="05000000000000000000" pitchFamily="2" charset="2"/>
              <a:buChar char="ü"/>
              <a:defRPr sz="1800"/>
            </a:pPr>
            <a:r>
              <a:rPr dirty="0"/>
              <a:t>has a system of production, storage</a:t>
            </a:r>
          </a:p>
          <a:p>
            <a:pPr marL="285750" indent="-285750">
              <a:buFont typeface="Wingdings" panose="05000000000000000000" pitchFamily="2" charset="2"/>
              <a:buChar char="ü"/>
              <a:defRPr sz="1800">
                <a:solidFill>
                  <a:schemeClr val="tx1"/>
                </a:solidFill>
              </a:defRPr>
            </a:pPr>
            <a:r>
              <a:rPr dirty="0"/>
              <a:t>It protects the production processes.</a:t>
            </a:r>
          </a:p>
          <a:p>
            <a:pPr marL="285750" indent="-285750">
              <a:buFont typeface="Wingdings" panose="05000000000000000000" pitchFamily="2" charset="2"/>
              <a:buChar char="ü"/>
              <a:defRPr sz="1800"/>
            </a:pPr>
            <a:r>
              <a:rPr dirty="0"/>
              <a:t>apply to the SVFA SR for the allocation of the unmistakable </a:t>
            </a:r>
            <a:endParaRPr sz="1800" dirty="0"/>
          </a:p>
          <a:p>
            <a:pPr>
              <a:defRPr sz="1800"/>
            </a:pPr>
            <a:r>
              <a:rPr dirty="0"/>
              <a:t>    registration number for veterinary forms prescription</a:t>
            </a:r>
            <a:endParaRPr sz="1800" dirty="0"/>
          </a:p>
          <a:p>
            <a:pPr>
              <a:lnSpc>
                <a:spcPct val="120000"/>
              </a:lnSpc>
            </a:pPr>
            <a:endParaRPr sz="2800" b="1" dirty="0">
              <a:solidFill>
                <a:srgbClr val="002060"/>
              </a:solidFill>
              <a:latin typeface="EC Square Sans Pro" panose="020B0506040000020004" pitchFamily="34" charset="0"/>
            </a:endParaRPr>
          </a:p>
        </p:txBody>
      </p:sp>
      <p:sp>
        <p:nvSpPr>
          <p:cNvPr id="3" name="Zástupný objekt pre text 2"/>
          <p:cNvSpPr>
            <a:spLocks noGrp="1"/>
          </p:cNvSpPr>
          <p:nvPr>
            <p:ph type="body" sz="quarter" idx="10"/>
          </p:nvPr>
        </p:nvSpPr>
        <p:spPr/>
        <p:txBody>
          <a:bodyPr/>
          <a:lstStyle/>
          <a:p>
            <a:pPr>
              <a:lnSpc>
                <a:spcPct val="120000"/>
              </a:lnSpc>
              <a:defRPr b="1">
                <a:solidFill>
                  <a:srgbClr val="002060"/>
                </a:solidFill>
                <a:latin typeface="EC Square Sans Pro" panose="020B0506040000020004" pitchFamily="34" charset="0"/>
              </a:defRPr>
            </a:pPr>
            <a:r>
              <a:t>National legislation</a:t>
            </a:r>
            <a:endParaRPr b="1">
              <a:solidFill>
                <a:srgbClr val="002060"/>
              </a:solidFill>
              <a:latin typeface="EC Square Sans Pro" panose="020B0506040000020004" pitchFamily="34" charset="0"/>
            </a:endParaRPr>
          </a:p>
          <a:p>
            <a:endParaRPr b="1">
              <a:solidFill>
                <a:srgbClr val="002060"/>
              </a:solidFill>
              <a:latin typeface="EC Square Sans Pro" panose="020B0506040000020004" pitchFamily="34" charset="0"/>
            </a:endParaRPr>
          </a:p>
        </p:txBody>
      </p:sp>
    </p:spTree>
    <p:extLst>
      <p:ext uri="{BB962C8B-B14F-4D97-AF65-F5344CB8AC3E}">
        <p14:creationId xmlns:p14="http://schemas.microsoft.com/office/powerpoint/2010/main" val="862563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pPr>
              <a:lnSpc>
                <a:spcPct val="120000"/>
              </a:lnSpc>
              <a:defRPr sz="2800" b="1">
                <a:solidFill>
                  <a:srgbClr val="002060"/>
                </a:solidFill>
                <a:latin typeface="EC Square Sans Pro" panose="020B0506040000020004" pitchFamily="34" charset="0"/>
              </a:defRPr>
            </a:pPr>
            <a:r>
              <a:t>National legislation</a:t>
            </a:r>
            <a:endParaRPr sz="2800" b="1">
              <a:solidFill>
                <a:srgbClr val="002060"/>
              </a:solidFill>
              <a:latin typeface="EC Square Sans Pro" panose="020B0506040000020004" pitchFamily="34" charset="0"/>
            </a:endParaRPr>
          </a:p>
        </p:txBody>
      </p:sp>
      <p:sp>
        <p:nvSpPr>
          <p:cNvPr id="4" name="CuadroTexto 3">
            <a:extLst>
              <a:ext uri="{FF2B5EF4-FFF2-40B4-BE49-F238E27FC236}">
                <a16:creationId xmlns:a16="http://schemas.microsoft.com/office/drawing/2014/main" id="{9D83A1A9-65D4-4E6A-85BE-FE18C703815C}"/>
              </a:ext>
            </a:extLst>
          </p:cNvPr>
          <p:cNvSpPr txBox="1"/>
          <p:nvPr/>
        </p:nvSpPr>
        <p:spPr>
          <a:xfrm>
            <a:off x="818792" y="1282149"/>
            <a:ext cx="10439400" cy="4721292"/>
          </a:xfrm>
          <a:prstGeom prst="rect">
            <a:avLst/>
          </a:prstGeom>
          <a:noFill/>
        </p:spPr>
        <p:txBody>
          <a:bodyPr wrap="square" lIns="91440" tIns="45720" rIns="91440" bIns="45720" anchor="t">
            <a:spAutoFit/>
          </a:bodyPr>
          <a:lstStyle/>
          <a:p>
            <a:pPr>
              <a:lnSpc>
                <a:spcPct val="120000"/>
              </a:lnSpc>
              <a:defRPr sz="2800">
                <a:solidFill>
                  <a:srgbClr val="002060"/>
                </a:solidFill>
                <a:latin typeface="EC Square Sans Pro" panose="020B0506040000020004" pitchFamily="34" charset="0"/>
              </a:defRPr>
            </a:pPr>
            <a:r>
              <a:rPr dirty="0"/>
              <a:t>2. Obligations of private veterinarians and farmers</a:t>
            </a:r>
            <a:endParaRPr sz="2800" dirty="0">
              <a:solidFill>
                <a:srgbClr val="002060"/>
              </a:solidFill>
              <a:latin typeface="EC Square Sans Pro" panose="020B0506040000020004" pitchFamily="34" charset="0"/>
            </a:endParaRPr>
          </a:p>
          <a:p>
            <a:pPr>
              <a:defRPr sz="2800" b="1"/>
            </a:pPr>
            <a:r>
              <a:rPr dirty="0"/>
              <a:t>2.1 Obligations of private veterinarians</a:t>
            </a:r>
          </a:p>
          <a:p>
            <a:endParaRPr sz="2800" b="1" dirty="0"/>
          </a:p>
          <a:p>
            <a:pPr marL="285750" indent="-285750">
              <a:buFont typeface="Wingdings" panose="05000000000000000000" pitchFamily="2" charset="2"/>
              <a:buChar char="ü"/>
              <a:defRPr sz="2400"/>
            </a:pPr>
            <a:r>
              <a:rPr dirty="0"/>
              <a:t>The veterinarian shall keep and keep for five years a record of the veterinary medicinal products administered in a book of </a:t>
            </a:r>
            <a:r>
              <a:rPr lang="sk-SK" dirty="0" err="1"/>
              <a:t>veterinary</a:t>
            </a:r>
            <a:r>
              <a:rPr lang="sk-SK" dirty="0"/>
              <a:t> </a:t>
            </a:r>
            <a:r>
              <a:rPr lang="sk-SK" dirty="0" err="1"/>
              <a:t>treatments</a:t>
            </a:r>
            <a:r>
              <a:rPr dirty="0"/>
              <a:t>. </a:t>
            </a:r>
            <a:endParaRPr sz="2400" dirty="0"/>
          </a:p>
          <a:p>
            <a:endParaRPr sz="2400" dirty="0"/>
          </a:p>
          <a:p>
            <a:pPr marL="285750" indent="-285750">
              <a:buFont typeface="Wingdings" panose="05000000000000000000" pitchFamily="2" charset="2"/>
              <a:buChar char="ü"/>
              <a:defRPr sz="2400"/>
            </a:pPr>
            <a:r>
              <a:rPr dirty="0"/>
              <a:t>The </a:t>
            </a:r>
            <a:r>
              <a:rPr lang="sk-SK" dirty="0" err="1"/>
              <a:t>template</a:t>
            </a:r>
            <a:r>
              <a:rPr dirty="0"/>
              <a:t> of the </a:t>
            </a:r>
            <a:r>
              <a:rPr lang="sk-SK" dirty="0" err="1"/>
              <a:t>book</a:t>
            </a:r>
            <a:r>
              <a:rPr lang="sk-SK" dirty="0"/>
              <a:t> of </a:t>
            </a:r>
            <a:r>
              <a:rPr lang="sk-SK" dirty="0" err="1"/>
              <a:t>veterinary</a:t>
            </a:r>
            <a:r>
              <a:rPr lang="sk-SK" dirty="0"/>
              <a:t> </a:t>
            </a:r>
            <a:r>
              <a:rPr lang="sk-SK" dirty="0" err="1"/>
              <a:t>treatments</a:t>
            </a:r>
            <a:r>
              <a:rPr lang="sk-SK" dirty="0"/>
              <a:t> </a:t>
            </a:r>
            <a:r>
              <a:rPr dirty="0"/>
              <a:t>is </a:t>
            </a:r>
            <a:r>
              <a:rPr lang="sk-SK" dirty="0" err="1"/>
              <a:t>listed</a:t>
            </a:r>
            <a:r>
              <a:rPr dirty="0"/>
              <a:t> in the Act on medicinal products 362/2011 Coll. in </a:t>
            </a:r>
            <a:r>
              <a:rPr i="1" u="sng" dirty="0">
                <a:hlinkClick r:id="rId3" tooltip="Odkaz na predpis alebo ustanovenie"/>
              </a:rPr>
              <a:t>Annex 3</a:t>
            </a:r>
            <a:r>
              <a:rPr dirty="0"/>
              <a:t>.</a:t>
            </a:r>
          </a:p>
          <a:p>
            <a:pPr marL="457200" indent="-457200">
              <a:lnSpc>
                <a:spcPct val="120000"/>
              </a:lnSpc>
              <a:buClr>
                <a:srgbClr val="6BB188"/>
              </a:buClr>
              <a:buFontTx/>
              <a:buChar char="-"/>
            </a:pPr>
            <a:endParaRPr sz="2800" dirty="0">
              <a:solidFill>
                <a:srgbClr val="002060"/>
              </a:solidFill>
              <a:latin typeface="EC Square Sans Pro"/>
            </a:endParaRPr>
          </a:p>
          <a:p>
            <a:pPr>
              <a:lnSpc>
                <a:spcPct val="120000"/>
              </a:lnSpc>
            </a:pPr>
            <a:endParaRPr sz="2800" b="1" dirty="0">
              <a:solidFill>
                <a:srgbClr val="002060"/>
              </a:solidFill>
              <a:latin typeface="EC Square Sans Pro" panose="020B0506040000020004" pitchFamily="34" charset="0"/>
            </a:endParaRPr>
          </a:p>
        </p:txBody>
      </p:sp>
    </p:spTree>
    <p:extLst>
      <p:ext uri="{BB962C8B-B14F-4D97-AF65-F5344CB8AC3E}">
        <p14:creationId xmlns:p14="http://schemas.microsoft.com/office/powerpoint/2010/main" val="667683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ok 6"/>
          <p:cNvPicPr>
            <a:picLocks noChangeAspect="1"/>
          </p:cNvPicPr>
          <p:nvPr/>
        </p:nvPicPr>
        <p:blipFill>
          <a:blip r:embed="rId2"/>
          <a:stretch>
            <a:fillRect/>
          </a:stretch>
        </p:blipFill>
        <p:spPr>
          <a:xfrm>
            <a:off x="532545" y="1264610"/>
            <a:ext cx="9342975" cy="5493999"/>
          </a:xfrm>
          <a:prstGeom prst="rect">
            <a:avLst/>
          </a:prstGeom>
        </p:spPr>
      </p:pic>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pPr>
              <a:lnSpc>
                <a:spcPct val="120000"/>
              </a:lnSpc>
              <a:defRPr sz="2800" b="1">
                <a:solidFill>
                  <a:srgbClr val="002060"/>
                </a:solidFill>
                <a:latin typeface="EC Square Sans Pro" panose="020B0506040000020004" pitchFamily="34" charset="0"/>
              </a:defRPr>
            </a:pPr>
            <a:r>
              <a:t>National legislation</a:t>
            </a:r>
            <a:endParaRPr sz="2800" b="1">
              <a:solidFill>
                <a:srgbClr val="002060"/>
              </a:solidFill>
              <a:latin typeface="EC Square Sans Pro" panose="020B0506040000020004" pitchFamily="34" charset="0"/>
            </a:endParaRPr>
          </a:p>
        </p:txBody>
      </p:sp>
      <p:sp>
        <p:nvSpPr>
          <p:cNvPr id="4" name="CuadroTexto 3">
            <a:extLst>
              <a:ext uri="{FF2B5EF4-FFF2-40B4-BE49-F238E27FC236}">
                <a16:creationId xmlns:a16="http://schemas.microsoft.com/office/drawing/2014/main" id="{9D83A1A9-65D4-4E6A-85BE-FE18C703815C}"/>
              </a:ext>
            </a:extLst>
          </p:cNvPr>
          <p:cNvSpPr txBox="1"/>
          <p:nvPr/>
        </p:nvSpPr>
        <p:spPr>
          <a:xfrm>
            <a:off x="532545" y="787880"/>
            <a:ext cx="10439400" cy="3059299"/>
          </a:xfrm>
          <a:prstGeom prst="rect">
            <a:avLst/>
          </a:prstGeom>
          <a:noFill/>
        </p:spPr>
        <p:txBody>
          <a:bodyPr wrap="square" lIns="91440" tIns="45720" rIns="91440" bIns="45720" anchor="t">
            <a:spAutoFit/>
          </a:bodyPr>
          <a:lstStyle/>
          <a:p>
            <a:pPr>
              <a:lnSpc>
                <a:spcPct val="120000"/>
              </a:lnSpc>
              <a:defRPr sz="2800">
                <a:solidFill>
                  <a:srgbClr val="002060"/>
                </a:solidFill>
                <a:latin typeface="EC Square Sans Pro" panose="020B0506040000020004" pitchFamily="34" charset="0"/>
              </a:defRPr>
            </a:pPr>
            <a:r>
              <a:t>2. Obligations of private veterinarians and farmers</a:t>
            </a:r>
            <a:endParaRPr sz="2800">
              <a:solidFill>
                <a:srgbClr val="002060"/>
              </a:solidFill>
              <a:latin typeface="EC Square Sans Pro" panose="020B0506040000020004" pitchFamily="34" charset="0"/>
            </a:endParaRPr>
          </a:p>
          <a:p>
            <a:pPr>
              <a:defRPr sz="2800" b="1"/>
            </a:pPr>
            <a:r>
              <a:t>2.1 Obligations of private veterinarians</a:t>
            </a:r>
          </a:p>
          <a:p>
            <a:endParaRPr sz="2800" b="1"/>
          </a:p>
          <a:p>
            <a:pPr marL="285750" indent="-285750">
              <a:buFontTx/>
              <a:buChar char="-"/>
            </a:pPr>
            <a:endParaRPr sz="1800"/>
          </a:p>
          <a:p>
            <a:pPr marL="285750" indent="-285750">
              <a:buFontTx/>
              <a:buChar char="-"/>
            </a:pPr>
            <a:endParaRPr sz="1800"/>
          </a:p>
          <a:p>
            <a:pPr marL="457200" indent="-457200">
              <a:lnSpc>
                <a:spcPct val="120000"/>
              </a:lnSpc>
              <a:buClr>
                <a:srgbClr val="6BB188"/>
              </a:buClr>
              <a:buFontTx/>
              <a:buChar char="-"/>
            </a:pPr>
            <a:endParaRPr sz="2800">
              <a:solidFill>
                <a:srgbClr val="002060"/>
              </a:solidFill>
              <a:latin typeface="EC Square Sans Pro"/>
            </a:endParaRPr>
          </a:p>
          <a:p>
            <a:pPr>
              <a:lnSpc>
                <a:spcPct val="120000"/>
              </a:lnSpc>
            </a:pPr>
            <a:endParaRPr sz="2800" b="1">
              <a:solidFill>
                <a:srgbClr val="002060"/>
              </a:solidFill>
              <a:latin typeface="EC Square Sans Pro" panose="020B0506040000020004" pitchFamily="34" charset="0"/>
            </a:endParaRPr>
          </a:p>
        </p:txBody>
      </p:sp>
    </p:spTree>
    <p:extLst>
      <p:ext uri="{BB962C8B-B14F-4D97-AF65-F5344CB8AC3E}">
        <p14:creationId xmlns:p14="http://schemas.microsoft.com/office/powerpoint/2010/main" val="474583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pPr>
              <a:defRPr sz="2800" b="1">
                <a:solidFill>
                  <a:srgbClr val="002060"/>
                </a:solidFill>
                <a:latin typeface="EC Square Sans Pro" panose="020B0506040000020004" pitchFamily="34" charset="0"/>
              </a:defRPr>
            </a:pPr>
            <a:r>
              <a:t>National legislation / national guidelines</a:t>
            </a:r>
          </a:p>
        </p:txBody>
      </p:sp>
      <p:sp>
        <p:nvSpPr>
          <p:cNvPr id="4" name="CuadroTexto 3">
            <a:extLst>
              <a:ext uri="{FF2B5EF4-FFF2-40B4-BE49-F238E27FC236}">
                <a16:creationId xmlns:a16="http://schemas.microsoft.com/office/drawing/2014/main" id="{9D83A1A9-65D4-4E6A-85BE-FE18C703815C}"/>
              </a:ext>
            </a:extLst>
          </p:cNvPr>
          <p:cNvSpPr txBox="1"/>
          <p:nvPr/>
        </p:nvSpPr>
        <p:spPr>
          <a:xfrm>
            <a:off x="818792" y="1282149"/>
            <a:ext cx="10439400" cy="4942892"/>
          </a:xfrm>
          <a:prstGeom prst="rect">
            <a:avLst/>
          </a:prstGeom>
          <a:noFill/>
        </p:spPr>
        <p:txBody>
          <a:bodyPr wrap="square" lIns="91440" tIns="45720" rIns="91440" bIns="45720" anchor="t">
            <a:spAutoFit/>
          </a:bodyPr>
          <a:lstStyle/>
          <a:p>
            <a:pPr>
              <a:lnSpc>
                <a:spcPct val="120000"/>
              </a:lnSpc>
              <a:defRPr sz="2800">
                <a:solidFill>
                  <a:srgbClr val="002060"/>
                </a:solidFill>
                <a:latin typeface="EC Square Sans Pro" panose="020B0506040000020004" pitchFamily="34" charset="0"/>
              </a:defRPr>
            </a:pPr>
            <a:r>
              <a:rPr dirty="0"/>
              <a:t>2. Obligations of private veterinarians and farmers</a:t>
            </a:r>
            <a:endParaRPr sz="2800" dirty="0">
              <a:solidFill>
                <a:srgbClr val="002060"/>
              </a:solidFill>
              <a:latin typeface="EC Square Sans Pro" panose="020B0506040000020004" pitchFamily="34" charset="0"/>
            </a:endParaRPr>
          </a:p>
          <a:p>
            <a:pPr>
              <a:defRPr sz="2800" b="1"/>
            </a:pPr>
            <a:r>
              <a:rPr dirty="0"/>
              <a:t>2.1 Obligations of private veterinarians</a:t>
            </a:r>
          </a:p>
          <a:p>
            <a:endParaRPr sz="2800" b="1" dirty="0"/>
          </a:p>
          <a:p>
            <a:pPr marL="285750" indent="-285750">
              <a:buFont typeface="Wingdings" panose="05000000000000000000" pitchFamily="2" charset="2"/>
              <a:buChar char="ü"/>
              <a:defRPr sz="2400"/>
            </a:pPr>
            <a:r>
              <a:rPr dirty="0"/>
              <a:t>No later than 15 July in respect of the first half of the year concerned and no later than 15 January in respect of the second half of the previous year, the private veterinarian shall provide the competent </a:t>
            </a:r>
            <a:r>
              <a:rPr lang="sk-SK" dirty="0" err="1"/>
              <a:t>district</a:t>
            </a:r>
            <a:r>
              <a:rPr lang="sk-SK" dirty="0"/>
              <a:t> </a:t>
            </a:r>
            <a:r>
              <a:rPr dirty="0"/>
              <a:t>veterinary and food administration in electronic form with information on the consumption of veterinary medicinal products in food </a:t>
            </a:r>
            <a:r>
              <a:rPr lang="sk-SK" dirty="0" err="1"/>
              <a:t>producing</a:t>
            </a:r>
            <a:r>
              <a:rPr lang="sk-SK" dirty="0"/>
              <a:t> </a:t>
            </a:r>
            <a:r>
              <a:rPr dirty="0"/>
              <a:t>animals on the basis of data in the records of veterinary medicinal products administered, which the private veterinarian shall keep in the </a:t>
            </a:r>
            <a:r>
              <a:rPr lang="sk-SK" dirty="0" err="1"/>
              <a:t>book</a:t>
            </a:r>
            <a:r>
              <a:rPr lang="sk-SK" dirty="0"/>
              <a:t> of </a:t>
            </a:r>
            <a:r>
              <a:rPr lang="sk-SK" dirty="0" err="1"/>
              <a:t>veterinary</a:t>
            </a:r>
            <a:r>
              <a:rPr lang="sk-SK" dirty="0"/>
              <a:t> </a:t>
            </a:r>
            <a:r>
              <a:rPr lang="sk-SK" dirty="0" err="1"/>
              <a:t>treatments</a:t>
            </a:r>
            <a:r>
              <a:rPr lang="sk-SK" dirty="0"/>
              <a:t>.</a:t>
            </a:r>
            <a:endParaRPr sz="2800" dirty="0">
              <a:solidFill>
                <a:srgbClr val="002060"/>
              </a:solidFill>
              <a:latin typeface="EC Square Sans Pro"/>
            </a:endParaRPr>
          </a:p>
          <a:p>
            <a:pPr>
              <a:lnSpc>
                <a:spcPct val="120000"/>
              </a:lnSpc>
            </a:pPr>
            <a:endParaRPr sz="2800" b="1" dirty="0">
              <a:solidFill>
                <a:srgbClr val="002060"/>
              </a:solidFill>
              <a:latin typeface="EC Square Sans Pro" panose="020B0506040000020004" pitchFamily="34" charset="0"/>
            </a:endParaRPr>
          </a:p>
        </p:txBody>
      </p:sp>
    </p:spTree>
    <p:extLst>
      <p:ext uri="{BB962C8B-B14F-4D97-AF65-F5344CB8AC3E}">
        <p14:creationId xmlns:p14="http://schemas.microsoft.com/office/powerpoint/2010/main" val="2026828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pPr>
              <a:lnSpc>
                <a:spcPct val="120000"/>
              </a:lnSpc>
              <a:defRPr sz="2800" b="1">
                <a:solidFill>
                  <a:srgbClr val="002060"/>
                </a:solidFill>
                <a:latin typeface="EC Square Sans Pro" panose="020B0506040000020004" pitchFamily="34" charset="0"/>
              </a:defRPr>
            </a:pPr>
            <a:r>
              <a:t>National legislation</a:t>
            </a:r>
            <a:endParaRPr sz="2800" b="1">
              <a:solidFill>
                <a:srgbClr val="002060"/>
              </a:solidFill>
              <a:latin typeface="EC Square Sans Pro" panose="020B0506040000020004" pitchFamily="34" charset="0"/>
            </a:endParaRPr>
          </a:p>
        </p:txBody>
      </p:sp>
      <p:sp>
        <p:nvSpPr>
          <p:cNvPr id="4" name="CuadroTexto 3">
            <a:extLst>
              <a:ext uri="{FF2B5EF4-FFF2-40B4-BE49-F238E27FC236}">
                <a16:creationId xmlns:a16="http://schemas.microsoft.com/office/drawing/2014/main" id="{9D83A1A9-65D4-4E6A-85BE-FE18C703815C}"/>
              </a:ext>
            </a:extLst>
          </p:cNvPr>
          <p:cNvSpPr txBox="1"/>
          <p:nvPr/>
        </p:nvSpPr>
        <p:spPr>
          <a:xfrm>
            <a:off x="571656" y="708796"/>
            <a:ext cx="11004154" cy="6210931"/>
          </a:xfrm>
          <a:prstGeom prst="rect">
            <a:avLst/>
          </a:prstGeom>
          <a:noFill/>
        </p:spPr>
        <p:txBody>
          <a:bodyPr wrap="square" lIns="91440" tIns="45720" rIns="91440" bIns="45720" anchor="t">
            <a:spAutoFit/>
          </a:bodyPr>
          <a:lstStyle/>
          <a:p>
            <a:pPr>
              <a:lnSpc>
                <a:spcPct val="120000"/>
              </a:lnSpc>
              <a:defRPr sz="2800">
                <a:solidFill>
                  <a:srgbClr val="002060"/>
                </a:solidFill>
                <a:latin typeface="EC Square Sans Pro" panose="020B0506040000020004" pitchFamily="34" charset="0"/>
              </a:defRPr>
            </a:pPr>
            <a:r>
              <a:rPr dirty="0"/>
              <a:t>2. Obligations of private veterinarians and farmers</a:t>
            </a:r>
            <a:endParaRPr sz="2800" dirty="0">
              <a:solidFill>
                <a:srgbClr val="002060"/>
              </a:solidFill>
              <a:latin typeface="EC Square Sans Pro" panose="020B0506040000020004" pitchFamily="34" charset="0"/>
            </a:endParaRPr>
          </a:p>
          <a:p>
            <a:pPr>
              <a:defRPr sz="2800" b="1"/>
            </a:pPr>
            <a:r>
              <a:rPr dirty="0"/>
              <a:t>2.1 Obligations of private veterinarians</a:t>
            </a:r>
          </a:p>
          <a:p>
            <a:pPr marL="342900" indent="-342900">
              <a:buFont typeface="Wingdings" panose="05000000000000000000" pitchFamily="2" charset="2"/>
              <a:buChar char="ü"/>
              <a:defRPr sz="2400"/>
            </a:pPr>
            <a:r>
              <a:rPr dirty="0"/>
              <a:t>The veterinarian shall keep and keep for five years a record of the prescription and administration of the medicinal product for human use. </a:t>
            </a:r>
            <a:endParaRPr sz="2400" dirty="0"/>
          </a:p>
          <a:p>
            <a:pPr>
              <a:defRPr sz="2400"/>
            </a:pPr>
            <a:r>
              <a:rPr lang="sk-SK" dirty="0"/>
              <a:t>a) </a:t>
            </a:r>
            <a:r>
              <a:rPr dirty="0"/>
              <a:t>the name of the medicinal product prescribed or administered for human use;</a:t>
            </a:r>
          </a:p>
          <a:p>
            <a:pPr>
              <a:defRPr sz="2400"/>
            </a:pPr>
            <a:r>
              <a:rPr lang="sk-SK" dirty="0"/>
              <a:t>b) </a:t>
            </a:r>
            <a:r>
              <a:rPr dirty="0"/>
              <a:t>the number of packages of the medicinal product prescribed or administered for human use;</a:t>
            </a:r>
          </a:p>
          <a:p>
            <a:pPr>
              <a:defRPr sz="2400"/>
            </a:pPr>
            <a:r>
              <a:rPr dirty="0"/>
              <a:t>c) posology and method of its administration,</a:t>
            </a:r>
          </a:p>
          <a:p>
            <a:pPr>
              <a:defRPr sz="2400"/>
            </a:pPr>
            <a:r>
              <a:rPr dirty="0"/>
              <a:t>d) justification for the use of the medicinal product for human use, including withdrawal period</a:t>
            </a:r>
          </a:p>
          <a:p>
            <a:pPr>
              <a:defRPr sz="2400"/>
            </a:pPr>
            <a:r>
              <a:rPr lang="sk-SK" dirty="0"/>
              <a:t>e) </a:t>
            </a:r>
            <a:r>
              <a:rPr dirty="0"/>
              <a:t>the date of prescription or administration of the medicinal product to the animal;</a:t>
            </a:r>
          </a:p>
          <a:p>
            <a:pPr>
              <a:defRPr sz="2400"/>
            </a:pPr>
            <a:r>
              <a:rPr lang="sk-SK" dirty="0"/>
              <a:t>f) </a:t>
            </a:r>
            <a:r>
              <a:rPr dirty="0"/>
              <a:t>Duration of treatment </a:t>
            </a:r>
            <a:endParaRPr sz="2400" dirty="0"/>
          </a:p>
          <a:p>
            <a:pPr>
              <a:defRPr sz="2400"/>
            </a:pPr>
            <a:r>
              <a:rPr lang="sk-SK" dirty="0"/>
              <a:t>g) </a:t>
            </a:r>
            <a:r>
              <a:rPr dirty="0"/>
              <a:t>the type of animal,</a:t>
            </a:r>
          </a:p>
          <a:p>
            <a:pPr>
              <a:defRPr sz="2400"/>
            </a:pPr>
            <a:r>
              <a:rPr lang="sk-SK" dirty="0"/>
              <a:t>h)</a:t>
            </a:r>
            <a:r>
              <a:rPr dirty="0"/>
              <a:t> diagnosis of the animal;</a:t>
            </a:r>
          </a:p>
          <a:p>
            <a:pPr>
              <a:defRPr sz="2400"/>
            </a:pPr>
            <a:r>
              <a:rPr lang="sk-SK" dirty="0"/>
              <a:t>i) </a:t>
            </a:r>
            <a:r>
              <a:rPr dirty="0"/>
              <a:t>details of the animal's keeper.</a:t>
            </a:r>
            <a:endParaRPr sz="2400" dirty="0"/>
          </a:p>
        </p:txBody>
      </p:sp>
    </p:spTree>
    <p:extLst>
      <p:ext uri="{BB962C8B-B14F-4D97-AF65-F5344CB8AC3E}">
        <p14:creationId xmlns:p14="http://schemas.microsoft.com/office/powerpoint/2010/main" val="692277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11CE633-EB29-E927-F456-A78DDF0F09C5}"/>
              </a:ext>
            </a:extLst>
          </p:cNvPr>
          <p:cNvSpPr>
            <a:spLocks noGrp="1"/>
          </p:cNvSpPr>
          <p:nvPr>
            <p:ph type="body" sz="quarter" idx="4294967295"/>
          </p:nvPr>
        </p:nvSpPr>
        <p:spPr>
          <a:xfrm>
            <a:off x="6092267" y="1073150"/>
            <a:ext cx="6082800" cy="3200400"/>
          </a:xfrm>
          <a:prstGeom prst="rect">
            <a:avLst/>
          </a:prstGeom>
        </p:spPr>
        <p:txBody>
          <a:bodyPr lIns="91440" tIns="45720" rIns="91440" bIns="45720" anchor="t"/>
          <a:lstStyle/>
          <a:p>
            <a:pPr algn="l"/>
            <a:r>
              <a:rPr lang="en-US" sz="3200" b="1" dirty="0">
                <a:solidFill>
                  <a:srgbClr val="003399"/>
                </a:solidFill>
                <a:latin typeface="EC Square Sans Pro"/>
              </a:rPr>
              <a:t>Important elements of the new EU Medicated Feed Regulations</a:t>
            </a:r>
          </a:p>
          <a:p>
            <a:pPr algn="l"/>
            <a:endParaRPr lang="en-US" sz="3200" b="1" dirty="0">
              <a:solidFill>
                <a:srgbClr val="003399"/>
              </a:solidFill>
              <a:latin typeface="EC Square Sans Pro"/>
            </a:endParaRPr>
          </a:p>
          <a:p>
            <a:pPr algn="l"/>
            <a:r>
              <a:rPr lang="en-US" sz="1600" i="1" dirty="0">
                <a:solidFill>
                  <a:srgbClr val="003399"/>
                </a:solidFill>
                <a:latin typeface="EC Square Sans Pro"/>
              </a:rPr>
              <a:t>Lecture 3</a:t>
            </a:r>
            <a:endParaRPr lang="es-ES" sz="2000" i="1" dirty="0">
              <a:solidFill>
                <a:srgbClr val="003399"/>
              </a:solidFill>
              <a:latin typeface="EC Square Sans Pro"/>
            </a:endParaRPr>
          </a:p>
        </p:txBody>
      </p:sp>
      <p:sp>
        <p:nvSpPr>
          <p:cNvPr id="3" name="Marcador de texto 2">
            <a:extLst>
              <a:ext uri="{FF2B5EF4-FFF2-40B4-BE49-F238E27FC236}">
                <a16:creationId xmlns:a16="http://schemas.microsoft.com/office/drawing/2014/main" id="{A38D9E58-19B1-E7ED-7608-24282A0A681D}"/>
              </a:ext>
            </a:extLst>
          </p:cNvPr>
          <p:cNvSpPr>
            <a:spLocks noGrp="1"/>
          </p:cNvSpPr>
          <p:nvPr>
            <p:ph type="body" sz="quarter" idx="11"/>
          </p:nvPr>
        </p:nvSpPr>
        <p:spPr/>
        <p:txBody>
          <a:bodyPr/>
          <a:lstStyle/>
          <a:p>
            <a:r>
              <a:rPr lang="es-ES" dirty="0">
                <a:latin typeface="EC Square Sans Pro" panose="020B0506040000020004" pitchFamily="34" charset="0"/>
              </a:rPr>
              <a:t>SLOVAKIA, 21 JUNE 2024</a:t>
            </a:r>
          </a:p>
          <a:p>
            <a:endParaRPr lang="es-ES" dirty="0"/>
          </a:p>
        </p:txBody>
      </p:sp>
    </p:spTree>
    <p:extLst>
      <p:ext uri="{BB962C8B-B14F-4D97-AF65-F5344CB8AC3E}">
        <p14:creationId xmlns:p14="http://schemas.microsoft.com/office/powerpoint/2010/main" val="3971793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pPr>
              <a:lnSpc>
                <a:spcPct val="120000"/>
              </a:lnSpc>
              <a:defRPr sz="2800" b="1">
                <a:solidFill>
                  <a:srgbClr val="002060"/>
                </a:solidFill>
                <a:latin typeface="EC Square Sans Pro" panose="020B0506040000020004" pitchFamily="34" charset="0"/>
              </a:defRPr>
            </a:pPr>
            <a:r>
              <a:t>National legislation</a:t>
            </a:r>
            <a:endParaRPr sz="2800" b="1">
              <a:solidFill>
                <a:srgbClr val="002060"/>
              </a:solidFill>
              <a:latin typeface="EC Square Sans Pro" panose="020B0506040000020004" pitchFamily="34" charset="0"/>
            </a:endParaRPr>
          </a:p>
        </p:txBody>
      </p:sp>
      <p:sp>
        <p:nvSpPr>
          <p:cNvPr id="4" name="CuadroTexto 3">
            <a:extLst>
              <a:ext uri="{FF2B5EF4-FFF2-40B4-BE49-F238E27FC236}">
                <a16:creationId xmlns:a16="http://schemas.microsoft.com/office/drawing/2014/main" id="{9D83A1A9-65D4-4E6A-85BE-FE18C703815C}"/>
              </a:ext>
            </a:extLst>
          </p:cNvPr>
          <p:cNvSpPr txBox="1"/>
          <p:nvPr/>
        </p:nvSpPr>
        <p:spPr>
          <a:xfrm>
            <a:off x="411949" y="1139026"/>
            <a:ext cx="10439400" cy="4351961"/>
          </a:xfrm>
          <a:prstGeom prst="rect">
            <a:avLst/>
          </a:prstGeom>
          <a:noFill/>
        </p:spPr>
        <p:txBody>
          <a:bodyPr wrap="square" lIns="91440" tIns="45720" rIns="91440" bIns="45720" anchor="t">
            <a:spAutoFit/>
          </a:bodyPr>
          <a:lstStyle/>
          <a:p>
            <a:pPr>
              <a:lnSpc>
                <a:spcPct val="120000"/>
              </a:lnSpc>
              <a:defRPr sz="2800">
                <a:solidFill>
                  <a:srgbClr val="002060"/>
                </a:solidFill>
                <a:latin typeface="EC Square Sans Pro" panose="020B0506040000020004" pitchFamily="34" charset="0"/>
              </a:defRPr>
            </a:pPr>
            <a:r>
              <a:rPr dirty="0"/>
              <a:t>2. Obligations of private veterinarians and farmers</a:t>
            </a:r>
            <a:endParaRPr sz="2800" dirty="0">
              <a:solidFill>
                <a:srgbClr val="002060"/>
              </a:solidFill>
              <a:latin typeface="EC Square Sans Pro" panose="020B0506040000020004" pitchFamily="34" charset="0"/>
            </a:endParaRPr>
          </a:p>
          <a:p>
            <a:pPr>
              <a:defRPr sz="2800" b="1"/>
            </a:pPr>
            <a:r>
              <a:rPr dirty="0"/>
              <a:t>2.2 obligations of farmers/breeders</a:t>
            </a:r>
          </a:p>
          <a:p>
            <a:endParaRPr sz="2800" b="1" dirty="0"/>
          </a:p>
          <a:p>
            <a:pPr>
              <a:defRPr sz="2400"/>
            </a:pPr>
            <a:r>
              <a:rPr dirty="0"/>
              <a:t>The farmer of a food animal is obliged to</a:t>
            </a:r>
          </a:p>
          <a:p>
            <a:endParaRPr sz="2400" dirty="0"/>
          </a:p>
          <a:p>
            <a:pPr marL="342900" indent="-342900">
              <a:buFont typeface="Wingdings" panose="05000000000000000000" pitchFamily="2" charset="2"/>
              <a:buChar char="Ø"/>
              <a:defRPr sz="2400"/>
            </a:pPr>
            <a:r>
              <a:rPr dirty="0"/>
              <a:t>produce, at the request of the </a:t>
            </a:r>
            <a:r>
              <a:rPr lang="sk-SK" dirty="0" err="1"/>
              <a:t>district</a:t>
            </a:r>
            <a:r>
              <a:rPr dirty="0"/>
              <a:t> veterinary and food administration, proof of purchase, possession and administration of veterinary medicinal products to food </a:t>
            </a:r>
            <a:r>
              <a:rPr lang="sk-SK" dirty="0" err="1"/>
              <a:t>producing</a:t>
            </a:r>
            <a:r>
              <a:rPr lang="sk-SK" dirty="0"/>
              <a:t> </a:t>
            </a:r>
            <a:r>
              <a:rPr dirty="0"/>
              <a:t>animals.</a:t>
            </a:r>
          </a:p>
          <a:p>
            <a:pPr marL="457200" indent="-457200">
              <a:lnSpc>
                <a:spcPct val="120000"/>
              </a:lnSpc>
              <a:buClr>
                <a:srgbClr val="6BB188"/>
              </a:buClr>
              <a:buFontTx/>
              <a:buChar char="-"/>
            </a:pPr>
            <a:endParaRPr sz="2800" dirty="0">
              <a:solidFill>
                <a:srgbClr val="002060"/>
              </a:solidFill>
              <a:latin typeface="EC Square Sans Pro"/>
            </a:endParaRPr>
          </a:p>
          <a:p>
            <a:pPr>
              <a:lnSpc>
                <a:spcPct val="120000"/>
              </a:lnSpc>
            </a:pPr>
            <a:endParaRPr sz="2800" b="1" dirty="0">
              <a:solidFill>
                <a:srgbClr val="002060"/>
              </a:solidFill>
              <a:latin typeface="EC Square Sans Pro" panose="020B0506040000020004" pitchFamily="34" charset="0"/>
            </a:endParaRPr>
          </a:p>
        </p:txBody>
      </p:sp>
    </p:spTree>
    <p:extLst>
      <p:ext uri="{BB962C8B-B14F-4D97-AF65-F5344CB8AC3E}">
        <p14:creationId xmlns:p14="http://schemas.microsoft.com/office/powerpoint/2010/main" val="1147010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pPr>
              <a:lnSpc>
                <a:spcPct val="120000"/>
              </a:lnSpc>
              <a:defRPr sz="2800" b="1">
                <a:solidFill>
                  <a:srgbClr val="002060"/>
                </a:solidFill>
                <a:latin typeface="EC Square Sans Pro" panose="020B0506040000020004" pitchFamily="34" charset="0"/>
              </a:defRPr>
            </a:pPr>
            <a:r>
              <a:t>National legislation</a:t>
            </a:r>
            <a:endParaRPr sz="2800" b="1">
              <a:solidFill>
                <a:srgbClr val="002060"/>
              </a:solidFill>
              <a:latin typeface="EC Square Sans Pro" panose="020B0506040000020004" pitchFamily="34" charset="0"/>
            </a:endParaRPr>
          </a:p>
        </p:txBody>
      </p:sp>
      <p:sp>
        <p:nvSpPr>
          <p:cNvPr id="4" name="CuadroTexto 3">
            <a:extLst>
              <a:ext uri="{FF2B5EF4-FFF2-40B4-BE49-F238E27FC236}">
                <a16:creationId xmlns:a16="http://schemas.microsoft.com/office/drawing/2014/main" id="{9D83A1A9-65D4-4E6A-85BE-FE18C703815C}"/>
              </a:ext>
            </a:extLst>
          </p:cNvPr>
          <p:cNvSpPr txBox="1"/>
          <p:nvPr/>
        </p:nvSpPr>
        <p:spPr>
          <a:xfrm>
            <a:off x="818792" y="1282149"/>
            <a:ext cx="10439400" cy="4912114"/>
          </a:xfrm>
          <a:prstGeom prst="rect">
            <a:avLst/>
          </a:prstGeom>
          <a:noFill/>
        </p:spPr>
        <p:txBody>
          <a:bodyPr wrap="square" lIns="91440" tIns="45720" rIns="91440" bIns="45720" anchor="t">
            <a:spAutoFit/>
          </a:bodyPr>
          <a:lstStyle/>
          <a:p>
            <a:pPr>
              <a:lnSpc>
                <a:spcPct val="120000"/>
              </a:lnSpc>
              <a:defRPr sz="2800">
                <a:solidFill>
                  <a:srgbClr val="002060"/>
                </a:solidFill>
                <a:latin typeface="EC Square Sans Pro" panose="020B0506040000020004" pitchFamily="34" charset="0"/>
              </a:defRPr>
            </a:pPr>
            <a:r>
              <a:rPr dirty="0"/>
              <a:t>2. Obligations of private veterinarians and farmers</a:t>
            </a:r>
            <a:endParaRPr sz="2800" dirty="0">
              <a:solidFill>
                <a:srgbClr val="002060"/>
              </a:solidFill>
              <a:latin typeface="EC Square Sans Pro" panose="020B0506040000020004" pitchFamily="34" charset="0"/>
            </a:endParaRPr>
          </a:p>
          <a:p>
            <a:pPr>
              <a:defRPr sz="2800" b="1"/>
            </a:pPr>
            <a:r>
              <a:rPr dirty="0"/>
              <a:t>2.2 obligations of farmers/breeders</a:t>
            </a:r>
          </a:p>
          <a:p>
            <a:endParaRPr sz="2800" b="1" dirty="0"/>
          </a:p>
          <a:p>
            <a:pPr>
              <a:defRPr sz="2400"/>
            </a:pPr>
            <a:r>
              <a:rPr dirty="0"/>
              <a:t>The farmer of a food animal is obliged to</a:t>
            </a:r>
          </a:p>
          <a:p>
            <a:endParaRPr sz="2400" dirty="0"/>
          </a:p>
          <a:p>
            <a:pPr marL="285750" indent="-285750">
              <a:buFont typeface="Wingdings" panose="05000000000000000000" pitchFamily="2" charset="2"/>
              <a:buChar char="Ø"/>
              <a:defRPr sz="2400"/>
            </a:pPr>
            <a:r>
              <a:rPr dirty="0"/>
              <a:t>keep and keep for five years a register of veterinary medicinal products which, after being </a:t>
            </a:r>
            <a:r>
              <a:rPr dirty="0" err="1"/>
              <a:t>authorised</a:t>
            </a:r>
            <a:r>
              <a:rPr dirty="0"/>
              <a:t> by the attending veterinarian, he has administered to a food animal in the</a:t>
            </a:r>
            <a:r>
              <a:rPr lang="sk-SK" dirty="0"/>
              <a:t> farme</a:t>
            </a:r>
            <a:r>
              <a:rPr dirty="0"/>
              <a:t>r’s register pursuant to </a:t>
            </a:r>
            <a:r>
              <a:rPr i="1" u="sng" dirty="0">
                <a:hlinkClick r:id="rId3" tooltip="Odkaz na predpis alebo ustanovenie"/>
              </a:rPr>
              <a:t>Annex 4</a:t>
            </a:r>
            <a:r>
              <a:rPr i="1" u="sng" dirty="0"/>
              <a:t> to the Act on medicinal products 362/2011;</a:t>
            </a:r>
            <a:endParaRPr sz="2400" dirty="0"/>
          </a:p>
          <a:p>
            <a:endParaRPr sz="1800" dirty="0"/>
          </a:p>
          <a:p>
            <a:endParaRPr sz="2800" dirty="0">
              <a:solidFill>
                <a:srgbClr val="002060"/>
              </a:solidFill>
              <a:latin typeface="EC Square Sans Pro"/>
            </a:endParaRPr>
          </a:p>
          <a:p>
            <a:pPr>
              <a:lnSpc>
                <a:spcPct val="120000"/>
              </a:lnSpc>
            </a:pPr>
            <a:endParaRPr sz="2800" b="1" dirty="0">
              <a:solidFill>
                <a:srgbClr val="002060"/>
              </a:solidFill>
              <a:latin typeface="EC Square Sans Pro" panose="020B0506040000020004" pitchFamily="34" charset="0"/>
            </a:endParaRPr>
          </a:p>
        </p:txBody>
      </p:sp>
    </p:spTree>
    <p:extLst>
      <p:ext uri="{BB962C8B-B14F-4D97-AF65-F5344CB8AC3E}">
        <p14:creationId xmlns:p14="http://schemas.microsoft.com/office/powerpoint/2010/main" val="3862779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ok 2"/>
          <p:cNvPicPr>
            <a:picLocks noChangeAspect="1"/>
          </p:cNvPicPr>
          <p:nvPr/>
        </p:nvPicPr>
        <p:blipFill>
          <a:blip r:embed="rId2"/>
          <a:stretch>
            <a:fillRect/>
          </a:stretch>
        </p:blipFill>
        <p:spPr>
          <a:xfrm>
            <a:off x="762000" y="1419900"/>
            <a:ext cx="8950617" cy="5131976"/>
          </a:xfrm>
          <a:prstGeom prst="rect">
            <a:avLst/>
          </a:prstGeom>
        </p:spPr>
      </p:pic>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pPr>
              <a:defRPr sz="2800" b="1">
                <a:solidFill>
                  <a:srgbClr val="002060"/>
                </a:solidFill>
                <a:latin typeface="EC Square Sans Pro" panose="020B0506040000020004" pitchFamily="34" charset="0"/>
              </a:defRPr>
            </a:pPr>
            <a:r>
              <a:t>National legislation / national guidelines</a:t>
            </a:r>
          </a:p>
        </p:txBody>
      </p:sp>
      <p:sp>
        <p:nvSpPr>
          <p:cNvPr id="4" name="CuadroTexto 3">
            <a:extLst>
              <a:ext uri="{FF2B5EF4-FFF2-40B4-BE49-F238E27FC236}">
                <a16:creationId xmlns:a16="http://schemas.microsoft.com/office/drawing/2014/main" id="{9D83A1A9-65D4-4E6A-85BE-FE18C703815C}"/>
              </a:ext>
            </a:extLst>
          </p:cNvPr>
          <p:cNvSpPr txBox="1"/>
          <p:nvPr/>
        </p:nvSpPr>
        <p:spPr>
          <a:xfrm>
            <a:off x="683620" y="884584"/>
            <a:ext cx="10439400" cy="2782300"/>
          </a:xfrm>
          <a:prstGeom prst="rect">
            <a:avLst/>
          </a:prstGeom>
          <a:noFill/>
        </p:spPr>
        <p:txBody>
          <a:bodyPr wrap="square" lIns="91440" tIns="45720" rIns="91440" bIns="45720" anchor="t">
            <a:spAutoFit/>
          </a:bodyPr>
          <a:lstStyle/>
          <a:p>
            <a:pPr>
              <a:lnSpc>
                <a:spcPct val="120000"/>
              </a:lnSpc>
              <a:defRPr sz="2800">
                <a:solidFill>
                  <a:srgbClr val="002060"/>
                </a:solidFill>
                <a:latin typeface="EC Square Sans Pro" panose="020B0506040000020004" pitchFamily="34" charset="0"/>
              </a:defRPr>
            </a:pPr>
            <a:r>
              <a:t>2. Obligations of private veterinarians and farmers</a:t>
            </a:r>
            <a:endParaRPr sz="2800">
              <a:solidFill>
                <a:srgbClr val="002060"/>
              </a:solidFill>
              <a:latin typeface="EC Square Sans Pro" panose="020B0506040000020004" pitchFamily="34" charset="0"/>
            </a:endParaRPr>
          </a:p>
          <a:p>
            <a:pPr>
              <a:defRPr sz="2800" b="1"/>
            </a:pPr>
            <a:r>
              <a:t>2.2 obligations of farmers/breeders</a:t>
            </a:r>
          </a:p>
          <a:p>
            <a:endParaRPr sz="2800" b="1"/>
          </a:p>
          <a:p>
            <a:endParaRPr sz="1800"/>
          </a:p>
          <a:p>
            <a:pPr marL="457200" indent="-457200">
              <a:lnSpc>
                <a:spcPct val="120000"/>
              </a:lnSpc>
              <a:buClr>
                <a:srgbClr val="6BB188"/>
              </a:buClr>
              <a:buFontTx/>
              <a:buChar char="-"/>
            </a:pPr>
            <a:endParaRPr sz="2800">
              <a:solidFill>
                <a:srgbClr val="002060"/>
              </a:solidFill>
              <a:latin typeface="EC Square Sans Pro"/>
            </a:endParaRPr>
          </a:p>
          <a:p>
            <a:pPr>
              <a:lnSpc>
                <a:spcPct val="120000"/>
              </a:lnSpc>
            </a:pPr>
            <a:endParaRPr sz="2800" b="1">
              <a:solidFill>
                <a:srgbClr val="002060"/>
              </a:solidFill>
              <a:latin typeface="EC Square Sans Pro" panose="020B0506040000020004" pitchFamily="34" charset="0"/>
            </a:endParaRPr>
          </a:p>
        </p:txBody>
      </p:sp>
    </p:spTree>
    <p:extLst>
      <p:ext uri="{BB962C8B-B14F-4D97-AF65-F5344CB8AC3E}">
        <p14:creationId xmlns:p14="http://schemas.microsoft.com/office/powerpoint/2010/main" val="675935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pPr>
              <a:lnSpc>
                <a:spcPct val="120000"/>
              </a:lnSpc>
              <a:defRPr sz="2800" b="1">
                <a:solidFill>
                  <a:srgbClr val="002060"/>
                </a:solidFill>
                <a:latin typeface="EC Square Sans Pro" panose="020B0506040000020004" pitchFamily="34" charset="0"/>
              </a:defRPr>
            </a:pPr>
            <a:r>
              <a:t>National legislation</a:t>
            </a:r>
            <a:endParaRPr sz="2800" b="1">
              <a:solidFill>
                <a:srgbClr val="002060"/>
              </a:solidFill>
              <a:latin typeface="EC Square Sans Pro" panose="020B0506040000020004" pitchFamily="34" charset="0"/>
            </a:endParaRPr>
          </a:p>
        </p:txBody>
      </p:sp>
      <p:sp>
        <p:nvSpPr>
          <p:cNvPr id="4" name="CuadroTexto 3">
            <a:extLst>
              <a:ext uri="{FF2B5EF4-FFF2-40B4-BE49-F238E27FC236}">
                <a16:creationId xmlns:a16="http://schemas.microsoft.com/office/drawing/2014/main" id="{9D83A1A9-65D4-4E6A-85BE-FE18C703815C}"/>
              </a:ext>
            </a:extLst>
          </p:cNvPr>
          <p:cNvSpPr txBox="1"/>
          <p:nvPr/>
        </p:nvSpPr>
        <p:spPr>
          <a:xfrm>
            <a:off x="659766" y="900487"/>
            <a:ext cx="10439400" cy="6204776"/>
          </a:xfrm>
          <a:prstGeom prst="rect">
            <a:avLst/>
          </a:prstGeom>
          <a:noFill/>
        </p:spPr>
        <p:txBody>
          <a:bodyPr wrap="square" lIns="91440" tIns="45720" rIns="91440" bIns="45720" anchor="t">
            <a:spAutoFit/>
          </a:bodyPr>
          <a:lstStyle/>
          <a:p>
            <a:pPr>
              <a:lnSpc>
                <a:spcPct val="120000"/>
              </a:lnSpc>
              <a:defRPr sz="2800">
                <a:solidFill>
                  <a:srgbClr val="002060"/>
                </a:solidFill>
                <a:latin typeface="EC Square Sans Pro" panose="020B0506040000020004" pitchFamily="34" charset="0"/>
              </a:defRPr>
            </a:pPr>
            <a:r>
              <a:rPr dirty="0"/>
              <a:t>3. Administration of the veterinary medicinal product by private veterinarians and farmers/animal keepers</a:t>
            </a:r>
            <a:endParaRPr sz="2800" dirty="0">
              <a:solidFill>
                <a:srgbClr val="002060"/>
              </a:solidFill>
              <a:latin typeface="EC Square Sans Pro" panose="020B0506040000020004" pitchFamily="34" charset="0"/>
            </a:endParaRPr>
          </a:p>
          <a:p>
            <a:endParaRPr sz="1800" dirty="0"/>
          </a:p>
          <a:p>
            <a:pPr>
              <a:defRPr sz="2400" b="1"/>
            </a:pPr>
            <a:r>
              <a:rPr dirty="0"/>
              <a:t>The veterinary medicinal product is </a:t>
            </a:r>
            <a:r>
              <a:rPr dirty="0" err="1"/>
              <a:t>authorised</a:t>
            </a:r>
            <a:r>
              <a:rPr dirty="0"/>
              <a:t> to be administered to the animal by </a:t>
            </a:r>
          </a:p>
          <a:p>
            <a:endParaRPr sz="2400" b="1" dirty="0"/>
          </a:p>
          <a:p>
            <a:pPr marL="457200" indent="-457200">
              <a:buAutoNum type="arabicPeriod"/>
              <a:defRPr sz="2400"/>
            </a:pPr>
            <a:r>
              <a:rPr dirty="0"/>
              <a:t>the attending veterinarian;</a:t>
            </a:r>
          </a:p>
          <a:p>
            <a:pPr marL="457200" indent="-457200">
              <a:buAutoNum type="arabicPeriod"/>
            </a:pPr>
            <a:endParaRPr sz="2400" dirty="0"/>
          </a:p>
          <a:p>
            <a:pPr marL="457200" indent="-457200">
              <a:buAutoNum type="arabicPeriod"/>
              <a:defRPr sz="2400"/>
            </a:pPr>
            <a:r>
              <a:rPr dirty="0"/>
              <a:t>the owner of the animal, the keeper of the animal or any other person, under the responsibility of the owner of the animal, if:</a:t>
            </a:r>
          </a:p>
          <a:p>
            <a:endParaRPr sz="2400" dirty="0"/>
          </a:p>
          <a:p>
            <a:pPr marL="342900" indent="-342900">
              <a:buFont typeface="Wingdings" panose="05000000000000000000" pitchFamily="2" charset="2"/>
              <a:buChar char="ü"/>
              <a:defRPr sz="2400"/>
            </a:pPr>
            <a:r>
              <a:rPr dirty="0"/>
              <a:t>has been briefed on the diagnosis, method of administration, indication, </a:t>
            </a:r>
            <a:r>
              <a:rPr lang="sk-SK" dirty="0" err="1"/>
              <a:t>dosage</a:t>
            </a:r>
            <a:r>
              <a:rPr dirty="0"/>
              <a:t>, duration of treatment, target animal species, contraindications, adverse effects and withdrawal period of the veterinary medicinal product administered;</a:t>
            </a:r>
          </a:p>
          <a:p>
            <a:endParaRPr sz="2400" b="1" dirty="0">
              <a:solidFill>
                <a:srgbClr val="002060"/>
              </a:solidFill>
              <a:latin typeface="EC Square Sans Pro" panose="020B0506040000020004" pitchFamily="34" charset="0"/>
            </a:endParaRPr>
          </a:p>
        </p:txBody>
      </p:sp>
    </p:spTree>
    <p:extLst>
      <p:ext uri="{BB962C8B-B14F-4D97-AF65-F5344CB8AC3E}">
        <p14:creationId xmlns:p14="http://schemas.microsoft.com/office/powerpoint/2010/main" val="544547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a:xfrm>
            <a:off x="524594" y="-68793"/>
            <a:ext cx="9462631" cy="476730"/>
          </a:xfrm>
        </p:spPr>
        <p:txBody>
          <a:bodyPr/>
          <a:lstStyle/>
          <a:p>
            <a:pPr>
              <a:lnSpc>
                <a:spcPct val="120000"/>
              </a:lnSpc>
              <a:defRPr sz="2800" b="1">
                <a:solidFill>
                  <a:srgbClr val="002060"/>
                </a:solidFill>
                <a:latin typeface="EC Square Sans Pro" panose="020B0506040000020004" pitchFamily="34" charset="0"/>
              </a:defRPr>
            </a:pPr>
            <a:r>
              <a:rPr dirty="0"/>
              <a:t>National legislation</a:t>
            </a:r>
            <a:endParaRPr sz="2800" b="1" dirty="0">
              <a:solidFill>
                <a:srgbClr val="002060"/>
              </a:solidFill>
              <a:latin typeface="EC Square Sans Pro" panose="020B0506040000020004" pitchFamily="34" charset="0"/>
            </a:endParaRPr>
          </a:p>
        </p:txBody>
      </p:sp>
      <p:sp>
        <p:nvSpPr>
          <p:cNvPr id="4" name="CuadroTexto 3">
            <a:extLst>
              <a:ext uri="{FF2B5EF4-FFF2-40B4-BE49-F238E27FC236}">
                <a16:creationId xmlns:a16="http://schemas.microsoft.com/office/drawing/2014/main" id="{9D83A1A9-65D4-4E6A-85BE-FE18C703815C}"/>
              </a:ext>
            </a:extLst>
          </p:cNvPr>
          <p:cNvSpPr txBox="1"/>
          <p:nvPr/>
        </p:nvSpPr>
        <p:spPr>
          <a:xfrm>
            <a:off x="524594" y="454626"/>
            <a:ext cx="10798064" cy="6266331"/>
          </a:xfrm>
          <a:prstGeom prst="rect">
            <a:avLst/>
          </a:prstGeom>
          <a:noFill/>
        </p:spPr>
        <p:txBody>
          <a:bodyPr wrap="square" lIns="91440" tIns="45720" rIns="91440" bIns="45720" anchor="t">
            <a:spAutoFit/>
          </a:bodyPr>
          <a:lstStyle/>
          <a:p>
            <a:pPr>
              <a:lnSpc>
                <a:spcPct val="120000"/>
              </a:lnSpc>
              <a:defRPr sz="2800">
                <a:solidFill>
                  <a:srgbClr val="002060"/>
                </a:solidFill>
                <a:latin typeface="EC Square Sans Pro" panose="020B0506040000020004" pitchFamily="34" charset="0"/>
              </a:defRPr>
            </a:pPr>
            <a:r>
              <a:rPr dirty="0"/>
              <a:t>3. Administration of the veterinary medicinal product by private veterinarians and farmers/animal keepers</a:t>
            </a:r>
            <a:endParaRPr sz="2800" dirty="0">
              <a:solidFill>
                <a:srgbClr val="002060"/>
              </a:solidFill>
              <a:latin typeface="EC Square Sans Pro" panose="020B0506040000020004" pitchFamily="34" charset="0"/>
            </a:endParaRPr>
          </a:p>
          <a:p>
            <a:endParaRPr sz="1000" dirty="0"/>
          </a:p>
          <a:p>
            <a:pPr algn="just">
              <a:defRPr sz="2400"/>
            </a:pPr>
            <a:r>
              <a:rPr dirty="0"/>
              <a:t>The veterinary medicinal product is </a:t>
            </a:r>
            <a:r>
              <a:rPr dirty="0" err="1"/>
              <a:t>authorised</a:t>
            </a:r>
            <a:r>
              <a:rPr dirty="0"/>
              <a:t> to be administered to the animal by </a:t>
            </a:r>
          </a:p>
          <a:p>
            <a:pPr algn="just">
              <a:defRPr sz="2400"/>
            </a:pPr>
            <a:r>
              <a:rPr dirty="0"/>
              <a:t>2. the owner of the animal, the keeper of the animal or another person, under the responsibility of   the owner of the animal if</a:t>
            </a:r>
          </a:p>
          <a:p>
            <a:pPr algn="just"/>
            <a:endParaRPr sz="2400" dirty="0"/>
          </a:p>
          <a:p>
            <a:pPr marL="342900" indent="-342900" algn="just">
              <a:buFont typeface="Wingdings" panose="05000000000000000000" pitchFamily="2" charset="2"/>
              <a:buChar char="ü"/>
              <a:defRPr sz="2400"/>
            </a:pPr>
            <a:r>
              <a:rPr dirty="0"/>
              <a:t>there is no risk to consumer safety as regards the level of residues in food of animal origin obtained from treated food </a:t>
            </a:r>
            <a:r>
              <a:rPr lang="sk-SK" dirty="0" err="1"/>
              <a:t>producing</a:t>
            </a:r>
            <a:r>
              <a:rPr lang="sk-SK" dirty="0"/>
              <a:t> </a:t>
            </a:r>
            <a:r>
              <a:rPr dirty="0"/>
              <a:t>animals,</a:t>
            </a:r>
          </a:p>
          <a:p>
            <a:pPr marL="342900" indent="-342900" algn="just">
              <a:buFont typeface="Wingdings" panose="05000000000000000000" pitchFamily="2" charset="2"/>
              <a:buChar char="ü"/>
              <a:defRPr sz="2400"/>
            </a:pPr>
            <a:r>
              <a:rPr dirty="0"/>
              <a:t>has been </a:t>
            </a:r>
            <a:r>
              <a:rPr b="1" dirty="0"/>
              <a:t>instructed in advance by the attending veterinarian to administer the veterinary medicinal product</a:t>
            </a:r>
            <a:r>
              <a:rPr dirty="0"/>
              <a:t>, which has recorded that </a:t>
            </a:r>
            <a:r>
              <a:rPr dirty="0" err="1"/>
              <a:t>authorisation</a:t>
            </a:r>
            <a:r>
              <a:rPr dirty="0"/>
              <a:t> in the book of veterinary </a:t>
            </a:r>
            <a:r>
              <a:rPr lang="sk-SK" dirty="0" err="1"/>
              <a:t>treatements</a:t>
            </a:r>
            <a:endParaRPr dirty="0"/>
          </a:p>
          <a:p>
            <a:pPr algn="just"/>
            <a:endParaRPr sz="2400" b="1" dirty="0"/>
          </a:p>
          <a:p>
            <a:pPr algn="just">
              <a:defRPr sz="2400"/>
            </a:pPr>
            <a:r>
              <a:rPr sz="2000" b="1" dirty="0"/>
              <a:t>The veterinarian shall instruct the </a:t>
            </a:r>
            <a:r>
              <a:rPr lang="sk-SK" sz="2000" b="1" dirty="0" err="1"/>
              <a:t>farmer</a:t>
            </a:r>
            <a:r>
              <a:rPr sz="2000" b="1" dirty="0"/>
              <a:t> on the administration of the veterinary medicinal product</a:t>
            </a:r>
            <a:r>
              <a:rPr sz="2000" dirty="0"/>
              <a:t>; enters the name and surname of the breeder and confirms the entry with a stamp and signature in the book of veterinary </a:t>
            </a:r>
            <a:r>
              <a:rPr lang="sk-SK" sz="2000" dirty="0" err="1"/>
              <a:t>treatements</a:t>
            </a:r>
            <a:endParaRPr sz="2000" b="1" dirty="0">
              <a:solidFill>
                <a:srgbClr val="002060"/>
              </a:solidFill>
              <a:latin typeface="EC Square Sans Pro" panose="020B0506040000020004" pitchFamily="34" charset="0"/>
            </a:endParaRPr>
          </a:p>
        </p:txBody>
      </p:sp>
    </p:spTree>
    <p:extLst>
      <p:ext uri="{BB962C8B-B14F-4D97-AF65-F5344CB8AC3E}">
        <p14:creationId xmlns:p14="http://schemas.microsoft.com/office/powerpoint/2010/main" val="5360952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o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5976" y="4527550"/>
            <a:ext cx="4053162" cy="2343150"/>
          </a:xfrm>
          <a:prstGeom prst="rect">
            <a:avLst/>
          </a:prstGeom>
        </p:spPr>
      </p:pic>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a:xfrm>
            <a:off x="849464" y="88513"/>
            <a:ext cx="9462631" cy="476730"/>
          </a:xfrm>
        </p:spPr>
        <p:txBody>
          <a:bodyPr/>
          <a:lstStyle/>
          <a:p>
            <a:pPr>
              <a:lnSpc>
                <a:spcPct val="120000"/>
              </a:lnSpc>
              <a:defRPr sz="2800" b="1">
                <a:solidFill>
                  <a:srgbClr val="002060"/>
                </a:solidFill>
                <a:latin typeface="EC Square Sans Pro" panose="020B0506040000020004" pitchFamily="34" charset="0"/>
              </a:defRPr>
            </a:pPr>
            <a:r>
              <a:t>National legislation</a:t>
            </a:r>
            <a:endParaRPr sz="2800" b="1">
              <a:solidFill>
                <a:srgbClr val="002060"/>
              </a:solidFill>
              <a:latin typeface="EC Square Sans Pro" panose="020B0506040000020004" pitchFamily="34" charset="0"/>
            </a:endParaRPr>
          </a:p>
        </p:txBody>
      </p:sp>
      <p:sp>
        <p:nvSpPr>
          <p:cNvPr id="4" name="CuadroTexto 3">
            <a:extLst>
              <a:ext uri="{FF2B5EF4-FFF2-40B4-BE49-F238E27FC236}">
                <a16:creationId xmlns:a16="http://schemas.microsoft.com/office/drawing/2014/main" id="{9D83A1A9-65D4-4E6A-85BE-FE18C703815C}"/>
              </a:ext>
            </a:extLst>
          </p:cNvPr>
          <p:cNvSpPr txBox="1"/>
          <p:nvPr/>
        </p:nvSpPr>
        <p:spPr>
          <a:xfrm>
            <a:off x="612057" y="787880"/>
            <a:ext cx="10965041" cy="6001643"/>
          </a:xfrm>
          <a:prstGeom prst="rect">
            <a:avLst/>
          </a:prstGeom>
          <a:noFill/>
        </p:spPr>
        <p:txBody>
          <a:bodyPr wrap="square" lIns="91440" tIns="45720" rIns="91440" bIns="45720" anchor="t">
            <a:spAutoFit/>
          </a:bodyPr>
          <a:lstStyle/>
          <a:p>
            <a:pPr>
              <a:lnSpc>
                <a:spcPct val="120000"/>
              </a:lnSpc>
              <a:defRPr sz="2800">
                <a:solidFill>
                  <a:srgbClr val="002060"/>
                </a:solidFill>
                <a:latin typeface="EC Square Sans Pro" panose="020B0506040000020004" pitchFamily="34" charset="0"/>
              </a:defRPr>
            </a:pPr>
            <a:r>
              <a:rPr dirty="0"/>
              <a:t>3. Administration of the veterinary medicinal product by private veterinarians and farmers/animal keepers</a:t>
            </a:r>
            <a:endParaRPr sz="2800" dirty="0">
              <a:solidFill>
                <a:srgbClr val="002060"/>
              </a:solidFill>
              <a:latin typeface="EC Square Sans Pro" panose="020B0506040000020004" pitchFamily="34" charset="0"/>
            </a:endParaRPr>
          </a:p>
          <a:p>
            <a:pPr>
              <a:lnSpc>
                <a:spcPct val="120000"/>
              </a:lnSpc>
            </a:pPr>
            <a:endParaRPr sz="1600" b="1" dirty="0">
              <a:solidFill>
                <a:srgbClr val="002060"/>
              </a:solidFill>
              <a:latin typeface="EC Square Sans Pro" panose="020B0506040000020004" pitchFamily="34" charset="0"/>
            </a:endParaRPr>
          </a:p>
          <a:p>
            <a:pPr marL="342900" indent="-342900">
              <a:lnSpc>
                <a:spcPct val="120000"/>
              </a:lnSpc>
              <a:buFont typeface="Wingdings" panose="05000000000000000000" pitchFamily="2" charset="2"/>
              <a:buChar char="ü"/>
              <a:defRPr sz="2200"/>
            </a:pPr>
            <a:r>
              <a:rPr dirty="0"/>
              <a:t>Where a food animal keeper has been appointed by a veterinarian to administer a medicinal product, administers a veterinary medicinal product or performs a veterinary act, he shall record this fact in the </a:t>
            </a:r>
            <a:r>
              <a:rPr lang="sk-SK" dirty="0" err="1"/>
              <a:t>farmer</a:t>
            </a:r>
            <a:r>
              <a:rPr dirty="0"/>
              <a:t>'s register.</a:t>
            </a:r>
            <a:endParaRPr sz="2200" dirty="0"/>
          </a:p>
          <a:p>
            <a:pPr marL="342900" indent="-342900">
              <a:lnSpc>
                <a:spcPct val="120000"/>
              </a:lnSpc>
              <a:buFont typeface="Wingdings" panose="05000000000000000000" pitchFamily="2" charset="2"/>
              <a:buChar char="ü"/>
              <a:defRPr sz="2200"/>
            </a:pPr>
            <a:r>
              <a:rPr dirty="0"/>
              <a:t>The </a:t>
            </a:r>
            <a:r>
              <a:rPr lang="sk-SK" dirty="0" err="1"/>
              <a:t>farmer</a:t>
            </a:r>
            <a:r>
              <a:rPr dirty="0"/>
              <a:t> is responsible for following the instructions of the attending veterinarian</a:t>
            </a:r>
          </a:p>
          <a:p>
            <a:pPr marL="342900" indent="-342900">
              <a:lnSpc>
                <a:spcPct val="120000"/>
              </a:lnSpc>
              <a:buFont typeface="Wingdings" panose="05000000000000000000" pitchFamily="2" charset="2"/>
              <a:buChar char="ü"/>
              <a:defRPr sz="2200"/>
            </a:pPr>
            <a:r>
              <a:rPr dirty="0"/>
              <a:t>If the administered veterinary medicinal product triggers an adverse event, the food-animal keeper shall notify the treating veterinarian without delay.</a:t>
            </a:r>
          </a:p>
          <a:p>
            <a:pPr marL="342900" indent="-342900">
              <a:lnSpc>
                <a:spcPct val="120000"/>
              </a:lnSpc>
              <a:buFont typeface="Wingdings" panose="05000000000000000000" pitchFamily="2" charset="2"/>
              <a:buChar char="ü"/>
              <a:defRPr sz="2200"/>
            </a:pPr>
            <a:r>
              <a:rPr dirty="0"/>
              <a:t>The breeder shall certify by his signature that he has been instructed by the attending veterinarian to administer the veterinary medicinal product.</a:t>
            </a:r>
          </a:p>
          <a:p>
            <a:pPr marL="342900" indent="-342900">
              <a:lnSpc>
                <a:spcPct val="120000"/>
              </a:lnSpc>
              <a:buFont typeface="Wingdings" panose="05000000000000000000" pitchFamily="2" charset="2"/>
              <a:buChar char="ü"/>
              <a:defRPr sz="2200" b="1"/>
            </a:pPr>
            <a:r>
              <a:rPr dirty="0"/>
              <a:t>A veterinary medicinal product intended for injection shall only be administered to an animal by the </a:t>
            </a:r>
            <a:r>
              <a:rPr lang="sk-SK" dirty="0" err="1"/>
              <a:t>attending</a:t>
            </a:r>
            <a:r>
              <a:rPr lang="sk-SK" dirty="0"/>
              <a:t> </a:t>
            </a:r>
            <a:r>
              <a:rPr dirty="0"/>
              <a:t>veterinarian.</a:t>
            </a:r>
          </a:p>
          <a:p>
            <a:pPr>
              <a:lnSpc>
                <a:spcPct val="120000"/>
              </a:lnSpc>
            </a:pPr>
            <a:endParaRPr sz="2800" b="1" dirty="0">
              <a:solidFill>
                <a:srgbClr val="002060"/>
              </a:solidFill>
              <a:latin typeface="EC Square Sans Pro" panose="020B0506040000020004" pitchFamily="34" charset="0"/>
            </a:endParaRPr>
          </a:p>
        </p:txBody>
      </p:sp>
    </p:spTree>
    <p:extLst>
      <p:ext uri="{BB962C8B-B14F-4D97-AF65-F5344CB8AC3E}">
        <p14:creationId xmlns:p14="http://schemas.microsoft.com/office/powerpoint/2010/main" val="24566043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pPr>
              <a:lnSpc>
                <a:spcPct val="120000"/>
              </a:lnSpc>
              <a:defRPr sz="2800" b="1">
                <a:solidFill>
                  <a:srgbClr val="002060"/>
                </a:solidFill>
                <a:latin typeface="EC Square Sans Pro" panose="020B0506040000020004" pitchFamily="34" charset="0"/>
              </a:defRPr>
            </a:pPr>
            <a:r>
              <a:t>National legislation</a:t>
            </a:r>
            <a:endParaRPr sz="2800" b="1">
              <a:solidFill>
                <a:srgbClr val="002060"/>
              </a:solidFill>
              <a:latin typeface="EC Square Sans Pro" panose="020B0506040000020004" pitchFamily="34" charset="0"/>
            </a:endParaRPr>
          </a:p>
        </p:txBody>
      </p:sp>
      <p:sp>
        <p:nvSpPr>
          <p:cNvPr id="4" name="CuadroTexto 3">
            <a:extLst>
              <a:ext uri="{FF2B5EF4-FFF2-40B4-BE49-F238E27FC236}">
                <a16:creationId xmlns:a16="http://schemas.microsoft.com/office/drawing/2014/main" id="{9D83A1A9-65D4-4E6A-85BE-FE18C703815C}"/>
              </a:ext>
            </a:extLst>
          </p:cNvPr>
          <p:cNvSpPr txBox="1"/>
          <p:nvPr/>
        </p:nvSpPr>
        <p:spPr>
          <a:xfrm>
            <a:off x="818792" y="1282149"/>
            <a:ext cx="10439400" cy="2603790"/>
          </a:xfrm>
          <a:prstGeom prst="rect">
            <a:avLst/>
          </a:prstGeom>
          <a:noFill/>
        </p:spPr>
        <p:txBody>
          <a:bodyPr wrap="square" lIns="91440" tIns="45720" rIns="91440" bIns="45720" anchor="t">
            <a:spAutoFit/>
          </a:bodyPr>
          <a:lstStyle/>
          <a:p>
            <a:pPr>
              <a:lnSpc>
                <a:spcPct val="120000"/>
              </a:lnSpc>
              <a:defRPr sz="2800">
                <a:solidFill>
                  <a:srgbClr val="002060"/>
                </a:solidFill>
                <a:latin typeface="EC Square Sans Pro" panose="020B0506040000020004" pitchFamily="34" charset="0"/>
              </a:defRPr>
            </a:pPr>
            <a:r>
              <a:rPr dirty="0"/>
              <a:t>3. Administration of the veterinary medicinal product by private veterinarians and farmers/animal keepers</a:t>
            </a:r>
            <a:endParaRPr sz="2800" dirty="0">
              <a:solidFill>
                <a:srgbClr val="002060"/>
              </a:solidFill>
              <a:latin typeface="EC Square Sans Pro" panose="020B0506040000020004" pitchFamily="34" charset="0"/>
            </a:endParaRPr>
          </a:p>
          <a:p>
            <a:pPr>
              <a:defRPr sz="2400"/>
            </a:pPr>
            <a:r>
              <a:rPr dirty="0"/>
              <a:t>The breeder of a food </a:t>
            </a:r>
            <a:r>
              <a:rPr lang="sk-SK" dirty="0" err="1"/>
              <a:t>producing</a:t>
            </a:r>
            <a:r>
              <a:rPr lang="sk-SK" dirty="0"/>
              <a:t> </a:t>
            </a:r>
            <a:r>
              <a:rPr dirty="0"/>
              <a:t>animal must not</a:t>
            </a:r>
          </a:p>
          <a:p>
            <a:endParaRPr sz="2400" dirty="0"/>
          </a:p>
          <a:p>
            <a:pPr marL="285750" indent="-285750">
              <a:buFont typeface="Wingdings" panose="05000000000000000000" pitchFamily="2" charset="2"/>
              <a:buChar char="ü"/>
              <a:defRPr sz="2400"/>
            </a:pPr>
            <a:r>
              <a:rPr dirty="0"/>
              <a:t>possess or use a veterinary medicinal product containing </a:t>
            </a:r>
            <a:r>
              <a:rPr b="1" dirty="0"/>
              <a:t>prohibited </a:t>
            </a:r>
            <a:r>
              <a:rPr dirty="0"/>
              <a:t>medicinal products;</a:t>
            </a:r>
            <a:endParaRPr sz="2400" b="1" dirty="0">
              <a:solidFill>
                <a:srgbClr val="002060"/>
              </a:solidFill>
              <a:latin typeface="EC Square Sans Pro" panose="020B0506040000020004" pitchFamily="34" charset="0"/>
            </a:endParaRPr>
          </a:p>
        </p:txBody>
      </p:sp>
      <p:pic>
        <p:nvPicPr>
          <p:cNvPr id="3" name="Obrázok 2"/>
          <p:cNvPicPr>
            <a:picLocks noChangeAspect="1"/>
          </p:cNvPicPr>
          <p:nvPr/>
        </p:nvPicPr>
        <p:blipFill>
          <a:blip r:embed="rId2"/>
          <a:stretch>
            <a:fillRect/>
          </a:stretch>
        </p:blipFill>
        <p:spPr>
          <a:xfrm>
            <a:off x="6417548" y="3694409"/>
            <a:ext cx="4840644" cy="3176291"/>
          </a:xfrm>
          <a:prstGeom prst="rect">
            <a:avLst/>
          </a:prstGeom>
        </p:spPr>
      </p:pic>
    </p:spTree>
    <p:extLst>
      <p:ext uri="{BB962C8B-B14F-4D97-AF65-F5344CB8AC3E}">
        <p14:creationId xmlns:p14="http://schemas.microsoft.com/office/powerpoint/2010/main" val="4154771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pPr>
              <a:lnSpc>
                <a:spcPct val="120000"/>
              </a:lnSpc>
              <a:defRPr sz="2800" b="1">
                <a:solidFill>
                  <a:srgbClr val="002060"/>
                </a:solidFill>
                <a:latin typeface="EC Square Sans Pro" panose="020B0506040000020004" pitchFamily="34" charset="0"/>
              </a:defRPr>
            </a:pPr>
            <a:r>
              <a:t>National legislation</a:t>
            </a:r>
            <a:endParaRPr sz="2800" b="1">
              <a:solidFill>
                <a:srgbClr val="002060"/>
              </a:solidFill>
              <a:latin typeface="EC Square Sans Pro" panose="020B0506040000020004" pitchFamily="34" charset="0"/>
            </a:endParaRPr>
          </a:p>
        </p:txBody>
      </p:sp>
      <p:sp>
        <p:nvSpPr>
          <p:cNvPr id="4" name="CuadroTexto 3">
            <a:extLst>
              <a:ext uri="{FF2B5EF4-FFF2-40B4-BE49-F238E27FC236}">
                <a16:creationId xmlns:a16="http://schemas.microsoft.com/office/drawing/2014/main" id="{9D83A1A9-65D4-4E6A-85BE-FE18C703815C}"/>
              </a:ext>
            </a:extLst>
          </p:cNvPr>
          <p:cNvSpPr txBox="1"/>
          <p:nvPr/>
        </p:nvSpPr>
        <p:spPr>
          <a:xfrm>
            <a:off x="818792" y="1282149"/>
            <a:ext cx="10439400" cy="4672048"/>
          </a:xfrm>
          <a:prstGeom prst="rect">
            <a:avLst/>
          </a:prstGeom>
          <a:noFill/>
        </p:spPr>
        <p:txBody>
          <a:bodyPr wrap="square" lIns="91440" tIns="45720" rIns="91440" bIns="45720" anchor="t">
            <a:spAutoFit/>
          </a:bodyPr>
          <a:lstStyle/>
          <a:p>
            <a:pPr>
              <a:lnSpc>
                <a:spcPct val="120000"/>
              </a:lnSpc>
              <a:defRPr sz="2800">
                <a:solidFill>
                  <a:srgbClr val="002060"/>
                </a:solidFill>
                <a:latin typeface="EC Square Sans Pro" panose="020B0506040000020004" pitchFamily="34" charset="0"/>
              </a:defRPr>
            </a:pPr>
            <a:r>
              <a:rPr dirty="0"/>
              <a:t>3. Administration of the veterinary medicinal product by private veterinarians and farmers/animal keepers</a:t>
            </a:r>
            <a:endParaRPr sz="2800" dirty="0">
              <a:solidFill>
                <a:srgbClr val="002060"/>
              </a:solidFill>
              <a:latin typeface="EC Square Sans Pro" panose="020B0506040000020004" pitchFamily="34" charset="0"/>
            </a:endParaRPr>
          </a:p>
          <a:p>
            <a:pPr algn="just">
              <a:lnSpc>
                <a:spcPct val="120000"/>
              </a:lnSpc>
            </a:pPr>
            <a:endParaRPr sz="2800" b="1" dirty="0">
              <a:solidFill>
                <a:srgbClr val="002060"/>
              </a:solidFill>
              <a:latin typeface="EC Square Sans Pro" panose="020B0506040000020004" pitchFamily="34" charset="0"/>
            </a:endParaRPr>
          </a:p>
          <a:p>
            <a:pPr algn="just">
              <a:defRPr sz="2400"/>
            </a:pPr>
            <a:r>
              <a:rPr dirty="0"/>
              <a:t>The breeder of a food animal must not</a:t>
            </a:r>
          </a:p>
          <a:p>
            <a:pPr algn="just"/>
            <a:endParaRPr sz="2400" dirty="0"/>
          </a:p>
          <a:p>
            <a:pPr marL="285750" indent="-285750" algn="just">
              <a:buFont typeface="Wingdings" panose="05000000000000000000" pitchFamily="2" charset="2"/>
              <a:buChar char="ü"/>
              <a:defRPr sz="2400"/>
            </a:pPr>
            <a:r>
              <a:rPr dirty="0"/>
              <a:t>use the veterinary medicinal product without the prior consent of the veterinarian;</a:t>
            </a:r>
            <a:endParaRPr sz="2400" dirty="0"/>
          </a:p>
          <a:p>
            <a:pPr algn="just"/>
            <a:endParaRPr sz="2400" dirty="0"/>
          </a:p>
          <a:p>
            <a:pPr marL="285750" indent="-285750" algn="just">
              <a:buFont typeface="Wingdings" panose="05000000000000000000" pitchFamily="2" charset="2"/>
              <a:buChar char="ü"/>
              <a:defRPr sz="2400"/>
            </a:pPr>
            <a:r>
              <a:rPr dirty="0"/>
              <a:t>The use of a premix for medicated feed is not permitted in food </a:t>
            </a:r>
            <a:r>
              <a:rPr lang="sk-SK" dirty="0" err="1"/>
              <a:t>producing</a:t>
            </a:r>
            <a:r>
              <a:rPr lang="sk-SK" dirty="0"/>
              <a:t> </a:t>
            </a:r>
            <a:r>
              <a:rPr dirty="0"/>
              <a:t>animal husbandry unless it is part of medicated feed</a:t>
            </a:r>
            <a:r>
              <a:rPr lang="sk-SK" dirty="0" err="1"/>
              <a:t>instuffs</a:t>
            </a:r>
            <a:endParaRPr sz="2400" dirty="0"/>
          </a:p>
          <a:p>
            <a:pPr algn="just">
              <a:lnSpc>
                <a:spcPct val="120000"/>
              </a:lnSpc>
            </a:pPr>
            <a:endParaRPr sz="2400" b="1" dirty="0">
              <a:solidFill>
                <a:srgbClr val="002060"/>
              </a:solidFill>
              <a:latin typeface="EC Square Sans Pro" panose="020B0506040000020004" pitchFamily="34" charset="0"/>
            </a:endParaRPr>
          </a:p>
        </p:txBody>
      </p:sp>
    </p:spTree>
    <p:extLst>
      <p:ext uri="{BB962C8B-B14F-4D97-AF65-F5344CB8AC3E}">
        <p14:creationId xmlns:p14="http://schemas.microsoft.com/office/powerpoint/2010/main" val="3230173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pPr>
              <a:lnSpc>
                <a:spcPct val="120000"/>
              </a:lnSpc>
              <a:defRPr sz="2800" b="1">
                <a:solidFill>
                  <a:srgbClr val="002060"/>
                </a:solidFill>
                <a:latin typeface="EC Square Sans Pro" panose="020B0506040000020004" pitchFamily="34" charset="0"/>
              </a:defRPr>
            </a:pPr>
            <a:r>
              <a:t>National legislation</a:t>
            </a:r>
            <a:endParaRPr sz="2800" b="1">
              <a:solidFill>
                <a:srgbClr val="002060"/>
              </a:solidFill>
              <a:latin typeface="EC Square Sans Pro" panose="020B0506040000020004" pitchFamily="34" charset="0"/>
            </a:endParaRPr>
          </a:p>
        </p:txBody>
      </p:sp>
      <p:sp>
        <p:nvSpPr>
          <p:cNvPr id="4" name="CuadroTexto 3">
            <a:extLst>
              <a:ext uri="{FF2B5EF4-FFF2-40B4-BE49-F238E27FC236}">
                <a16:creationId xmlns:a16="http://schemas.microsoft.com/office/drawing/2014/main" id="{9D83A1A9-65D4-4E6A-85BE-FE18C703815C}"/>
              </a:ext>
            </a:extLst>
          </p:cNvPr>
          <p:cNvSpPr txBox="1"/>
          <p:nvPr/>
        </p:nvSpPr>
        <p:spPr>
          <a:xfrm>
            <a:off x="690282" y="787880"/>
            <a:ext cx="10439400" cy="6727996"/>
          </a:xfrm>
          <a:prstGeom prst="rect">
            <a:avLst/>
          </a:prstGeom>
          <a:noFill/>
        </p:spPr>
        <p:txBody>
          <a:bodyPr wrap="square" lIns="91440" tIns="45720" rIns="91440" bIns="45720" anchor="t">
            <a:spAutoFit/>
          </a:bodyPr>
          <a:lstStyle/>
          <a:p>
            <a:pPr>
              <a:lnSpc>
                <a:spcPct val="120000"/>
              </a:lnSpc>
              <a:defRPr sz="2800">
                <a:solidFill>
                  <a:srgbClr val="002060"/>
                </a:solidFill>
                <a:latin typeface="EC Square Sans Pro" panose="020B0506040000020004" pitchFamily="34" charset="0"/>
              </a:defRPr>
            </a:pPr>
            <a:r>
              <a:rPr dirty="0"/>
              <a:t>4. Reporting of consumption of veterinary medicinal products by private veterinarians</a:t>
            </a:r>
            <a:endParaRPr sz="2800" dirty="0">
              <a:solidFill>
                <a:srgbClr val="002060"/>
              </a:solidFill>
              <a:latin typeface="EC Square Sans Pro" panose="020B0506040000020004" pitchFamily="34" charset="0"/>
            </a:endParaRPr>
          </a:p>
          <a:p>
            <a:endParaRPr sz="2800" b="1" dirty="0"/>
          </a:p>
          <a:p>
            <a:pPr marL="457200" indent="-457200" algn="just">
              <a:lnSpc>
                <a:spcPct val="120000"/>
              </a:lnSpc>
              <a:buClr>
                <a:srgbClr val="6BB188"/>
              </a:buClr>
              <a:buFontTx/>
              <a:buChar char="-"/>
              <a:defRPr sz="2800">
                <a:solidFill>
                  <a:srgbClr val="002060"/>
                </a:solidFill>
                <a:latin typeface="EC Square Sans Pro"/>
              </a:defRPr>
            </a:pPr>
            <a:r>
              <a:rPr dirty="0"/>
              <a:t>The private veterinarian is obliged to provide information in electronic form to the competent </a:t>
            </a:r>
            <a:r>
              <a:rPr lang="sk-SK" dirty="0" err="1"/>
              <a:t>district</a:t>
            </a:r>
            <a:r>
              <a:rPr dirty="0"/>
              <a:t> veterinary and food administration on the consumption of veterinary medicinal products in food </a:t>
            </a:r>
            <a:r>
              <a:rPr lang="sk-SK" dirty="0" err="1"/>
              <a:t>producing</a:t>
            </a:r>
            <a:r>
              <a:rPr lang="sk-SK" dirty="0"/>
              <a:t> </a:t>
            </a:r>
            <a:r>
              <a:rPr dirty="0"/>
              <a:t>animals on the basis of the data kept by the private veterinarian in the book of veterinary </a:t>
            </a:r>
            <a:r>
              <a:rPr lang="sk-SK" dirty="0" err="1"/>
              <a:t>treatements</a:t>
            </a:r>
            <a:r>
              <a:rPr dirty="0"/>
              <a:t>.</a:t>
            </a:r>
          </a:p>
          <a:p>
            <a:pPr marL="457200" indent="-457200" algn="just">
              <a:lnSpc>
                <a:spcPct val="120000"/>
              </a:lnSpc>
              <a:buClr>
                <a:srgbClr val="6BB188"/>
              </a:buClr>
              <a:buFontTx/>
              <a:buChar char="-"/>
            </a:pPr>
            <a:endParaRPr sz="2800" dirty="0">
              <a:solidFill>
                <a:srgbClr val="002060"/>
              </a:solidFill>
              <a:latin typeface="EC Square Sans Pro"/>
            </a:endParaRPr>
          </a:p>
          <a:p>
            <a:pPr marL="457200" indent="-457200" algn="just">
              <a:lnSpc>
                <a:spcPct val="120000"/>
              </a:lnSpc>
              <a:buClr>
                <a:srgbClr val="6BB188"/>
              </a:buClr>
              <a:buFontTx/>
              <a:buChar char="-"/>
              <a:defRPr sz="2800">
                <a:solidFill>
                  <a:srgbClr val="002060"/>
                </a:solidFill>
                <a:latin typeface="EC Square Sans Pro"/>
              </a:defRPr>
            </a:pPr>
            <a:r>
              <a:rPr dirty="0"/>
              <a:t>The SVFA </a:t>
            </a:r>
            <a:r>
              <a:rPr lang="sk-SK" dirty="0"/>
              <a:t>SR </a:t>
            </a:r>
            <a:r>
              <a:rPr dirty="0"/>
              <a:t>has developed a web application (predecessor of the electronic </a:t>
            </a:r>
            <a:r>
              <a:rPr lang="sk-SK" dirty="0" err="1"/>
              <a:t>book</a:t>
            </a:r>
            <a:r>
              <a:rPr lang="sk-SK" dirty="0"/>
              <a:t> of </a:t>
            </a:r>
            <a:r>
              <a:rPr lang="sk-SK" dirty="0" err="1"/>
              <a:t>veterinary</a:t>
            </a:r>
            <a:r>
              <a:rPr lang="sk-SK" dirty="0"/>
              <a:t> </a:t>
            </a:r>
            <a:r>
              <a:rPr lang="sk-SK" dirty="0" err="1"/>
              <a:t>treatements</a:t>
            </a:r>
            <a:r>
              <a:rPr dirty="0"/>
              <a:t>)</a:t>
            </a:r>
          </a:p>
          <a:p>
            <a:pPr marL="457200" indent="-457200" algn="just">
              <a:lnSpc>
                <a:spcPct val="120000"/>
              </a:lnSpc>
              <a:buClr>
                <a:srgbClr val="6BB188"/>
              </a:buClr>
              <a:buFontTx/>
              <a:buChar char="-"/>
            </a:pPr>
            <a:endParaRPr sz="2800" dirty="0">
              <a:solidFill>
                <a:srgbClr val="002060"/>
              </a:solidFill>
              <a:latin typeface="EC Square Sans Pro"/>
            </a:endParaRPr>
          </a:p>
          <a:p>
            <a:pPr marL="457200" indent="-457200" algn="just">
              <a:lnSpc>
                <a:spcPct val="120000"/>
              </a:lnSpc>
              <a:buClr>
                <a:srgbClr val="6BB188"/>
              </a:buClr>
              <a:buFontTx/>
              <a:buChar char="-"/>
              <a:defRPr sz="2800">
                <a:solidFill>
                  <a:srgbClr val="002060"/>
                </a:solidFill>
                <a:latin typeface="EC Square Sans Pro"/>
              </a:defRPr>
            </a:pPr>
            <a:r>
              <a:rPr dirty="0"/>
              <a:t>The SVFA has issued a user manual/manual</a:t>
            </a:r>
            <a:endParaRPr sz="2800" dirty="0">
              <a:solidFill>
                <a:srgbClr val="002060"/>
              </a:solidFill>
              <a:latin typeface="EC Square Sans Pro"/>
            </a:endParaRPr>
          </a:p>
        </p:txBody>
      </p:sp>
    </p:spTree>
    <p:extLst>
      <p:ext uri="{BB962C8B-B14F-4D97-AF65-F5344CB8AC3E}">
        <p14:creationId xmlns:p14="http://schemas.microsoft.com/office/powerpoint/2010/main" val="526838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pPr>
              <a:lnSpc>
                <a:spcPct val="120000"/>
              </a:lnSpc>
              <a:defRPr sz="2800" b="1">
                <a:solidFill>
                  <a:srgbClr val="002060"/>
                </a:solidFill>
                <a:latin typeface="EC Square Sans Pro" panose="020B0506040000020004" pitchFamily="34" charset="0"/>
              </a:defRPr>
            </a:pPr>
            <a:r>
              <a:t>National legislation</a:t>
            </a:r>
            <a:endParaRPr sz="2800" b="1">
              <a:solidFill>
                <a:srgbClr val="002060"/>
              </a:solidFill>
              <a:latin typeface="EC Square Sans Pro" panose="020B0506040000020004" pitchFamily="34" charset="0"/>
            </a:endParaRPr>
          </a:p>
        </p:txBody>
      </p:sp>
      <p:sp>
        <p:nvSpPr>
          <p:cNvPr id="4" name="CuadroTexto 3">
            <a:extLst>
              <a:ext uri="{FF2B5EF4-FFF2-40B4-BE49-F238E27FC236}">
                <a16:creationId xmlns:a16="http://schemas.microsoft.com/office/drawing/2014/main" id="{9D83A1A9-65D4-4E6A-85BE-FE18C703815C}"/>
              </a:ext>
            </a:extLst>
          </p:cNvPr>
          <p:cNvSpPr txBox="1"/>
          <p:nvPr/>
        </p:nvSpPr>
        <p:spPr>
          <a:xfrm>
            <a:off x="690282" y="787880"/>
            <a:ext cx="10439400" cy="2591479"/>
          </a:xfrm>
          <a:prstGeom prst="rect">
            <a:avLst/>
          </a:prstGeom>
          <a:noFill/>
        </p:spPr>
        <p:txBody>
          <a:bodyPr wrap="square" lIns="91440" tIns="45720" rIns="91440" bIns="45720" anchor="t">
            <a:spAutoFit/>
          </a:bodyPr>
          <a:lstStyle/>
          <a:p>
            <a:pPr>
              <a:lnSpc>
                <a:spcPct val="120000"/>
              </a:lnSpc>
              <a:defRPr sz="2800">
                <a:solidFill>
                  <a:srgbClr val="002060"/>
                </a:solidFill>
                <a:latin typeface="EC Square Sans Pro" panose="020B0506040000020004" pitchFamily="34" charset="0"/>
              </a:defRPr>
            </a:pPr>
            <a:r>
              <a:t>4. Reporting of consumption of veterinary medicinal products by private veterinarians</a:t>
            </a:r>
            <a:endParaRPr sz="2800">
              <a:solidFill>
                <a:srgbClr val="002060"/>
              </a:solidFill>
              <a:latin typeface="EC Square Sans Pro" panose="020B0506040000020004" pitchFamily="34" charset="0"/>
            </a:endParaRPr>
          </a:p>
          <a:p>
            <a:endParaRPr sz="2800" b="1"/>
          </a:p>
          <a:p>
            <a:pPr marL="457200" indent="-457200">
              <a:lnSpc>
                <a:spcPct val="120000"/>
              </a:lnSpc>
              <a:buClr>
                <a:srgbClr val="6BB188"/>
              </a:buClr>
              <a:buFontTx/>
              <a:buChar char="-"/>
              <a:defRPr sz="2800">
                <a:solidFill>
                  <a:srgbClr val="002060"/>
                </a:solidFill>
                <a:latin typeface="EC Square Sans Pro"/>
              </a:defRPr>
            </a:pPr>
            <a:r>
              <a:t>The SVFA has issued a user manual/manual</a:t>
            </a:r>
          </a:p>
          <a:p>
            <a:pPr marL="457200" indent="-457200">
              <a:lnSpc>
                <a:spcPct val="120000"/>
              </a:lnSpc>
              <a:buClr>
                <a:srgbClr val="6BB188"/>
              </a:buClr>
              <a:buFontTx/>
              <a:buChar char="-"/>
            </a:pPr>
            <a:endParaRPr sz="2800">
              <a:solidFill>
                <a:srgbClr val="002060"/>
              </a:solidFill>
              <a:latin typeface="EC Square Sans Pro"/>
            </a:endParaRPr>
          </a:p>
          <a:p>
            <a:pPr>
              <a:lnSpc>
                <a:spcPct val="120000"/>
              </a:lnSpc>
            </a:pPr>
            <a:endParaRPr sz="2800" b="1">
              <a:solidFill>
                <a:srgbClr val="002060"/>
              </a:solidFill>
              <a:latin typeface="EC Square Sans Pro" panose="020B0506040000020004" pitchFamily="34" charset="0"/>
            </a:endParaRPr>
          </a:p>
        </p:txBody>
      </p:sp>
      <p:pic>
        <p:nvPicPr>
          <p:cNvPr id="3" name="Obrázok 2"/>
          <p:cNvPicPr>
            <a:picLocks noChangeAspect="1"/>
          </p:cNvPicPr>
          <p:nvPr/>
        </p:nvPicPr>
        <p:blipFill>
          <a:blip r:embed="rId2"/>
          <a:stretch>
            <a:fillRect/>
          </a:stretch>
        </p:blipFill>
        <p:spPr>
          <a:xfrm>
            <a:off x="4142629" y="2251170"/>
            <a:ext cx="6482206" cy="4317845"/>
          </a:xfrm>
          <a:prstGeom prst="rect">
            <a:avLst/>
          </a:prstGeom>
        </p:spPr>
      </p:pic>
    </p:spTree>
    <p:extLst>
      <p:ext uri="{BB962C8B-B14F-4D97-AF65-F5344CB8AC3E}">
        <p14:creationId xmlns:p14="http://schemas.microsoft.com/office/powerpoint/2010/main" val="3752888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6">
            <a:extLst>
              <a:ext uri="{FF2B5EF4-FFF2-40B4-BE49-F238E27FC236}">
                <a16:creationId xmlns:a16="http://schemas.microsoft.com/office/drawing/2014/main" id="{D5B06E44-AA44-47B7-AAF6-04F925D1A917}"/>
              </a:ext>
            </a:extLst>
          </p:cNvPr>
          <p:cNvSpPr txBox="1"/>
          <p:nvPr/>
        </p:nvSpPr>
        <p:spPr>
          <a:xfrm>
            <a:off x="0" y="234950"/>
            <a:ext cx="11441480" cy="523220"/>
          </a:xfrm>
          <a:prstGeom prst="rect">
            <a:avLst/>
          </a:prstGeom>
          <a:noFill/>
        </p:spPr>
        <p:txBody>
          <a:bodyPr wrap="square" rtlCol="0">
            <a:spAutoFit/>
          </a:bodyPr>
          <a:lstStyle>
            <a:defPPr>
              <a:defRPr kern="0"/>
            </a:def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FFFFFF"/>
                </a:solidFill>
                <a:effectLst/>
                <a:uLnTx/>
                <a:uFillTx/>
                <a:latin typeface="EC Square Sans Pro" panose="020B0506040000020004" pitchFamily="34" charset="0"/>
              </a:rPr>
              <a:t>EU legal framework on veterinary medicinal products/medicated feed</a:t>
            </a:r>
            <a:endParaRPr kumimoji="0" lang="en-GB" sz="2000" b="1" i="0" u="none" strike="noStrike" kern="0" cap="none" spc="0" normalizeH="0" baseline="0" noProof="0" dirty="0">
              <a:ln>
                <a:noFill/>
              </a:ln>
              <a:solidFill>
                <a:srgbClr val="FFFFFF"/>
              </a:solidFill>
              <a:effectLst/>
              <a:uLnTx/>
              <a:uFillTx/>
            </a:endParaRPr>
          </a:p>
        </p:txBody>
      </p:sp>
      <p:sp>
        <p:nvSpPr>
          <p:cNvPr id="5" name="Rectángulo 2">
            <a:extLst>
              <a:ext uri="{FF2B5EF4-FFF2-40B4-BE49-F238E27FC236}">
                <a16:creationId xmlns:a16="http://schemas.microsoft.com/office/drawing/2014/main" id="{1773ED4B-94AE-4043-B465-D839C22AE128}"/>
              </a:ext>
            </a:extLst>
          </p:cNvPr>
          <p:cNvSpPr/>
          <p:nvPr/>
        </p:nvSpPr>
        <p:spPr>
          <a:xfrm>
            <a:off x="453189" y="2063749"/>
            <a:ext cx="5638800" cy="312211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Regulation (EU) 2019/6 </a:t>
            </a:r>
            <a:r>
              <a:rPr kumimoji="0" lang="en-US" sz="2400" b="0"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on</a:t>
            </a:r>
            <a:r>
              <a:rPr kumimoji="0" lang="en-US" sz="24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 Veterinary Medicinal Products</a:t>
            </a:r>
            <a:br>
              <a:rPr kumimoji="0" lang="en-US" sz="1800" b="1" i="0" u="none" strike="noStrike" kern="0" cap="none" spc="0" normalizeH="0" baseline="0" noProof="0" dirty="0">
                <a:ln>
                  <a:noFill/>
                </a:ln>
                <a:solidFill>
                  <a:srgbClr val="FFFFFF"/>
                </a:solidFill>
                <a:effectLst/>
                <a:uLnTx/>
                <a:uFillTx/>
                <a:latin typeface="Calibri"/>
                <a:ea typeface="+mn-ea"/>
                <a:cs typeface="+mn-cs"/>
              </a:rPr>
            </a:br>
            <a:r>
              <a:rPr kumimoji="0" lang="en-US" sz="1800" b="1" i="0" u="none" strike="noStrike" kern="0" cap="none" spc="0" normalizeH="0" baseline="0" noProof="0" dirty="0">
                <a:ln>
                  <a:noFill/>
                </a:ln>
                <a:solidFill>
                  <a:srgbClr val="003399"/>
                </a:solidFill>
                <a:effectLst/>
                <a:uLnTx/>
                <a:uFillTx/>
                <a:latin typeface="EC Square Sans Pro" panose="020B0506040000020004" pitchFamily="34" charset="0"/>
                <a:ea typeface="Montserrat" charset="0"/>
                <a:cs typeface="Montserrat"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mn-cs"/>
            </a:endParaRPr>
          </a:p>
        </p:txBody>
      </p:sp>
      <p:sp>
        <p:nvSpPr>
          <p:cNvPr id="6" name="Rectángulo 10">
            <a:extLst>
              <a:ext uri="{FF2B5EF4-FFF2-40B4-BE49-F238E27FC236}">
                <a16:creationId xmlns:a16="http://schemas.microsoft.com/office/drawing/2014/main" id="{AE1452DA-6B90-407A-9D93-E75B265E7734}"/>
              </a:ext>
            </a:extLst>
          </p:cNvPr>
          <p:cNvSpPr/>
          <p:nvPr/>
        </p:nvSpPr>
        <p:spPr>
          <a:xfrm>
            <a:off x="6477000" y="2063749"/>
            <a:ext cx="5562600" cy="312211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Regulation (EU) 2019/4 on Medicated Feed</a:t>
            </a:r>
            <a:endParaRPr kumimoji="0" lang="en-GB" sz="28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mn-cs"/>
            </a:endParaRPr>
          </a:p>
        </p:txBody>
      </p:sp>
    </p:spTree>
    <p:extLst>
      <p:ext uri="{BB962C8B-B14F-4D97-AF65-F5344CB8AC3E}">
        <p14:creationId xmlns:p14="http://schemas.microsoft.com/office/powerpoint/2010/main" val="23523272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pPr>
              <a:defRPr sz="2800" b="1">
                <a:solidFill>
                  <a:srgbClr val="002060"/>
                </a:solidFill>
                <a:latin typeface="EC Square Sans Pro" panose="020B0506040000020004" pitchFamily="34" charset="0"/>
              </a:defRPr>
            </a:pPr>
            <a:r>
              <a:t>National legislation / national guidelines</a:t>
            </a:r>
          </a:p>
        </p:txBody>
      </p:sp>
      <p:sp>
        <p:nvSpPr>
          <p:cNvPr id="4" name="CuadroTexto 3">
            <a:extLst>
              <a:ext uri="{FF2B5EF4-FFF2-40B4-BE49-F238E27FC236}">
                <a16:creationId xmlns:a16="http://schemas.microsoft.com/office/drawing/2014/main" id="{9D83A1A9-65D4-4E6A-85BE-FE18C703815C}"/>
              </a:ext>
            </a:extLst>
          </p:cNvPr>
          <p:cNvSpPr txBox="1"/>
          <p:nvPr/>
        </p:nvSpPr>
        <p:spPr>
          <a:xfrm>
            <a:off x="690282" y="787880"/>
            <a:ext cx="10439400" cy="2160591"/>
          </a:xfrm>
          <a:prstGeom prst="rect">
            <a:avLst/>
          </a:prstGeom>
          <a:noFill/>
        </p:spPr>
        <p:txBody>
          <a:bodyPr wrap="square" lIns="91440" tIns="45720" rIns="91440" bIns="45720" anchor="t">
            <a:spAutoFit/>
          </a:bodyPr>
          <a:lstStyle/>
          <a:p>
            <a:pPr>
              <a:lnSpc>
                <a:spcPct val="120000"/>
              </a:lnSpc>
              <a:defRPr sz="2800">
                <a:solidFill>
                  <a:srgbClr val="002060"/>
                </a:solidFill>
                <a:latin typeface="EC Square Sans Pro" panose="020B0506040000020004" pitchFamily="34" charset="0"/>
              </a:defRPr>
            </a:pPr>
            <a:r>
              <a:t>4. Reporting of consumption of veterinary medicinal products by private veterinarians</a:t>
            </a:r>
            <a:endParaRPr sz="2800">
              <a:solidFill>
                <a:srgbClr val="002060"/>
              </a:solidFill>
              <a:latin typeface="EC Square Sans Pro" panose="020B0506040000020004" pitchFamily="34" charset="0"/>
            </a:endParaRPr>
          </a:p>
          <a:p>
            <a:pPr marL="457200" indent="-457200">
              <a:lnSpc>
                <a:spcPct val="120000"/>
              </a:lnSpc>
              <a:buClr>
                <a:srgbClr val="6BB188"/>
              </a:buClr>
              <a:buFontTx/>
              <a:buChar char="-"/>
              <a:defRPr sz="2800">
                <a:solidFill>
                  <a:srgbClr val="002060"/>
                </a:solidFill>
                <a:latin typeface="EC Square Sans Pro"/>
              </a:defRPr>
            </a:pPr>
            <a:r>
              <a:t>user manual/manual is intended for private veterans doctors</a:t>
            </a:r>
          </a:p>
          <a:p>
            <a:pPr marL="457200" indent="-457200">
              <a:lnSpc>
                <a:spcPct val="120000"/>
              </a:lnSpc>
              <a:buClr>
                <a:srgbClr val="6BB188"/>
              </a:buClr>
              <a:buFontTx/>
              <a:buChar char="-"/>
            </a:pPr>
            <a:endParaRPr sz="2800">
              <a:solidFill>
                <a:srgbClr val="002060"/>
              </a:solidFill>
              <a:latin typeface="EC Square Sans Pro"/>
            </a:endParaRPr>
          </a:p>
          <a:p>
            <a:pPr>
              <a:lnSpc>
                <a:spcPct val="120000"/>
              </a:lnSpc>
            </a:pPr>
            <a:endParaRPr sz="2800" b="1">
              <a:solidFill>
                <a:srgbClr val="002060"/>
              </a:solidFill>
              <a:latin typeface="EC Square Sans Pro" panose="020B0506040000020004" pitchFamily="34" charset="0"/>
            </a:endParaRPr>
          </a:p>
        </p:txBody>
      </p:sp>
      <p:pic>
        <p:nvPicPr>
          <p:cNvPr id="25" name="Obrázok 2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05290" y="1868175"/>
            <a:ext cx="9690647" cy="4840063"/>
          </a:xfrm>
          <a:prstGeom prst="rect">
            <a:avLst/>
          </a:prstGeom>
        </p:spPr>
      </p:pic>
    </p:spTree>
    <p:extLst>
      <p:ext uri="{BB962C8B-B14F-4D97-AF65-F5344CB8AC3E}">
        <p14:creationId xmlns:p14="http://schemas.microsoft.com/office/powerpoint/2010/main" val="19727733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pPr>
              <a:lnSpc>
                <a:spcPct val="120000"/>
              </a:lnSpc>
              <a:defRPr sz="2800" b="1">
                <a:solidFill>
                  <a:srgbClr val="002060"/>
                </a:solidFill>
                <a:latin typeface="EC Square Sans Pro" panose="020B0506040000020004" pitchFamily="34" charset="0"/>
              </a:defRPr>
            </a:pPr>
            <a:r>
              <a:t>National legislation</a:t>
            </a:r>
            <a:endParaRPr sz="2800" b="1">
              <a:solidFill>
                <a:srgbClr val="002060"/>
              </a:solidFill>
              <a:latin typeface="EC Square Sans Pro" panose="020B0506040000020004" pitchFamily="34" charset="0"/>
            </a:endParaRPr>
          </a:p>
        </p:txBody>
      </p:sp>
      <p:sp>
        <p:nvSpPr>
          <p:cNvPr id="4" name="CuadroTexto 3">
            <a:extLst>
              <a:ext uri="{FF2B5EF4-FFF2-40B4-BE49-F238E27FC236}">
                <a16:creationId xmlns:a16="http://schemas.microsoft.com/office/drawing/2014/main" id="{9D83A1A9-65D4-4E6A-85BE-FE18C703815C}"/>
              </a:ext>
            </a:extLst>
          </p:cNvPr>
          <p:cNvSpPr txBox="1"/>
          <p:nvPr/>
        </p:nvSpPr>
        <p:spPr>
          <a:xfrm>
            <a:off x="690282" y="787880"/>
            <a:ext cx="10439400" cy="5780044"/>
          </a:xfrm>
          <a:prstGeom prst="rect">
            <a:avLst/>
          </a:prstGeom>
          <a:noFill/>
        </p:spPr>
        <p:txBody>
          <a:bodyPr wrap="square" lIns="91440" tIns="45720" rIns="91440" bIns="45720" anchor="t">
            <a:spAutoFit/>
          </a:bodyPr>
          <a:lstStyle/>
          <a:p>
            <a:pPr>
              <a:lnSpc>
                <a:spcPct val="120000"/>
              </a:lnSpc>
              <a:defRPr sz="2800">
                <a:solidFill>
                  <a:srgbClr val="002060"/>
                </a:solidFill>
                <a:latin typeface="EC Square Sans Pro" panose="020B0506040000020004" pitchFamily="34" charset="0"/>
              </a:defRPr>
            </a:pPr>
            <a:r>
              <a:t>4. Reporting of consumption of veterinary medicinal products by private veterinarians</a:t>
            </a:r>
          </a:p>
          <a:p>
            <a:pPr>
              <a:lnSpc>
                <a:spcPct val="120000"/>
              </a:lnSpc>
            </a:pPr>
            <a:endParaRPr sz="2800">
              <a:solidFill>
                <a:srgbClr val="002060"/>
              </a:solidFill>
              <a:latin typeface="EC Square Sans Pro" panose="020B0506040000020004" pitchFamily="34" charset="0"/>
            </a:endParaRPr>
          </a:p>
          <a:p>
            <a:pPr marL="457200" indent="-457200">
              <a:lnSpc>
                <a:spcPct val="120000"/>
              </a:lnSpc>
              <a:buFont typeface="Wingdings" panose="05000000000000000000" pitchFamily="2" charset="2"/>
              <a:buChar char="ü"/>
              <a:defRPr sz="2800">
                <a:solidFill>
                  <a:srgbClr val="002060"/>
                </a:solidFill>
                <a:latin typeface="EC Square Sans Pro" panose="020B0506040000020004" pitchFamily="34" charset="0"/>
              </a:defRPr>
            </a:pPr>
            <a:r>
              <a:t>Reporting on antimicrobial consumption by animal species will be sent to the EMA for the first time in 2023</a:t>
            </a:r>
          </a:p>
          <a:p>
            <a:pPr marL="457200" indent="-457200">
              <a:lnSpc>
                <a:spcPct val="120000"/>
              </a:lnSpc>
              <a:buFontTx/>
              <a:buChar char="-"/>
              <a:defRPr sz="2800">
                <a:solidFill>
                  <a:srgbClr val="002060"/>
                </a:solidFill>
                <a:latin typeface="EC Square Sans Pro" panose="020B0506040000020004" pitchFamily="34" charset="0"/>
              </a:defRPr>
            </a:pPr>
            <a:r>
              <a:t>Cattle</a:t>
            </a:r>
          </a:p>
          <a:p>
            <a:pPr marL="457200" indent="-457200">
              <a:lnSpc>
                <a:spcPct val="120000"/>
              </a:lnSpc>
              <a:buFontTx/>
              <a:buChar char="-"/>
              <a:defRPr sz="2800">
                <a:solidFill>
                  <a:srgbClr val="002060"/>
                </a:solidFill>
                <a:latin typeface="EC Square Sans Pro" panose="020B0506040000020004" pitchFamily="34" charset="0"/>
              </a:defRPr>
            </a:pPr>
            <a:r>
              <a:t>Pigs</a:t>
            </a:r>
          </a:p>
          <a:p>
            <a:pPr marL="457200" indent="-457200">
              <a:lnSpc>
                <a:spcPct val="120000"/>
              </a:lnSpc>
              <a:buFontTx/>
              <a:buChar char="-"/>
              <a:defRPr sz="2800">
                <a:solidFill>
                  <a:srgbClr val="002060"/>
                </a:solidFill>
                <a:latin typeface="EC Square Sans Pro" panose="020B0506040000020004" pitchFamily="34" charset="0"/>
              </a:defRPr>
            </a:pPr>
            <a:r>
              <a:t>Poultry</a:t>
            </a:r>
          </a:p>
          <a:p>
            <a:pPr marL="457200" indent="-457200">
              <a:lnSpc>
                <a:spcPct val="120000"/>
              </a:lnSpc>
              <a:buFontTx/>
              <a:buChar char="-"/>
              <a:defRPr sz="2800">
                <a:solidFill>
                  <a:srgbClr val="002060"/>
                </a:solidFill>
                <a:latin typeface="EC Square Sans Pro" panose="020B0506040000020004" pitchFamily="34" charset="0"/>
              </a:defRPr>
            </a:pPr>
            <a:r>
              <a:t>Turkeys</a:t>
            </a:r>
          </a:p>
          <a:p>
            <a:pPr marL="457200" indent="-457200">
              <a:lnSpc>
                <a:spcPct val="120000"/>
              </a:lnSpc>
              <a:buFontTx/>
              <a:buChar char="-"/>
            </a:pPr>
            <a:endParaRPr sz="2800">
              <a:solidFill>
                <a:srgbClr val="002060"/>
              </a:solidFill>
              <a:latin typeface="EC Square Sans Pro" panose="020B0506040000020004" pitchFamily="34" charset="0"/>
            </a:endParaRPr>
          </a:p>
          <a:p>
            <a:pPr marL="457200" indent="-457200">
              <a:lnSpc>
                <a:spcPct val="120000"/>
              </a:lnSpc>
              <a:buFont typeface="Wingdings" panose="05000000000000000000" pitchFamily="2" charset="2"/>
              <a:buChar char="ü"/>
              <a:defRPr sz="2800">
                <a:solidFill>
                  <a:srgbClr val="002060"/>
                </a:solidFill>
                <a:latin typeface="EC Square Sans Pro" panose="020B0506040000020004" pitchFamily="34" charset="0"/>
              </a:defRPr>
            </a:pPr>
            <a:r>
              <a:t>a counting exercise is underway, with first results in September 2024</a:t>
            </a:r>
            <a:endParaRPr sz="2800">
              <a:solidFill>
                <a:srgbClr val="002060"/>
              </a:solidFill>
              <a:latin typeface="EC Square Sans Pro" panose="020B0506040000020004" pitchFamily="34" charset="0"/>
            </a:endParaRPr>
          </a:p>
        </p:txBody>
      </p:sp>
    </p:spTree>
    <p:extLst>
      <p:ext uri="{BB962C8B-B14F-4D97-AF65-F5344CB8AC3E}">
        <p14:creationId xmlns:p14="http://schemas.microsoft.com/office/powerpoint/2010/main" val="3566444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D101AA75-9CC9-7D06-6708-98AC32F4A41A}"/>
              </a:ext>
            </a:extLst>
          </p:cNvPr>
          <p:cNvSpPr>
            <a:spLocks noGrp="1"/>
          </p:cNvSpPr>
          <p:nvPr>
            <p:ph type="body" sz="quarter" idx="4294967295"/>
          </p:nvPr>
        </p:nvSpPr>
        <p:spPr>
          <a:xfrm>
            <a:off x="380972" y="5267537"/>
            <a:ext cx="7874000" cy="781632"/>
          </a:xfrm>
          <a:prstGeom prst="rect">
            <a:avLst/>
          </a:prstGeom>
        </p:spPr>
        <p:txBody>
          <a:bodyPr/>
          <a:lstStyle/>
          <a:p>
            <a:endParaRPr lang="es-ES" dirty="0"/>
          </a:p>
        </p:txBody>
      </p:sp>
      <p:sp>
        <p:nvSpPr>
          <p:cNvPr id="3" name="Marcador de texto 34">
            <a:extLst>
              <a:ext uri="{FF2B5EF4-FFF2-40B4-BE49-F238E27FC236}">
                <a16:creationId xmlns:a16="http://schemas.microsoft.com/office/drawing/2014/main" id="{38B29F46-E2F0-48DC-A2AE-96E9A5C3D915}"/>
              </a:ext>
            </a:extLst>
          </p:cNvPr>
          <p:cNvSpPr txBox="1">
            <a:spLocks/>
          </p:cNvSpPr>
          <p:nvPr/>
        </p:nvSpPr>
        <p:spPr>
          <a:xfrm>
            <a:off x="3810000" y="2139950"/>
            <a:ext cx="3487738" cy="781050"/>
          </a:xfrm>
          <a:prstGeom prst="rect">
            <a:avLst/>
          </a:prstGeom>
        </p:spPr>
        <p:txBody>
          <a:bodyPr/>
          <a:lstStyle>
            <a:defPPr>
              <a:defRPr kern="0"/>
            </a:defPPr>
          </a:lstStyle>
          <a:p>
            <a:r>
              <a:rPr lang="en-GB" sz="4000" b="1" dirty="0">
                <a:solidFill>
                  <a:srgbClr val="003399"/>
                </a:solidFill>
              </a:rPr>
              <a:t>Thank you</a:t>
            </a:r>
            <a:endParaRPr lang="en-GB" sz="2800" b="1" dirty="0"/>
          </a:p>
        </p:txBody>
      </p:sp>
    </p:spTree>
    <p:extLst>
      <p:ext uri="{BB962C8B-B14F-4D97-AF65-F5344CB8AC3E}">
        <p14:creationId xmlns:p14="http://schemas.microsoft.com/office/powerpoint/2010/main" val="98415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pPr algn="ctr"/>
            <a:r>
              <a:rPr kumimoji="0" lang="en-US" sz="2400" b="0" i="0" u="none" strike="noStrike" kern="0" cap="none" spc="0" normalizeH="0" baseline="0" noProof="0" dirty="0">
                <a:ln>
                  <a:noFill/>
                </a:ln>
                <a:effectLst/>
                <a:uLnTx/>
                <a:uFillTx/>
                <a:latin typeface="EC Square Sans Pro" panose="020B0506040000020004" pitchFamily="34" charset="0"/>
              </a:rPr>
              <a:t>EU legal framework on veterinary medicinal products/medicated feed</a:t>
            </a:r>
            <a:endParaRPr kumimoji="0" lang="en-GB" sz="1800" b="1" i="0" u="none" strike="noStrike" kern="0" cap="none" spc="0" normalizeH="0" baseline="0" noProof="0" dirty="0">
              <a:ln>
                <a:noFill/>
              </a:ln>
              <a:effectLst/>
              <a:uLnTx/>
              <a:uFillTx/>
            </a:endParaRPr>
          </a:p>
          <a:p>
            <a:endParaRPr lang="es-ES" dirty="0"/>
          </a:p>
        </p:txBody>
      </p:sp>
      <p:sp>
        <p:nvSpPr>
          <p:cNvPr id="5" name="Rectángulo 2">
            <a:extLst>
              <a:ext uri="{FF2B5EF4-FFF2-40B4-BE49-F238E27FC236}">
                <a16:creationId xmlns:a16="http://schemas.microsoft.com/office/drawing/2014/main" id="{1773ED4B-94AE-4043-B465-D839C22AE128}"/>
              </a:ext>
            </a:extLst>
          </p:cNvPr>
          <p:cNvSpPr/>
          <p:nvPr/>
        </p:nvSpPr>
        <p:spPr>
          <a:xfrm>
            <a:off x="228600" y="1874293"/>
            <a:ext cx="5638800" cy="312211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Regulation (EU) 2019/6 </a:t>
            </a:r>
            <a:r>
              <a:rPr kumimoji="0" lang="en-US" sz="2400" b="0"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on</a:t>
            </a:r>
            <a:r>
              <a:rPr kumimoji="0" lang="en-US" sz="24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 Veterinary Medicinal Products</a:t>
            </a:r>
            <a:br>
              <a:rPr kumimoji="0" lang="en-US" sz="1800" b="1" i="0" u="none" strike="noStrike" kern="0" cap="none" spc="0" normalizeH="0" baseline="0" noProof="0" dirty="0">
                <a:ln>
                  <a:noFill/>
                </a:ln>
                <a:solidFill>
                  <a:srgbClr val="FFFFFF"/>
                </a:solidFill>
                <a:effectLst/>
                <a:uLnTx/>
                <a:uFillTx/>
                <a:latin typeface="Calibri"/>
                <a:ea typeface="+mn-ea"/>
                <a:cs typeface="+mn-cs"/>
              </a:rPr>
            </a:br>
            <a:r>
              <a:rPr kumimoji="0" lang="en-US" sz="1800" b="1" i="0" u="none" strike="noStrike" kern="0" cap="none" spc="0" normalizeH="0" baseline="0" noProof="0" dirty="0">
                <a:ln>
                  <a:noFill/>
                </a:ln>
                <a:solidFill>
                  <a:srgbClr val="003399"/>
                </a:solidFill>
                <a:effectLst/>
                <a:uLnTx/>
                <a:uFillTx/>
                <a:latin typeface="EC Square Sans Pro" panose="020B0506040000020004" pitchFamily="34" charset="0"/>
                <a:ea typeface="Montserrat" charset="0"/>
                <a:cs typeface="Montserrat"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mn-cs"/>
            </a:endParaRPr>
          </a:p>
        </p:txBody>
      </p:sp>
      <p:sp>
        <p:nvSpPr>
          <p:cNvPr id="6" name="Rectángulo 10">
            <a:extLst>
              <a:ext uri="{FF2B5EF4-FFF2-40B4-BE49-F238E27FC236}">
                <a16:creationId xmlns:a16="http://schemas.microsoft.com/office/drawing/2014/main" id="{AE1452DA-6B90-407A-9D93-E75B265E7734}"/>
              </a:ext>
            </a:extLst>
          </p:cNvPr>
          <p:cNvSpPr/>
          <p:nvPr/>
        </p:nvSpPr>
        <p:spPr>
          <a:xfrm>
            <a:off x="6324602" y="1840538"/>
            <a:ext cx="5105398" cy="31558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Regulation (EU) 2019/4 on Medicated Feed</a:t>
            </a:r>
            <a:endParaRPr kumimoji="0" lang="en-GB" sz="28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mn-cs"/>
            </a:endParaRPr>
          </a:p>
        </p:txBody>
      </p:sp>
    </p:spTree>
    <p:extLst>
      <p:ext uri="{BB962C8B-B14F-4D97-AF65-F5344CB8AC3E}">
        <p14:creationId xmlns:p14="http://schemas.microsoft.com/office/powerpoint/2010/main" val="1613776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en-US" sz="2800">
                <a:latin typeface="EC Square Sans Pro" panose="020B0506040000020004" pitchFamily="34" charset="0"/>
              </a:rPr>
              <a:t>Common rules</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a:ln>
                <a:noFill/>
              </a:ln>
              <a:solidFill>
                <a:srgbClr val="FFFFFF"/>
              </a:solidFill>
              <a:effectLst/>
              <a:uLnTx/>
              <a:uFillTx/>
              <a:latin typeface="Montserrat" panose="00000500000000000000" pitchFamily="2" charset="0"/>
              <a:ea typeface="+mn-ea"/>
              <a:cs typeface="+mn-cs"/>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1862196" y="1481083"/>
            <a:ext cx="76195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rgbClr val="FFFFFF"/>
                </a:solidFill>
                <a:effectLst/>
                <a:uLnTx/>
                <a:uFillTx/>
                <a:latin typeface="EC Square Sans Pro" panose="020B0506040000020004" pitchFamily="34" charset="0"/>
                <a:ea typeface="+mn-ea"/>
                <a:cs typeface="+mn-cs"/>
              </a:rPr>
              <a:t>MEDICATION VIA FEED OR WATER</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1" i="0" u="none" strike="noStrike" kern="0" cap="none" spc="0" normalizeH="0" baseline="0" noProof="0">
              <a:ln>
                <a:noFill/>
              </a:ln>
              <a:solidFill>
                <a:srgbClr val="003399"/>
              </a:solidFill>
              <a:effectLst/>
              <a:uLnTx/>
              <a:uFillTx/>
              <a:latin typeface="EC Square Sans Pro" panose="020B0506040000020004" pitchFamily="34" charset="0"/>
              <a:ea typeface="+mn-ea"/>
              <a:cs typeface="+mn-cs"/>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a:ln>
                  <a:noFill/>
                </a:ln>
                <a:solidFill>
                  <a:srgbClr val="003399"/>
                </a:solidFill>
                <a:effectLst/>
                <a:uLnTx/>
                <a:uFillTx/>
                <a:latin typeface="EC Square Sans Pro" panose="020B0506040000020004" pitchFamily="34" charset="0"/>
                <a:ea typeface="+mn-ea"/>
                <a:cs typeface="Arial" panose="020B0604020202020204" pitchFamily="34" charset="0"/>
              </a:rPr>
              <a:t>Common rules – Veterinary prescription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rgbClr val="003399"/>
              </a:solidFill>
              <a:effectLst/>
              <a:uLnTx/>
              <a:uFillTx/>
              <a:latin typeface="Arial" panose="020B0604020202020204" pitchFamily="34" charset="0"/>
              <a:ea typeface="+mn-ea"/>
              <a:cs typeface="Arial" panose="020B0604020202020204" pitchFamily="34" charset="0"/>
            </a:endParaRPr>
          </a:p>
        </p:txBody>
      </p:sp>
      <p:graphicFrame>
        <p:nvGraphicFramePr>
          <p:cNvPr id="10" name="Diagram 1">
            <a:extLst>
              <a:ext uri="{FF2B5EF4-FFF2-40B4-BE49-F238E27FC236}">
                <a16:creationId xmlns:a16="http://schemas.microsoft.com/office/drawing/2014/main" id="{1C8ADAF5-76AF-4855-936C-9D2CB57C2C3C}"/>
              </a:ext>
            </a:extLst>
          </p:cNvPr>
          <p:cNvGraphicFramePr/>
          <p:nvPr/>
        </p:nvGraphicFramePr>
        <p:xfrm>
          <a:off x="457200" y="2070102"/>
          <a:ext cx="8865834" cy="5049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6">
            <a:extLst>
              <a:ext uri="{FF2B5EF4-FFF2-40B4-BE49-F238E27FC236}">
                <a16:creationId xmlns:a16="http://schemas.microsoft.com/office/drawing/2014/main" id="{B73D9778-7D4D-42F1-A717-530B7630B63D}"/>
              </a:ext>
            </a:extLst>
          </p:cNvPr>
          <p:cNvSpPr txBox="1"/>
          <p:nvPr/>
        </p:nvSpPr>
        <p:spPr>
          <a:xfrm>
            <a:off x="9719712" y="2825750"/>
            <a:ext cx="2091288"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3163B5"/>
                </a:solidFill>
                <a:effectLst/>
                <a:uLnTx/>
                <a:uFillTx/>
                <a:latin typeface="EC Square Sans Pro" panose="020B0506040000020004" pitchFamily="34" charset="0"/>
                <a:ea typeface="Verdana" panose="020B0604030504040204" pitchFamily="34" charset="0"/>
              </a:rPr>
              <a:t>Reg. (EU) 2019/4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3163B5"/>
                </a:solidFill>
                <a:effectLst/>
                <a:uLnTx/>
                <a:uFillTx/>
                <a:latin typeface="EC Square Sans Pro" panose="020B0506040000020004" pitchFamily="34" charset="0"/>
                <a:ea typeface="Verdana" panose="020B0604030504040204" pitchFamily="34" charset="0"/>
              </a:rPr>
              <a:t>(MF)</a:t>
            </a:r>
            <a:endParaRPr kumimoji="0" lang="en-GB" sz="1800" b="1" i="0" u="none" strike="noStrike" kern="0" cap="none" spc="0" normalizeH="0" baseline="0" noProof="0">
              <a:ln>
                <a:noFill/>
              </a:ln>
              <a:solidFill>
                <a:srgbClr val="3163B5"/>
              </a:solidFill>
              <a:effectLst/>
              <a:uLnTx/>
              <a:uFillTx/>
              <a:latin typeface="EC Square Sans Pro" panose="020B0506040000020004" pitchFamily="34" charset="0"/>
              <a:ea typeface="Verdana" panose="020B0604030504040204" pitchFamily="34" charset="0"/>
            </a:endParaRPr>
          </a:p>
        </p:txBody>
      </p:sp>
      <p:sp>
        <p:nvSpPr>
          <p:cNvPr id="13" name="TextBox 7">
            <a:extLst>
              <a:ext uri="{FF2B5EF4-FFF2-40B4-BE49-F238E27FC236}">
                <a16:creationId xmlns:a16="http://schemas.microsoft.com/office/drawing/2014/main" id="{F5E625B6-FDB7-4FBA-9B49-2A3AD88D31E7}"/>
              </a:ext>
            </a:extLst>
          </p:cNvPr>
          <p:cNvSpPr txBox="1"/>
          <p:nvPr/>
        </p:nvSpPr>
        <p:spPr>
          <a:xfrm>
            <a:off x="9719712" y="4985860"/>
            <a:ext cx="1964869" cy="147732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3163B5"/>
                </a:solidFill>
                <a:effectLst/>
                <a:uLnTx/>
                <a:uFillTx/>
                <a:latin typeface="EC Square Sans Pro" panose="020B0506040000020004" pitchFamily="34" charset="0"/>
                <a:ea typeface="Verdana" panose="020B0604030504040204" pitchFamily="34" charset="0"/>
              </a:rPr>
              <a:t>Reg. (EU) 2019/6 (VMP)</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3163B5"/>
                </a:solidFill>
                <a:effectLst/>
                <a:uLnTx/>
                <a:uFillTx/>
                <a:latin typeface="EC Square Sans Pro" panose="020B0506040000020004" pitchFamily="34" charset="0"/>
                <a:ea typeface="Verdana" panose="020B0604030504040204" pitchFamily="34" charset="0"/>
              </a:rPr>
              <a:t>&amp; </a:t>
            </a:r>
            <a:r>
              <a:rPr lang="en-US" b="1" dirty="0">
                <a:solidFill>
                  <a:srgbClr val="3163B5"/>
                </a:solidFill>
                <a:latin typeface="EC Square Sans Pro" panose="020B0506040000020004" pitchFamily="34" charset="0"/>
                <a:ea typeface="Verdana" panose="020B0604030504040204" pitchFamily="34" charset="0"/>
              </a:rPr>
              <a:t>Commission Delegated Reg. (EU) 2024/1159</a:t>
            </a:r>
          </a:p>
        </p:txBody>
      </p:sp>
      <p:cxnSp>
        <p:nvCxnSpPr>
          <p:cNvPr id="18" name="Straight Arrow Connector 9">
            <a:extLst>
              <a:ext uri="{FF2B5EF4-FFF2-40B4-BE49-F238E27FC236}">
                <a16:creationId xmlns:a16="http://schemas.microsoft.com/office/drawing/2014/main" id="{4F9941DE-5BFA-429C-B3E8-C441D6B78539}"/>
              </a:ext>
            </a:extLst>
          </p:cNvPr>
          <p:cNvCxnSpPr>
            <a:cxnSpLocks/>
          </p:cNvCxnSpPr>
          <p:nvPr/>
        </p:nvCxnSpPr>
        <p:spPr>
          <a:xfrm flipH="1">
            <a:off x="8470437" y="3130550"/>
            <a:ext cx="1096875"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9" name="Right Brace 8">
            <a:extLst>
              <a:ext uri="{FF2B5EF4-FFF2-40B4-BE49-F238E27FC236}">
                <a16:creationId xmlns:a16="http://schemas.microsoft.com/office/drawing/2014/main" id="{14ABDDA7-ACBB-43BB-A225-9C6DF0A8A8C4}"/>
              </a:ext>
            </a:extLst>
          </p:cNvPr>
          <p:cNvSpPr/>
          <p:nvPr/>
        </p:nvSpPr>
        <p:spPr>
          <a:xfrm>
            <a:off x="9409855" y="4578350"/>
            <a:ext cx="157458" cy="2292349"/>
          </a:xfrm>
          <a:prstGeom prst="rightBrace">
            <a:avLst>
              <a:gd name="adj1" fmla="val 35730"/>
              <a:gd name="adj2" fmla="val 48266"/>
            </a:avLst>
          </a:prstGeom>
          <a:ln w="19050" cmpd="sng">
            <a:solidFill>
              <a:srgbClr val="2C747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EC Square Sans Pro" panose="020B0506040000020004" pitchFamily="34" charset="0"/>
              <a:ea typeface="+mn-ea"/>
              <a:cs typeface="+mn-cs"/>
            </a:endParaRPr>
          </a:p>
        </p:txBody>
      </p:sp>
    </p:spTree>
    <p:extLst>
      <p:ext uri="{BB962C8B-B14F-4D97-AF65-F5344CB8AC3E}">
        <p14:creationId xmlns:p14="http://schemas.microsoft.com/office/powerpoint/2010/main" val="3943193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p:txBody>
          <a:bodyPr/>
          <a:lstStyle/>
          <a:p>
            <a:r>
              <a:rPr lang="en-GB" sz="2400" dirty="0">
                <a:latin typeface="EC Square Sans Pro" panose="020B0506040000020004" pitchFamily="34" charset="0"/>
              </a:rPr>
              <a:t>Use of Antimicrobial Veterinary Medicinal Products</a:t>
            </a:r>
          </a:p>
          <a:p>
            <a:endParaRPr lang="en-GB" dirty="0"/>
          </a:p>
        </p:txBody>
      </p:sp>
      <p:sp>
        <p:nvSpPr>
          <p:cNvPr id="3" name="34 CuadroTexto">
            <a:extLst>
              <a:ext uri="{FF2B5EF4-FFF2-40B4-BE49-F238E27FC236}">
                <a16:creationId xmlns:a16="http://schemas.microsoft.com/office/drawing/2014/main" id="{D094982D-B49F-4AFD-9FD7-CD8791AF6990}"/>
              </a:ext>
            </a:extLst>
          </p:cNvPr>
          <p:cNvSpPr txBox="1"/>
          <p:nvPr/>
        </p:nvSpPr>
        <p:spPr>
          <a:xfrm>
            <a:off x="5651674" y="3591437"/>
            <a:ext cx="2255508" cy="784830"/>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900" b="1" i="0" u="none" strike="noStrike" kern="1200" cap="none" spc="0" normalizeH="0" baseline="0" noProof="0" dirty="0">
              <a:ln>
                <a:noFill/>
              </a:ln>
              <a:solidFill>
                <a:prstClr val="white"/>
              </a:solidFill>
              <a:effectLst/>
              <a:uLnTx/>
              <a:uFillTx/>
              <a:latin typeface="Montserrat" pitchFamily="2" charset="77"/>
              <a:ea typeface="Steelfish" charset="0"/>
              <a:cs typeface="Steelfish"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a:ea typeface="Steelfish" charset="0"/>
                <a:cs typeface="Steelfish" charset="0"/>
              </a:rPr>
              <a:t>Ban Systematic  Prophylaxis </a:t>
            </a:r>
          </a:p>
        </p:txBody>
      </p:sp>
      <p:sp>
        <p:nvSpPr>
          <p:cNvPr id="8" name="CuadroTexto 7">
            <a:extLst>
              <a:ext uri="{FF2B5EF4-FFF2-40B4-BE49-F238E27FC236}">
                <a16:creationId xmlns:a16="http://schemas.microsoft.com/office/drawing/2014/main" id="{9810DA9E-2D93-44F5-9402-78086515EB11}"/>
              </a:ext>
            </a:extLst>
          </p:cNvPr>
          <p:cNvSpPr txBox="1"/>
          <p:nvPr/>
        </p:nvSpPr>
        <p:spPr>
          <a:xfrm>
            <a:off x="4717996" y="1398873"/>
            <a:ext cx="7016803" cy="461665"/>
          </a:xfrm>
          <a:prstGeom prst="rect">
            <a:avLst/>
          </a:prstGeom>
          <a:solidFill>
            <a:srgbClr val="ECEBE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t>Principles for the use of medicated feed</a:t>
            </a:r>
          </a:p>
        </p:txBody>
      </p:sp>
      <p:sp>
        <p:nvSpPr>
          <p:cNvPr id="10" name="Rectángulo redondeado 13">
            <a:extLst>
              <a:ext uri="{FF2B5EF4-FFF2-40B4-BE49-F238E27FC236}">
                <a16:creationId xmlns:a16="http://schemas.microsoft.com/office/drawing/2014/main" id="{314D8D52-E54A-465C-954A-EA031B7F43AE}"/>
              </a:ext>
            </a:extLst>
          </p:cNvPr>
          <p:cNvSpPr/>
          <p:nvPr/>
        </p:nvSpPr>
        <p:spPr>
          <a:xfrm>
            <a:off x="0" y="1388277"/>
            <a:ext cx="4717997" cy="4856293"/>
          </a:xfrm>
          <a:prstGeom prst="roundRect">
            <a:avLst>
              <a:gd name="adj" fmla="val 10"/>
            </a:avLst>
          </a:prstGeom>
          <a:solidFill>
            <a:srgbClr val="ECEBEB"/>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19355D"/>
                </a:solidFill>
                <a:effectLst/>
                <a:uLnTx/>
                <a:uFillTx/>
                <a:latin typeface="EC Square Sans Pro" panose="020B0506040000020004" pitchFamily="34" charset="0"/>
                <a:ea typeface="+mn-ea"/>
                <a:cs typeface="Arial" pitchFamily="34" charset="0"/>
              </a:rPr>
              <a:t>EU legislative framework:  Regulation (EU) 2019/4 on MEDICATED FEED (MF)</a:t>
            </a:r>
          </a:p>
        </p:txBody>
      </p:sp>
      <p:sp>
        <p:nvSpPr>
          <p:cNvPr id="7" name="Rectángulo 6">
            <a:extLst>
              <a:ext uri="{FF2B5EF4-FFF2-40B4-BE49-F238E27FC236}">
                <a16:creationId xmlns:a16="http://schemas.microsoft.com/office/drawing/2014/main" id="{30BE4DFA-174F-4A37-9C73-98ACB3366BFB}"/>
              </a:ext>
            </a:extLst>
          </p:cNvPr>
          <p:cNvSpPr/>
          <p:nvPr/>
        </p:nvSpPr>
        <p:spPr>
          <a:xfrm>
            <a:off x="4717996" y="2014082"/>
            <a:ext cx="6940603" cy="3939540"/>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en-GB"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Ban on the use of MF with antimicrobials for prophylaxis. </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en-GB"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Requirement for diagnosis of disease prior to the mandatory prescription for MF.</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en-GB"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Limitation on the duration of a treatment and validity of prescription.</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Reduce any potential synergy between feed medication carry-over residues and occurrence of antimicrobial resistance.</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en-GB"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Measures to increase the quality of medicated feed production (more precise dosage) to avoid </a:t>
            </a:r>
            <a:r>
              <a:rPr kumimoji="0" lang="en-GB" sz="2000" b="0" i="0" u="none" strike="noStrike" kern="1200" cap="none" spc="0" normalizeH="0" baseline="0" noProof="0" dirty="0" err="1">
                <a:ln>
                  <a:noFill/>
                </a:ln>
                <a:solidFill>
                  <a:srgbClr val="002060"/>
                </a:solidFill>
                <a:effectLst/>
                <a:uLnTx/>
                <a:uFillTx/>
                <a:latin typeface="EC Square Sans Pro" panose="020B0506040000020004" pitchFamily="34" charset="0"/>
                <a:ea typeface="+mn-ea"/>
                <a:cs typeface="+mn-cs"/>
              </a:rPr>
              <a:t>subtherapeutic</a:t>
            </a:r>
            <a:r>
              <a:rPr kumimoji="0" lang="en-GB"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 exposure. </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Maximum levels of cross-contamination for 24 antimicrobial active substances in non-target feed.</a:t>
            </a:r>
            <a:endParaRPr kumimoji="0" lang="en-GB"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endParaRPr>
          </a:p>
        </p:txBody>
      </p:sp>
    </p:spTree>
    <p:extLst>
      <p:ext uri="{BB962C8B-B14F-4D97-AF65-F5344CB8AC3E}">
        <p14:creationId xmlns:p14="http://schemas.microsoft.com/office/powerpoint/2010/main" val="3639163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en-US" sz="2800">
                <a:latin typeface="EC Square Sans Pro" panose="020B0506040000020004" pitchFamily="34" charset="0"/>
              </a:rPr>
              <a:t>Common rules</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914400" y="1481083"/>
            <a:ext cx="101346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2800" b="1">
                <a:solidFill>
                  <a:schemeClr val="bg1"/>
                </a:solidFill>
                <a:latin typeface="EC Square Sans Pro" panose="020B0506040000020004" pitchFamily="34" charset="0"/>
              </a:rPr>
              <a:t>Veterinary prescriptions in relation to medicated feed (1/2)</a:t>
            </a:r>
            <a:endParaRPr lang="en-GB" sz="2000" b="1">
              <a:solidFill>
                <a:srgbClr val="003399"/>
              </a:solidFill>
              <a:latin typeface="EC Square Sans Pro" panose="020B0506040000020004" pitchFamily="34" charset="0"/>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800">
                <a:latin typeface="EC Square Sans Pro" panose="020B0506040000020004" pitchFamily="34" charset="0"/>
              </a:rPr>
              <a:t>Common rules – Veterinary prescription</a:t>
            </a:r>
          </a:p>
          <a:p>
            <a:endParaRPr lang="en-GB"/>
          </a:p>
        </p:txBody>
      </p:sp>
      <p:sp>
        <p:nvSpPr>
          <p:cNvPr id="15" name="Marcador de texto 4">
            <a:extLst>
              <a:ext uri="{FF2B5EF4-FFF2-40B4-BE49-F238E27FC236}">
                <a16:creationId xmlns:a16="http://schemas.microsoft.com/office/drawing/2014/main" id="{1403E745-F93A-41C2-A10D-84BE467FBE49}"/>
              </a:ext>
            </a:extLst>
          </p:cNvPr>
          <p:cNvSpPr txBox="1">
            <a:spLocks/>
          </p:cNvSpPr>
          <p:nvPr/>
        </p:nvSpPr>
        <p:spPr>
          <a:xfrm>
            <a:off x="1491343" y="2309415"/>
            <a:ext cx="5715000" cy="4572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2800" b="1">
                <a:solidFill>
                  <a:srgbClr val="003399"/>
                </a:solidFill>
                <a:latin typeface="EC Square Sans Pro" panose="020B0506040000020004" pitchFamily="34" charset="0"/>
              </a:rPr>
              <a:t>Article 16</a:t>
            </a:r>
          </a:p>
        </p:txBody>
      </p:sp>
      <p:sp>
        <p:nvSpPr>
          <p:cNvPr id="16" name="CuadroTexto 15">
            <a:extLst>
              <a:ext uri="{FF2B5EF4-FFF2-40B4-BE49-F238E27FC236}">
                <a16:creationId xmlns:a16="http://schemas.microsoft.com/office/drawing/2014/main" id="{CA4F286C-8610-4DEC-92C0-47FD21775EE4}"/>
              </a:ext>
            </a:extLst>
          </p:cNvPr>
          <p:cNvSpPr txBox="1"/>
          <p:nvPr/>
        </p:nvSpPr>
        <p:spPr>
          <a:xfrm>
            <a:off x="881743" y="2165725"/>
            <a:ext cx="1369287" cy="276999"/>
          </a:xfrm>
          <a:prstGeom prst="rect">
            <a:avLst/>
          </a:prstGeom>
          <a:noFill/>
        </p:spPr>
        <p:txBody>
          <a:bodyPr wrap="square" rtlCol="0">
            <a:spAutoFit/>
          </a:bodyPr>
          <a:lstStyle/>
          <a:p>
            <a:r>
              <a:rPr lang="en-GB" sz="1200" kern="1200">
                <a:solidFill>
                  <a:srgbClr val="024B9C"/>
                </a:solidFill>
                <a:latin typeface="EC Square Sans Pro" panose="020B0506040000020004" pitchFamily="34" charset="0"/>
                <a:ea typeface="+mn-ea"/>
                <a:cs typeface="+mn-cs"/>
              </a:rPr>
              <a:t>Reg.(EU) 2019/4</a:t>
            </a:r>
          </a:p>
        </p:txBody>
      </p:sp>
      <p:sp>
        <p:nvSpPr>
          <p:cNvPr id="17" name="CuadroTexto 16">
            <a:extLst>
              <a:ext uri="{FF2B5EF4-FFF2-40B4-BE49-F238E27FC236}">
                <a16:creationId xmlns:a16="http://schemas.microsoft.com/office/drawing/2014/main" id="{0FC923B1-34E6-4EB9-AF33-B29523DFA4A8}"/>
              </a:ext>
            </a:extLst>
          </p:cNvPr>
          <p:cNvSpPr txBox="1"/>
          <p:nvPr/>
        </p:nvSpPr>
        <p:spPr>
          <a:xfrm>
            <a:off x="859972" y="2853075"/>
            <a:ext cx="7652657" cy="2862322"/>
          </a:xfrm>
          <a:prstGeom prst="rect">
            <a:avLst/>
          </a:prstGeom>
          <a:noFill/>
        </p:spPr>
        <p:txBody>
          <a:bodyPr wrap="square">
            <a:spAutoFit/>
          </a:bodyPr>
          <a:lstStyle/>
          <a:p>
            <a:r>
              <a:rPr lang="en-US" dirty="0">
                <a:solidFill>
                  <a:schemeClr val="tx1"/>
                </a:solidFill>
                <a:latin typeface="EC Square Sans Pro" panose="020B0506040000020004" pitchFamily="34" charset="0"/>
              </a:rPr>
              <a:t>Medicated feed (animal feed mixed with medicines by feed business operator) requires: </a:t>
            </a:r>
          </a:p>
          <a:p>
            <a:endParaRPr lang="en-US" dirty="0">
              <a:solidFill>
                <a:schemeClr val="tx1"/>
              </a:solidFill>
              <a:latin typeface="EC Square Sans Pro" panose="020B0506040000020004" pitchFamily="34" charset="0"/>
            </a:endParaRPr>
          </a:p>
          <a:p>
            <a:pPr marL="285750" indent="-285750">
              <a:buFont typeface="Arial" panose="020B0604020202020204" pitchFamily="34" charset="0"/>
              <a:buChar char="•"/>
            </a:pPr>
            <a:r>
              <a:rPr lang="en-US" dirty="0">
                <a:solidFill>
                  <a:schemeClr val="tx1"/>
                </a:solidFill>
                <a:latin typeface="EC Square Sans Pro" panose="020B0506040000020004" pitchFamily="34" charset="0"/>
              </a:rPr>
              <a:t>a veterinary prescription</a:t>
            </a:r>
          </a:p>
          <a:p>
            <a:pPr marL="285750" indent="-285750">
              <a:buFont typeface="Arial" panose="020B0604020202020204" pitchFamily="34" charset="0"/>
              <a:buChar char="•"/>
            </a:pPr>
            <a:endParaRPr lang="en-US" dirty="0">
              <a:solidFill>
                <a:schemeClr val="tx1"/>
              </a:solidFill>
              <a:latin typeface="EC Square Sans Pro" panose="020B0506040000020004" pitchFamily="34" charset="0"/>
            </a:endParaRPr>
          </a:p>
          <a:p>
            <a:pPr marL="285750" indent="-285750">
              <a:buFont typeface="Arial" panose="020B0604020202020204" pitchFamily="34" charset="0"/>
              <a:buChar char="•"/>
            </a:pPr>
            <a:r>
              <a:rPr lang="en-US" dirty="0">
                <a:solidFill>
                  <a:schemeClr val="tx1"/>
                </a:solidFill>
                <a:latin typeface="EC Square Sans Pro" panose="020B0506040000020004" pitchFamily="34" charset="0"/>
              </a:rPr>
              <a:t>can only be issued after clinical examination or any other proper assessment of the health status of the animals</a:t>
            </a:r>
          </a:p>
          <a:p>
            <a:pPr marL="285750" indent="-285750">
              <a:buFont typeface="Arial" panose="020B0604020202020204" pitchFamily="34" charset="0"/>
              <a:buChar char="•"/>
            </a:pPr>
            <a:endParaRPr lang="en-US" dirty="0">
              <a:solidFill>
                <a:schemeClr val="tx1"/>
              </a:solidFill>
              <a:latin typeface="EC Square Sans Pro" panose="020B0506040000020004" pitchFamily="34" charset="0"/>
            </a:endParaRPr>
          </a:p>
          <a:p>
            <a:pPr marL="285750" indent="-285750">
              <a:buFont typeface="Arial" panose="020B0604020202020204" pitchFamily="34" charset="0"/>
              <a:buChar char="•"/>
            </a:pPr>
            <a:r>
              <a:rPr lang="en-US" dirty="0">
                <a:solidFill>
                  <a:schemeClr val="tx1"/>
                </a:solidFill>
                <a:latin typeface="EC Square Sans Pro" panose="020B0506040000020004" pitchFamily="34" charset="0"/>
              </a:rPr>
              <a:t>only for diagnosed diseases (except for vaccines and </a:t>
            </a:r>
            <a:r>
              <a:rPr lang="en-US" dirty="0" err="1">
                <a:solidFill>
                  <a:schemeClr val="tx1"/>
                </a:solidFill>
                <a:latin typeface="EC Square Sans Pro" panose="020B0506040000020004" pitchFamily="34" charset="0"/>
              </a:rPr>
              <a:t>parasitics</a:t>
            </a:r>
            <a:r>
              <a:rPr lang="en-US" dirty="0">
                <a:solidFill>
                  <a:schemeClr val="tx1"/>
                </a:solidFill>
                <a:latin typeface="EC Square Sans Pro" panose="020B0506040000020004" pitchFamily="34" charset="0"/>
              </a:rPr>
              <a:t>)</a:t>
            </a:r>
          </a:p>
          <a:p>
            <a:pPr marL="285750" indent="-285750">
              <a:buFont typeface="Arial" panose="020B0604020202020204" pitchFamily="34" charset="0"/>
              <a:buChar char="•"/>
            </a:pPr>
            <a:endParaRPr lang="en-US" dirty="0">
              <a:solidFill>
                <a:schemeClr val="tx1"/>
              </a:solidFill>
              <a:latin typeface="EC Square Sans Pro" panose="020B0506040000020004" pitchFamily="34" charset="0"/>
            </a:endParaRPr>
          </a:p>
        </p:txBody>
      </p:sp>
      <p:sp>
        <p:nvSpPr>
          <p:cNvPr id="21" name="TextBox 27">
            <a:extLst>
              <a:ext uri="{FF2B5EF4-FFF2-40B4-BE49-F238E27FC236}">
                <a16:creationId xmlns:a16="http://schemas.microsoft.com/office/drawing/2014/main" id="{9DC533AF-C882-40FB-8C14-2F9CAEE9332E}"/>
              </a:ext>
            </a:extLst>
          </p:cNvPr>
          <p:cNvSpPr txBox="1"/>
          <p:nvPr/>
        </p:nvSpPr>
        <p:spPr>
          <a:xfrm>
            <a:off x="-7196" y="6388040"/>
            <a:ext cx="8755621" cy="400110"/>
          </a:xfrm>
          <a:prstGeom prst="rect">
            <a:avLst/>
          </a:prstGeom>
          <a:solidFill>
            <a:srgbClr val="003399"/>
          </a:solidFill>
        </p:spPr>
        <p:txBody>
          <a:bodyPr wrap="square" rtlCol="0">
            <a:spAutoFit/>
          </a:bodyPr>
          <a:lstStyle/>
          <a:p>
            <a:pPr marL="892175"/>
            <a:r>
              <a:rPr lang="en-US" sz="2000">
                <a:solidFill>
                  <a:schemeClr val="bg1"/>
                </a:solidFill>
                <a:latin typeface="EC Square Sans Pro" panose="020B0506040000020004" pitchFamily="34" charset="0"/>
                <a:sym typeface="Wingdings 2" panose="05020102010507070707" pitchFamily="18" charset="2"/>
              </a:rPr>
              <a:t></a:t>
            </a:r>
            <a:r>
              <a:rPr lang="en-US" sz="2000">
                <a:solidFill>
                  <a:schemeClr val="bg1"/>
                </a:solidFill>
                <a:latin typeface="EC Square Sans Pro" panose="020B0506040000020004" pitchFamily="34" charset="0"/>
              </a:rPr>
              <a:t>Watch out for interactions with other medications! </a:t>
            </a:r>
          </a:p>
        </p:txBody>
      </p:sp>
      <p:pic>
        <p:nvPicPr>
          <p:cNvPr id="22" name="Picture 3" descr="A hand holding a pile of dry dog food&#10;&#10;Description automatically generated">
            <a:extLst>
              <a:ext uri="{FF2B5EF4-FFF2-40B4-BE49-F238E27FC236}">
                <a16:creationId xmlns:a16="http://schemas.microsoft.com/office/drawing/2014/main" id="{7B534015-6DA9-449B-BA10-698AA9DA8FC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63000" y="2139950"/>
            <a:ext cx="3449770" cy="4730750"/>
          </a:xfrm>
          <a:prstGeom prst="rect">
            <a:avLst/>
          </a:prstGeom>
        </p:spPr>
      </p:pic>
    </p:spTree>
    <p:extLst>
      <p:ext uri="{BB962C8B-B14F-4D97-AF65-F5344CB8AC3E}">
        <p14:creationId xmlns:p14="http://schemas.microsoft.com/office/powerpoint/2010/main" val="3553973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en-US" sz="2800">
                <a:latin typeface="EC Square Sans Pro" panose="020B0506040000020004" pitchFamily="34" charset="0"/>
              </a:rPr>
              <a:t>Common rules</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914400" y="1481083"/>
            <a:ext cx="101346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2800" b="1">
                <a:solidFill>
                  <a:schemeClr val="bg1"/>
                </a:solidFill>
                <a:latin typeface="EC Square Sans Pro" panose="020B0506040000020004" pitchFamily="34" charset="0"/>
              </a:rPr>
              <a:t>Veterinary prescriptions in relation to medicated feed (2/2)</a:t>
            </a:r>
            <a:endParaRPr lang="en-GB" sz="2000" b="1">
              <a:solidFill>
                <a:srgbClr val="003399"/>
              </a:solidFill>
              <a:latin typeface="EC Square Sans Pro" panose="020B0506040000020004" pitchFamily="34" charset="0"/>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800">
                <a:latin typeface="EC Square Sans Pro" panose="020B0506040000020004" pitchFamily="34" charset="0"/>
              </a:rPr>
              <a:t>Common rules – Veterinary prescription</a:t>
            </a:r>
          </a:p>
          <a:p>
            <a:endParaRPr lang="en-GB"/>
          </a:p>
        </p:txBody>
      </p:sp>
      <p:sp>
        <p:nvSpPr>
          <p:cNvPr id="16" name="CuadroTexto 15">
            <a:extLst>
              <a:ext uri="{FF2B5EF4-FFF2-40B4-BE49-F238E27FC236}">
                <a16:creationId xmlns:a16="http://schemas.microsoft.com/office/drawing/2014/main" id="{CA4F286C-8610-4DEC-92C0-47FD21775EE4}"/>
              </a:ext>
            </a:extLst>
          </p:cNvPr>
          <p:cNvSpPr txBox="1"/>
          <p:nvPr/>
        </p:nvSpPr>
        <p:spPr>
          <a:xfrm>
            <a:off x="881743" y="2165725"/>
            <a:ext cx="1369287" cy="276999"/>
          </a:xfrm>
          <a:prstGeom prst="rect">
            <a:avLst/>
          </a:prstGeom>
          <a:noFill/>
        </p:spPr>
        <p:txBody>
          <a:bodyPr wrap="square" rtlCol="0">
            <a:spAutoFit/>
          </a:bodyPr>
          <a:lstStyle/>
          <a:p>
            <a:r>
              <a:rPr lang="en-GB" sz="1200" kern="1200">
                <a:solidFill>
                  <a:srgbClr val="024B9C"/>
                </a:solidFill>
                <a:latin typeface="EC Square Sans Pro" panose="020B0506040000020004" pitchFamily="34" charset="0"/>
                <a:ea typeface="+mn-ea"/>
                <a:cs typeface="+mn-cs"/>
              </a:rPr>
              <a:t>Reg.(EU) 2019/4</a:t>
            </a:r>
          </a:p>
        </p:txBody>
      </p:sp>
      <p:pic>
        <p:nvPicPr>
          <p:cNvPr id="22" name="Picture 3" descr="A hand holding a pile of dry dog food&#10;&#10;Description automatically generated">
            <a:extLst>
              <a:ext uri="{FF2B5EF4-FFF2-40B4-BE49-F238E27FC236}">
                <a16:creationId xmlns:a16="http://schemas.microsoft.com/office/drawing/2014/main" id="{7B534015-6DA9-449B-BA10-698AA9DA8FC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63000" y="2139950"/>
            <a:ext cx="3449770" cy="4730750"/>
          </a:xfrm>
          <a:prstGeom prst="rect">
            <a:avLst/>
          </a:prstGeom>
        </p:spPr>
      </p:pic>
      <p:sp>
        <p:nvSpPr>
          <p:cNvPr id="11" name="TextBox 7">
            <a:extLst>
              <a:ext uri="{FF2B5EF4-FFF2-40B4-BE49-F238E27FC236}">
                <a16:creationId xmlns:a16="http://schemas.microsoft.com/office/drawing/2014/main" id="{AF31CA81-C9B7-4794-9E9B-CD429D968F54}"/>
              </a:ext>
            </a:extLst>
          </p:cNvPr>
          <p:cNvSpPr txBox="1"/>
          <p:nvPr/>
        </p:nvSpPr>
        <p:spPr>
          <a:xfrm>
            <a:off x="689725" y="2876386"/>
            <a:ext cx="7994708" cy="3170099"/>
          </a:xfrm>
          <a:prstGeom prst="rect">
            <a:avLst/>
          </a:prstGeom>
          <a:noFill/>
        </p:spPr>
        <p:txBody>
          <a:bodyPr wrap="square" rtlCol="0">
            <a:spAutoFit/>
          </a:bodyPr>
          <a:lstStyle/>
          <a:p>
            <a:pPr marL="342900" indent="-342900">
              <a:buFont typeface="Arial" panose="020B0604020202020204" pitchFamily="34" charset="0"/>
              <a:buChar char="•"/>
            </a:pPr>
            <a:r>
              <a:rPr lang="en-US" sz="2000" b="1" dirty="0">
                <a:solidFill>
                  <a:srgbClr val="003399"/>
                </a:solidFill>
                <a:latin typeface="EC Square Sans Pro" panose="020B0506040000020004" pitchFamily="34" charset="0"/>
              </a:rPr>
              <a:t>Record keeping</a:t>
            </a:r>
            <a:r>
              <a:rPr lang="en-US" sz="2000" dirty="0">
                <a:solidFill>
                  <a:srgbClr val="003399"/>
                </a:solidFill>
                <a:latin typeface="EC Square Sans Pro" panose="020B0506040000020004" pitchFamily="34" charset="0"/>
              </a:rPr>
              <a:t>: </a:t>
            </a:r>
            <a:r>
              <a:rPr lang="en-US" sz="2000" dirty="0">
                <a:solidFill>
                  <a:schemeClr val="tx1"/>
                </a:solidFill>
                <a:latin typeface="EC Square Sans Pro" panose="020B0506040000020004" pitchFamily="34" charset="0"/>
              </a:rPr>
              <a:t>Veterinary prescriptions should be kept by feed mill and the veterinarian prescribing &amp; animal keeper for 5 years</a:t>
            </a:r>
            <a:br>
              <a:rPr lang="en-US" sz="2000" dirty="0">
                <a:solidFill>
                  <a:schemeClr val="tx1"/>
                </a:solidFill>
                <a:latin typeface="EC Square Sans Pro" panose="020B0506040000020004" pitchFamily="34" charset="0"/>
              </a:rPr>
            </a:br>
            <a:endParaRPr lang="en-US" sz="2000" dirty="0">
              <a:solidFill>
                <a:schemeClr val="tx1"/>
              </a:solidFill>
              <a:latin typeface="EC Square Sans Pro" panose="020B0506040000020004" pitchFamily="34" charset="0"/>
            </a:endParaRPr>
          </a:p>
          <a:p>
            <a:pPr marL="342900" indent="-342900">
              <a:buFont typeface="Arial" panose="020B0604020202020204" pitchFamily="34" charset="0"/>
              <a:buChar char="•"/>
            </a:pPr>
            <a:r>
              <a:rPr lang="en-US" sz="2000" dirty="0">
                <a:solidFill>
                  <a:schemeClr val="tx1"/>
                </a:solidFill>
                <a:latin typeface="EC Square Sans Pro" panose="020B0506040000020004" pitchFamily="34" charset="0"/>
              </a:rPr>
              <a:t>1 prescription = 1 veterinary treatment </a:t>
            </a:r>
            <a:br>
              <a:rPr lang="en-US" sz="2000" dirty="0">
                <a:solidFill>
                  <a:schemeClr val="tx1"/>
                </a:solidFill>
                <a:latin typeface="EC Square Sans Pro" panose="020B0506040000020004" pitchFamily="34" charset="0"/>
              </a:rPr>
            </a:br>
            <a:endParaRPr lang="en-US" sz="2000" dirty="0">
              <a:solidFill>
                <a:schemeClr val="tx1"/>
              </a:solidFill>
              <a:latin typeface="EC Square Sans Pro" panose="020B0506040000020004" pitchFamily="34" charset="0"/>
            </a:endParaRPr>
          </a:p>
          <a:p>
            <a:pPr marL="342900" indent="-342900">
              <a:buFont typeface="Arial" panose="020B0604020202020204" pitchFamily="34" charset="0"/>
              <a:buChar char="•"/>
            </a:pPr>
            <a:r>
              <a:rPr lang="en-US" sz="2000" b="1" dirty="0">
                <a:solidFill>
                  <a:srgbClr val="003399"/>
                </a:solidFill>
                <a:latin typeface="EC Square Sans Pro" panose="020B0506040000020004" pitchFamily="34" charset="0"/>
              </a:rPr>
              <a:t>Maximum duration of treatment</a:t>
            </a:r>
            <a:r>
              <a:rPr lang="en-US" sz="2000" dirty="0">
                <a:solidFill>
                  <a:schemeClr val="tx1"/>
                </a:solidFill>
                <a:latin typeface="EC Square Sans Pro" panose="020B0506040000020004" pitchFamily="34" charset="0"/>
              </a:rPr>
              <a:t>: 2 weeks for antibiotics, 1 month for other medicines</a:t>
            </a:r>
          </a:p>
          <a:p>
            <a:pPr marL="342900" indent="-342900">
              <a:buFont typeface="Arial" panose="020B0604020202020204" pitchFamily="34" charset="0"/>
              <a:buChar char="•"/>
            </a:pPr>
            <a:endParaRPr lang="en-US" sz="2000" dirty="0">
              <a:solidFill>
                <a:schemeClr val="tx1"/>
              </a:solidFill>
              <a:latin typeface="EC Square Sans Pro" panose="020B0506040000020004" pitchFamily="34" charset="0"/>
            </a:endParaRPr>
          </a:p>
          <a:p>
            <a:pPr marL="342900" indent="-342900">
              <a:buFont typeface="Arial" panose="020B0604020202020204" pitchFamily="34" charset="0"/>
              <a:buChar char="•"/>
            </a:pPr>
            <a:r>
              <a:rPr lang="en-US" sz="2000" b="1" dirty="0">
                <a:solidFill>
                  <a:srgbClr val="003399"/>
                </a:solidFill>
                <a:latin typeface="EC Square Sans Pro" panose="020B0506040000020004" pitchFamily="34" charset="0"/>
              </a:rPr>
              <a:t>Validity prescription</a:t>
            </a:r>
            <a:r>
              <a:rPr lang="en-US" sz="2000" dirty="0">
                <a:solidFill>
                  <a:schemeClr val="tx1"/>
                </a:solidFill>
                <a:latin typeface="EC Square Sans Pro" panose="020B0506040000020004" pitchFamily="34" charset="0"/>
              </a:rPr>
              <a:t>: max 5 days for feed with antimicrobial, max 3 weeks for other medicines for food-producing animals, rest 6 months</a:t>
            </a:r>
          </a:p>
        </p:txBody>
      </p:sp>
      <p:sp>
        <p:nvSpPr>
          <p:cNvPr id="13" name="Marcador de texto 4">
            <a:extLst>
              <a:ext uri="{FF2B5EF4-FFF2-40B4-BE49-F238E27FC236}">
                <a16:creationId xmlns:a16="http://schemas.microsoft.com/office/drawing/2014/main" id="{EF94D7BC-2264-4BCE-94E9-E3C700EFF2AF}"/>
              </a:ext>
            </a:extLst>
          </p:cNvPr>
          <p:cNvSpPr txBox="1">
            <a:spLocks/>
          </p:cNvSpPr>
          <p:nvPr/>
        </p:nvSpPr>
        <p:spPr>
          <a:xfrm>
            <a:off x="1491343" y="2309415"/>
            <a:ext cx="5715000" cy="4572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2800" b="1">
                <a:solidFill>
                  <a:srgbClr val="003399"/>
                </a:solidFill>
                <a:latin typeface="EC Square Sans Pro" panose="020B0506040000020004" pitchFamily="34" charset="0"/>
              </a:rPr>
              <a:t>Article 16</a:t>
            </a:r>
          </a:p>
        </p:txBody>
      </p:sp>
    </p:spTree>
    <p:extLst>
      <p:ext uri="{BB962C8B-B14F-4D97-AF65-F5344CB8AC3E}">
        <p14:creationId xmlns:p14="http://schemas.microsoft.com/office/powerpoint/2010/main" val="2948961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a:xfrm>
            <a:off x="1066800" y="3968750"/>
            <a:ext cx="2895600" cy="1143000"/>
          </a:xfrm>
          <a:effectLst>
            <a:outerShdw blurRad="50800" dist="38100" dir="5400000" algn="t" rotWithShape="0">
              <a:prstClr val="black">
                <a:alpha val="40000"/>
              </a:prstClr>
            </a:outerShdw>
            <a:reflection blurRad="6350" stA="50000" endA="300" endPos="90000" dir="5400000" sy="-100000" algn="bl" rotWithShape="0"/>
          </a:effectLst>
        </p:spPr>
        <p:txBody>
          <a:bodyPr/>
          <a:lstStyle/>
          <a:p>
            <a:r>
              <a:rPr lang="es-ES" sz="4400" b="1" dirty="0">
                <a:solidFill>
                  <a:srgbClr val="002060"/>
                </a:solidFill>
                <a:latin typeface="EC Square Sans Pro"/>
              </a:rPr>
              <a:t>SLOVAKIA</a:t>
            </a:r>
          </a:p>
          <a:p>
            <a:r>
              <a:rPr lang="es-ES" sz="3200" b="1" dirty="0" err="1">
                <a:solidFill>
                  <a:srgbClr val="002060"/>
                </a:solidFill>
                <a:latin typeface="EC Square Sans Pro"/>
              </a:rPr>
              <a:t>specifications</a:t>
            </a:r>
            <a:endParaRPr lang="es-ES" sz="3200" b="1" dirty="0">
              <a:solidFill>
                <a:srgbClr val="002060"/>
              </a:solidFill>
              <a:latin typeface="EC Square Sans Pro"/>
            </a:endParaRPr>
          </a:p>
        </p:txBody>
      </p:sp>
      <p:pic>
        <p:nvPicPr>
          <p:cNvPr id="1026" name="Picture 2">
            <a:extLst>
              <a:ext uri="{FF2B5EF4-FFF2-40B4-BE49-F238E27FC236}">
                <a16:creationId xmlns:a16="http://schemas.microsoft.com/office/drawing/2014/main" id="{D3D7046E-719F-6629-60B8-415C6D1DA2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4671711" y="2263775"/>
            <a:ext cx="3514725" cy="234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925672"/>
      </p:ext>
    </p:extLst>
  </p:cSld>
  <p:clrMapOvr>
    <a:masterClrMapping/>
  </p:clrMapOvr>
</p:sld>
</file>

<file path=ppt/theme/theme1.xml><?xml version="1.0" encoding="utf-8"?>
<a:theme xmlns:a="http://schemas.openxmlformats.org/drawingml/2006/main" name="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3205</Words>
  <Application>Microsoft Office PowerPoint</Application>
  <PresentationFormat>Custom</PresentationFormat>
  <Paragraphs>343</Paragraphs>
  <Slides>32</Slides>
  <Notes>14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9" baseType="lpstr">
      <vt:lpstr>Arial</vt:lpstr>
      <vt:lpstr>Calibri</vt:lpstr>
      <vt:lpstr>EC Square Sans Pro</vt:lpstr>
      <vt:lpstr>Montserrat</vt:lpstr>
      <vt:lpstr>Wingdings</vt: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PLANTILLA_PPT</dc:title>
  <dc:creator>Monica Zabala Utrillas</dc:creator>
  <cp:lastModifiedBy>Andrea Castro Troya</cp:lastModifiedBy>
  <cp:revision>27</cp:revision>
  <dcterms:created xsi:type="dcterms:W3CDTF">2023-11-20T15:58:16Z</dcterms:created>
  <dcterms:modified xsi:type="dcterms:W3CDTF">2024-06-12T10:00:38Z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2023-11-20T00:00:00Z</vt:filetime>
  </property>
  <property fmtid="{D5CDD505-2E9C-101B-9397-08002B2CF9AE}" pid="3" name="Creator">
    <vt:lpwstr>Adobe Illustrator 28.0 (Windows)</vt:lpwstr>
  </property>
  <property fmtid="{D5CDD505-2E9C-101B-9397-08002B2CF9AE}" pid="4" name="CreatorVersion">
    <vt:lpwstr>21.0.0</vt:lpwstr>
  </property>
  <property fmtid="{D5CDD505-2E9C-101B-9397-08002B2CF9AE}" pid="5" name="LastSaved">
    <vt:filetime>2023-11-20T00:00:00Z</vt:filetime>
  </property>
  <property fmtid="{D5CDD505-2E9C-101B-9397-08002B2CF9AE}" pid="6" name="Producer">
    <vt:lpwstr>Adobe PDF library 17.00</vt:lpwstr>
  </property>
  <property fmtid="{D5CDD505-2E9C-101B-9397-08002B2CF9AE}" pid="7" name="MSIP_Label_6bd9ddd1-4d20-43f6-abfa-fc3c07406f94_Enabled">
    <vt:lpwstr>true</vt:lpwstr>
  </property>
  <property fmtid="{D5CDD505-2E9C-101B-9397-08002B2CF9AE}" pid="8" name="MSIP_Label_6bd9ddd1-4d20-43f6-abfa-fc3c07406f94_SetDate">
    <vt:lpwstr>2024-04-25T09:31:17Z</vt:lpwstr>
  </property>
  <property fmtid="{D5CDD505-2E9C-101B-9397-08002B2CF9AE}" pid="9" name="MSIP_Label_6bd9ddd1-4d20-43f6-abfa-fc3c07406f94_Method">
    <vt:lpwstr>Standard</vt:lpwstr>
  </property>
  <property fmtid="{D5CDD505-2E9C-101B-9397-08002B2CF9AE}" pid="10" name="MSIP_Label_6bd9ddd1-4d20-43f6-abfa-fc3c07406f94_Name">
    <vt:lpwstr>Commission Use</vt:lpwstr>
  </property>
  <property fmtid="{D5CDD505-2E9C-101B-9397-08002B2CF9AE}" pid="11" name="MSIP_Label_6bd9ddd1-4d20-43f6-abfa-fc3c07406f94_SiteId">
    <vt:lpwstr>b24c8b06-522c-46fe-9080-70926f8dddb1</vt:lpwstr>
  </property>
  <property fmtid="{D5CDD505-2E9C-101B-9397-08002B2CF9AE}" pid="12" name="MSIP_Label_6bd9ddd1-4d20-43f6-abfa-fc3c07406f94_ActionId">
    <vt:lpwstr>211e64c5-db1a-4a44-8ea2-58c1c8b1c140</vt:lpwstr>
  </property>
  <property fmtid="{D5CDD505-2E9C-101B-9397-08002B2CF9AE}" pid="13" name="MSIP_Label_6bd9ddd1-4d20-43f6-abfa-fc3c07406f94_ContentBits">
    <vt:lpwstr>0</vt:lpwstr>
  </property>
</Properties>
</file>