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1" r:id="rId2"/>
    <p:sldId id="262" r:id="rId3"/>
    <p:sldId id="265" r:id="rId4"/>
    <p:sldId id="264" r:id="rId5"/>
    <p:sldId id="2425" r:id="rId6"/>
    <p:sldId id="2442" r:id="rId7"/>
    <p:sldId id="2426" r:id="rId8"/>
    <p:sldId id="2427" r:id="rId9"/>
    <p:sldId id="2443" r:id="rId10"/>
    <p:sldId id="267" r:id="rId11"/>
    <p:sldId id="2444" r:id="rId12"/>
    <p:sldId id="268" r:id="rId13"/>
    <p:sldId id="271" r:id="rId14"/>
    <p:sldId id="269" r:id="rId15"/>
    <p:sldId id="2445" r:id="rId16"/>
    <p:sldId id="266" r:id="rId17"/>
    <p:sldId id="270" r:id="rId18"/>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470"/>
    <a:srgbClr val="6BB188"/>
    <a:srgbClr val="ECEBEB"/>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14" autoAdjust="0"/>
  </p:normalViewPr>
  <p:slideViewPr>
    <p:cSldViewPr>
      <p:cViewPr varScale="1">
        <p:scale>
          <a:sx n="98" d="100"/>
          <a:sy n="98" d="100"/>
        </p:scale>
        <p:origin x="103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ard ‎" userId="09a58b91f9e979a1" providerId="LiveId" clId="{4217B81C-3083-4C5B-AFE2-6939B9F4823D}"/>
    <pc:docChg chg="custSel modSld">
      <pc:chgData name="Shepard ‎" userId="09a58b91f9e979a1" providerId="LiveId" clId="{4217B81C-3083-4C5B-AFE2-6939B9F4823D}" dt="2024-05-30T08:38:02.045" v="15" actId="14100"/>
      <pc:docMkLst>
        <pc:docMk/>
      </pc:docMkLst>
      <pc:sldChg chg="modSp mod">
        <pc:chgData name="Shepard ‎" userId="09a58b91f9e979a1" providerId="LiveId" clId="{4217B81C-3083-4C5B-AFE2-6939B9F4823D}" dt="2024-05-30T08:37:23.445" v="0" actId="20577"/>
        <pc:sldMkLst>
          <pc:docMk/>
          <pc:sldMk cId="2352327266" sldId="265"/>
        </pc:sldMkLst>
        <pc:spChg chg="mod">
          <ac:chgData name="Shepard ‎" userId="09a58b91f9e979a1" providerId="LiveId" clId="{4217B81C-3083-4C5B-AFE2-6939B9F4823D}" dt="2024-05-30T08:37:23.445" v="0" actId="20577"/>
          <ac:spMkLst>
            <pc:docMk/>
            <pc:sldMk cId="2352327266" sldId="265"/>
            <ac:spMk id="4" creationId="{D5B06E44-AA44-47B7-AAF6-04F925D1A917}"/>
          </ac:spMkLst>
        </pc:spChg>
      </pc:sldChg>
      <pc:sldChg chg="delSp modSp mod">
        <pc:chgData name="Shepard ‎" userId="09a58b91f9e979a1" providerId="LiveId" clId="{4217B81C-3083-4C5B-AFE2-6939B9F4823D}" dt="2024-05-30T08:37:46.131" v="10" actId="478"/>
        <pc:sldMkLst>
          <pc:docMk/>
          <pc:sldMk cId="3943193106" sldId="2425"/>
        </pc:sldMkLst>
        <pc:spChg chg="mod">
          <ac:chgData name="Shepard ‎" userId="09a58b91f9e979a1" providerId="LiveId" clId="{4217B81C-3083-4C5B-AFE2-6939B9F4823D}" dt="2024-05-30T08:37:38.464" v="8" actId="404"/>
          <ac:spMkLst>
            <pc:docMk/>
            <pc:sldMk cId="3943193106" sldId="2425"/>
            <ac:spMk id="3" creationId="{D8C46432-34B6-7361-2D5C-2528EE00387D}"/>
          </ac:spMkLst>
        </pc:spChg>
        <pc:spChg chg="del mod">
          <ac:chgData name="Shepard ‎" userId="09a58b91f9e979a1" providerId="LiveId" clId="{4217B81C-3083-4C5B-AFE2-6939B9F4823D}" dt="2024-05-30T08:37:32.172" v="3" actId="478"/>
          <ac:spMkLst>
            <pc:docMk/>
            <pc:sldMk cId="3943193106" sldId="2425"/>
            <ac:spMk id="4" creationId="{7289AFD2-D2F5-B562-35C7-5E1FB4AB3B9C}"/>
          </ac:spMkLst>
        </pc:spChg>
        <pc:spChg chg="del">
          <ac:chgData name="Shepard ‎" userId="09a58b91f9e979a1" providerId="LiveId" clId="{4217B81C-3083-4C5B-AFE2-6939B9F4823D}" dt="2024-05-30T08:37:32.172" v="3" actId="478"/>
          <ac:spMkLst>
            <pc:docMk/>
            <pc:sldMk cId="3943193106" sldId="2425"/>
            <ac:spMk id="5" creationId="{D1032DA1-4953-A089-4F26-4F45452F4EFB}"/>
          </ac:spMkLst>
        </pc:spChg>
        <pc:spChg chg="del">
          <ac:chgData name="Shepard ‎" userId="09a58b91f9e979a1" providerId="LiveId" clId="{4217B81C-3083-4C5B-AFE2-6939B9F4823D}" dt="2024-05-30T08:37:46.131" v="10" actId="478"/>
          <ac:spMkLst>
            <pc:docMk/>
            <pc:sldMk cId="3943193106" sldId="2425"/>
            <ac:spMk id="6" creationId="{02F0CAA2-F291-CA2C-BEE9-13279FE619E5}"/>
          </ac:spMkLst>
        </pc:spChg>
        <pc:spChg chg="del">
          <ac:chgData name="Shepard ‎" userId="09a58b91f9e979a1" providerId="LiveId" clId="{4217B81C-3083-4C5B-AFE2-6939B9F4823D}" dt="2024-05-30T08:37:46.131" v="10" actId="478"/>
          <ac:spMkLst>
            <pc:docMk/>
            <pc:sldMk cId="3943193106" sldId="2425"/>
            <ac:spMk id="7" creationId="{EA7A6E0C-32E5-3914-42AB-F41D4E0C642C}"/>
          </ac:spMkLst>
        </pc:spChg>
        <pc:spChg chg="mod">
          <ac:chgData name="Shepard ‎" userId="09a58b91f9e979a1" providerId="LiveId" clId="{4217B81C-3083-4C5B-AFE2-6939B9F4823D}" dt="2024-05-30T08:37:43.857" v="9" actId="14100"/>
          <ac:spMkLst>
            <pc:docMk/>
            <pc:sldMk cId="3943193106" sldId="2425"/>
            <ac:spMk id="11" creationId="{B73D9778-7D4D-42F1-A717-530B7630B63D}"/>
          </ac:spMkLst>
        </pc:spChg>
        <pc:graphicFrameChg chg="modGraphic">
          <ac:chgData name="Shepard ‎" userId="09a58b91f9e979a1" providerId="LiveId" clId="{4217B81C-3083-4C5B-AFE2-6939B9F4823D}" dt="2024-05-30T08:37:35.548" v="6" actId="404"/>
          <ac:graphicFrameMkLst>
            <pc:docMk/>
            <pc:sldMk cId="3943193106" sldId="2425"/>
            <ac:graphicFrameMk id="10" creationId="{1C8ADAF5-76AF-4855-936C-9D2CB57C2C3C}"/>
          </ac:graphicFrameMkLst>
        </pc:graphicFrameChg>
      </pc:sldChg>
      <pc:sldChg chg="modSp mod">
        <pc:chgData name="Shepard ‎" userId="09a58b91f9e979a1" providerId="LiveId" clId="{4217B81C-3083-4C5B-AFE2-6939B9F4823D}" dt="2024-05-30T08:37:55.248" v="12" actId="14100"/>
        <pc:sldMkLst>
          <pc:docMk/>
          <pc:sldMk cId="3553973082" sldId="2426"/>
        </pc:sldMkLst>
        <pc:spChg chg="mod">
          <ac:chgData name="Shepard ‎" userId="09a58b91f9e979a1" providerId="LiveId" clId="{4217B81C-3083-4C5B-AFE2-6939B9F4823D}" dt="2024-05-30T08:37:53.359" v="11" actId="14100"/>
          <ac:spMkLst>
            <pc:docMk/>
            <pc:sldMk cId="3553973082" sldId="2426"/>
            <ac:spMk id="12" creationId="{FB890F7B-FD8B-4B2B-B7E0-AA6C2D64ACC7}"/>
          </ac:spMkLst>
        </pc:spChg>
        <pc:spChg chg="mod">
          <ac:chgData name="Shepard ‎" userId="09a58b91f9e979a1" providerId="LiveId" clId="{4217B81C-3083-4C5B-AFE2-6939B9F4823D}" dt="2024-05-30T08:37:55.248" v="12" actId="14100"/>
          <ac:spMkLst>
            <pc:docMk/>
            <pc:sldMk cId="3553973082" sldId="2426"/>
            <ac:spMk id="16" creationId="{CA4F286C-8610-4DEC-92C0-47FD21775EE4}"/>
          </ac:spMkLst>
        </pc:spChg>
      </pc:sldChg>
      <pc:sldChg chg="modSp mod">
        <pc:chgData name="Shepard ‎" userId="09a58b91f9e979a1" providerId="LiveId" clId="{4217B81C-3083-4C5B-AFE2-6939B9F4823D}" dt="2024-05-30T08:38:02.045" v="15" actId="14100"/>
        <pc:sldMkLst>
          <pc:docMk/>
          <pc:sldMk cId="2948961954" sldId="2427"/>
        </pc:sldMkLst>
        <pc:spChg chg="mod">
          <ac:chgData name="Shepard ‎" userId="09a58b91f9e979a1" providerId="LiveId" clId="{4217B81C-3083-4C5B-AFE2-6939B9F4823D}" dt="2024-05-30T08:38:02.045" v="15" actId="14100"/>
          <ac:spMkLst>
            <pc:docMk/>
            <pc:sldMk cId="2948961954" sldId="2427"/>
            <ac:spMk id="12" creationId="{FB890F7B-FD8B-4B2B-B7E0-AA6C2D64ACC7}"/>
          </ac:spMkLst>
        </pc:spChg>
        <pc:spChg chg="mod">
          <ac:chgData name="Shepard ‎" userId="09a58b91f9e979a1" providerId="LiveId" clId="{4217B81C-3083-4C5B-AFE2-6939B9F4823D}" dt="2024-05-30T08:38:00.363" v="14" actId="14100"/>
          <ac:spMkLst>
            <pc:docMk/>
            <pc:sldMk cId="2948961954" sldId="2427"/>
            <ac:spMk id="16" creationId="{CA4F286C-8610-4DEC-92C0-47FD21775EE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400" b="1" dirty="0" err="1"/>
              <a:t>Distribuição</a:t>
            </a:r>
            <a:r>
              <a:rPr lang="en-GB" sz="1400" b="1" dirty="0"/>
              <a:t> das </a:t>
            </a:r>
            <a:r>
              <a:rPr lang="en-GB" sz="1400" b="1" dirty="0" err="1"/>
              <a:t>formas</a:t>
            </a:r>
            <a:r>
              <a:rPr lang="en-GB" sz="1400" b="1" dirty="0"/>
              <a:t> </a:t>
            </a:r>
            <a:r>
              <a:rPr lang="en-GB" sz="1400" b="1" dirty="0" err="1"/>
              <a:t>farmacêuticas</a:t>
            </a:r>
            <a:r>
              <a:rPr lang="en-GB" sz="1400" b="1" dirty="0"/>
              <a:t> </a:t>
            </a:r>
            <a:r>
              <a:rPr lang="en-GB" sz="1400" b="1" dirty="0" err="1"/>
              <a:t>mais</a:t>
            </a:r>
            <a:r>
              <a:rPr lang="en-GB" sz="1400" b="1" dirty="0"/>
              <a:t> </a:t>
            </a:r>
            <a:r>
              <a:rPr lang="en-GB" sz="1400" b="1" dirty="0" err="1"/>
              <a:t>vendidas</a:t>
            </a:r>
            <a:endParaRPr lang="en-GB" sz="1400" b="1" dirty="0"/>
          </a:p>
        </c:rich>
      </c:tx>
      <c:layout>
        <c:manualLayout>
          <c:xMode val="edge"/>
          <c:yMode val="edge"/>
          <c:x val="0.17323600174978127"/>
          <c:y val="5.47014435695538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2D9-4AF9-9819-74390714EB2B}"/>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C2D9-4AF9-9819-74390714EB2B}"/>
              </c:ext>
            </c:extLst>
          </c:dPt>
          <c:dPt>
            <c:idx val="2"/>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5-C2D9-4AF9-9819-74390714EB2B}"/>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C2D9-4AF9-9819-74390714EB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2D9-4AF9-9819-74390714EB2B}"/>
              </c:ext>
            </c:extLst>
          </c:dPt>
          <c:dPt>
            <c:idx val="5"/>
            <c:bubble3D val="0"/>
            <c:spPr>
              <a:solidFill>
                <a:srgbClr val="0E2841">
                  <a:lumMod val="25000"/>
                  <a:lumOff val="75000"/>
                </a:srgbClr>
              </a:solidFill>
              <a:ln w="19050">
                <a:solidFill>
                  <a:schemeClr val="lt1"/>
                </a:solidFill>
              </a:ln>
              <a:effectLst/>
            </c:spPr>
            <c:extLst>
              <c:ext xmlns:c16="http://schemas.microsoft.com/office/drawing/2014/chart" uri="{C3380CC4-5D6E-409C-BE32-E72D297353CC}">
                <c16:uniqueId val="{0000000B-C2D9-4AF9-9819-74390714EB2B}"/>
              </c:ext>
            </c:extLst>
          </c:dPt>
          <c:dLbls>
            <c:dLbl>
              <c:idx val="5"/>
              <c:layout>
                <c:manualLayout>
                  <c:x val="0.11006944444444446"/>
                  <c:y val="-5.44844708458270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D9-4AF9-9819-74390714EB2B}"/>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Solução oral</c:v>
                </c:pt>
                <c:pt idx="1">
                  <c:v>Injetáveis</c:v>
                </c:pt>
                <c:pt idx="2">
                  <c:v>Pó oral</c:v>
                </c:pt>
                <c:pt idx="3">
                  <c:v>Comprimidos/cápsulas</c:v>
                </c:pt>
                <c:pt idx="4">
                  <c:v>Intramamários</c:v>
                </c:pt>
                <c:pt idx="5">
                  <c:v>Alimento medicamentoso</c:v>
                </c:pt>
              </c:strCache>
            </c:strRef>
          </c:cat>
          <c:val>
            <c:numRef>
              <c:f>Sheet1!$B$3:$B$8</c:f>
              <c:numCache>
                <c:formatCode>General</c:formatCode>
                <c:ptCount val="6"/>
                <c:pt idx="0">
                  <c:v>0.34589999999999999</c:v>
                </c:pt>
                <c:pt idx="1">
                  <c:v>6.0900000000000003E-2</c:v>
                </c:pt>
                <c:pt idx="2">
                  <c:v>7.4000000000000003E-3</c:v>
                </c:pt>
                <c:pt idx="3">
                  <c:v>6.1999999999999998E-3</c:v>
                </c:pt>
                <c:pt idx="4">
                  <c:v>2.8999999999999998E-3</c:v>
                </c:pt>
                <c:pt idx="5">
                  <c:v>0.57579999999999998</c:v>
                </c:pt>
              </c:numCache>
            </c:numRef>
          </c:val>
          <c:extLst>
            <c:ext xmlns:c16="http://schemas.microsoft.com/office/drawing/2014/chart" uri="{C3380CC4-5D6E-409C-BE32-E72D297353CC}">
              <c16:uniqueId val="{0000000C-C2D9-4AF9-9819-74390714EB2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825853018372705"/>
          <c:y val="0.26693484163961234"/>
          <c:w val="0.30674146981627298"/>
          <c:h val="0.352023179778796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000"/>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pt-PT">
              <a:solidFill>
                <a:schemeClr val="tx1"/>
              </a:solidFill>
              <a:latin typeface="EC Square Sans Pro" panose="020B0506040000020004" pitchFamily="34" charset="0"/>
            </a:rPr>
            <a:t>Aplicam-se regras diferentes para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pt-PT" sz="2800">
              <a:latin typeface="EC Square Sans Pro" panose="020B0506040000020004" pitchFamily="34" charset="0"/>
            </a:rPr>
            <a:t>Medicação oral </a:t>
          </a:r>
        </a:p>
        <a:p>
          <a:r>
            <a:rPr lang="pt-PT" sz="2000">
              <a:latin typeface="EC Square Sans Pro" panose="020B0506040000020004" pitchFamily="34" charset="0"/>
            </a:rPr>
            <a:t>(mistura na exploração, na alimentação ou na água pelo detentor do animal)</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pt-PT">
              <a:solidFill>
                <a:schemeClr val="bg1"/>
              </a:solidFill>
              <a:latin typeface="EC Square Sans Pro" panose="020B0506040000020004" pitchFamily="34" charset="0"/>
            </a:rPr>
            <a:t>Através da alimentação</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pt-PT">
              <a:latin typeface="EC Square Sans Pro" panose="020B0506040000020004" pitchFamily="34" charset="0"/>
            </a:rPr>
            <a:t>Através da água</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pt-PT" sz="1800" dirty="0">
              <a:solidFill>
                <a:schemeClr val="tx1"/>
              </a:solidFill>
              <a:latin typeface="EC Square Sans Pro" panose="020B0506040000020004" pitchFamily="34" charset="0"/>
            </a:rPr>
            <a:t>Alimentação medicamentosa</a:t>
          </a:r>
        </a:p>
        <a:p>
          <a:r>
            <a:rPr lang="pt-PT" sz="1400" dirty="0">
              <a:solidFill>
                <a:schemeClr val="tx1"/>
              </a:solidFill>
              <a:latin typeface="EC Square Sans Pro" panose="020B0506040000020004" pitchFamily="34" charset="0"/>
            </a:rPr>
            <a:t>(alimentos para animais misturados com medicamentos numa fábrica de alimentos para animais, por um fabricante móvel de misturas ou através de um veículo especialmente equipado por um operador de uma empresa do setor dos alimentos para animais)</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PT" sz="2200" kern="1200">
              <a:solidFill>
                <a:schemeClr val="tx1"/>
              </a:solidFill>
              <a:latin typeface="EC Square Sans Pro" panose="020B0506040000020004" pitchFamily="34" charset="0"/>
            </a:rPr>
            <a:t>Aplicam-se regras diferentes para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a:solidFill>
                <a:schemeClr val="tx1"/>
              </a:solidFill>
              <a:latin typeface="EC Square Sans Pro" panose="020B0506040000020004" pitchFamily="34" charset="0"/>
            </a:rPr>
            <a:t>Alimentação medicamentosa</a:t>
          </a:r>
        </a:p>
        <a:p>
          <a:pPr marL="0" lvl="0" indent="0" algn="ctr" defTabSz="800100">
            <a:lnSpc>
              <a:spcPct val="90000"/>
            </a:lnSpc>
            <a:spcBef>
              <a:spcPct val="0"/>
            </a:spcBef>
            <a:spcAft>
              <a:spcPct val="35000"/>
            </a:spcAft>
            <a:buNone/>
          </a:pPr>
          <a:r>
            <a:rPr lang="pt-PT" sz="1400" kern="1200" dirty="0">
              <a:solidFill>
                <a:schemeClr val="tx1"/>
              </a:solidFill>
              <a:latin typeface="EC Square Sans Pro" panose="020B0506040000020004" pitchFamily="34" charset="0"/>
            </a:rPr>
            <a:t>(alimentos para animais misturados com medicamentos numa fábrica de alimentos para animais, por um fabricante móvel de misturas ou através de um veículo especialmente equipado por um operador de uma empresa do setor dos alimentos para animais)</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PT" sz="2800" kern="1200">
              <a:latin typeface="EC Square Sans Pro" panose="020B0506040000020004" pitchFamily="34" charset="0"/>
            </a:rPr>
            <a:t>Medicação oral </a:t>
          </a:r>
        </a:p>
        <a:p>
          <a:pPr marL="0" lvl="0" indent="0" algn="ctr" defTabSz="1244600">
            <a:lnSpc>
              <a:spcPct val="90000"/>
            </a:lnSpc>
            <a:spcBef>
              <a:spcPct val="0"/>
            </a:spcBef>
            <a:spcAft>
              <a:spcPct val="35000"/>
            </a:spcAft>
            <a:buNone/>
          </a:pPr>
          <a:r>
            <a:rPr lang="pt-PT" sz="2000" kern="1200">
              <a:latin typeface="EC Square Sans Pro" panose="020B0506040000020004" pitchFamily="34" charset="0"/>
            </a:rPr>
            <a:t>(mistura na exploração, na alimentação ou na água pelo detentor do animal)</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PT" sz="2200" kern="1200">
              <a:solidFill>
                <a:schemeClr val="bg1"/>
              </a:solidFill>
              <a:latin typeface="EC Square Sans Pro" panose="020B0506040000020004" pitchFamily="34" charset="0"/>
            </a:rPr>
            <a:t>Através da alimentação</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PT" sz="2200" kern="1200">
              <a:latin typeface="EC Square Sans Pro" panose="020B0506040000020004" pitchFamily="34" charset="0"/>
            </a:rPr>
            <a:t>Através da água</a:t>
          </a: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03/06/2024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Laboratório Colaborativo </a:t>
            </a:r>
            <a:r>
              <a:rPr lang="pt-PT" dirty="0" err="1"/>
              <a:t>FeedInov</a:t>
            </a:r>
            <a:r>
              <a:rPr lang="pt-PT" dirty="0"/>
              <a:t> e a sua revisão e validação à Direção Geral de Alimentação e Veterinária em 2022</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16</a:t>
            </a:fld>
            <a:endParaRPr lang="en-GB"/>
          </a:p>
        </p:txBody>
      </p:sp>
    </p:spTree>
    <p:extLst>
      <p:ext uri="{BB962C8B-B14F-4D97-AF65-F5344CB8AC3E}">
        <p14:creationId xmlns:p14="http://schemas.microsoft.com/office/powerpoint/2010/main" val="54097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PT"/>
              <a:t>Por conseguinte, o regulamento delegado relativo à medicação oral deve aplicar-se aos medicamentos veterinários administrados por via oral através da mistura nos alimentos para animais ou da adição aos mesmos e à mistura pelo detentor dos animais de medicamentos veterinários na água de abeberação ou em alimentos líquidos para animais. Não deve aplicar-se à mistura de um medicamento veterinário em alimentos para animais por operadores de empresas do setor dos alimentos para animais, independentemente de desenvolverem a sua atividade numa fábrica de alimentos para animais, de serem fabricantes móveis de misturas ou fabricantes de misturas na exploração, que é abrangida pelo Regulamento (UE) 2019/4. </a:t>
            </a:r>
          </a:p>
          <a:p>
            <a:endParaRPr lang="en-US" dirty="0"/>
          </a:p>
          <a:p>
            <a:r>
              <a:rPr lang="pt-PT"/>
              <a:t>(f) “Fabricante móvel de misturas”, um operador de uma empresa do setor dos alimentos para animais detentor de um estabelecimento de alimentos para animais constituído por um veículo especialmente equipado para o fabrico de alimentos medicamentosos para animais; (g) “Fabricante de misturas na exploração”, um operador de uma empresa do setor dos alimentos para animais que fabrica alimentos medicamentosos para animais para uso exclusivo na sua exploração;</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PT"/>
              <a:t>1. O fornecimento de alimentos medicamentosos para animais aos detentores de animais fica subordinado:</a:t>
            </a:r>
          </a:p>
          <a:p>
            <a:r>
              <a:rPr lang="pt-PT"/>
              <a:t>(a) à apresentação e, no caso de fabrico por fabricantes de misturas na exploração, à posse, de uma receita veterinária para alimentos medicamentosos para animais; e</a:t>
            </a:r>
          </a:p>
          <a:p>
            <a:r>
              <a:rPr lang="pt-PT"/>
              <a:t>(B) às condições estabelecidas nos n.ºs 2 a 10.</a:t>
            </a:r>
          </a:p>
          <a:p>
            <a:endParaRPr lang="en-US" dirty="0"/>
          </a:p>
          <a:p>
            <a:r>
              <a:rPr lang="pt-PT"/>
              <a:t>2. As receitas veterinárias para alimentos medicamentosos para animais só podem ser emitidas após um exame clínico ou outra avaliação adequada do estado de saúde do animal ou grupo de animais por um veterinário e apenas para o tratamento de uma doença diagnosticada.</a:t>
            </a:r>
          </a:p>
          <a:p>
            <a:endParaRPr lang="en-US" dirty="0"/>
          </a:p>
          <a:p>
            <a:r>
              <a:rPr lang="pt-PT"/>
              <a:t>3. Em derrogação do n.º 2, as receitas veterinárias para alimentos medicamentosos para animais que contenham medicamentos veterinários imunológicos podem ser emitidas, mesmo nos casos em que não tenha sido diagnosticada uma doença.</a:t>
            </a:r>
          </a:p>
          <a:p>
            <a:endParaRPr lang="en-US" dirty="0"/>
          </a:p>
          <a:p>
            <a:r>
              <a:rPr lang="pt-PT"/>
              <a:t>4. Em derrogação do n.º 2, se não for possível confirmar a presença de uma doença diagnosticada, podem ser emitidas receitas veterinárias para alimentos medicamentosos para animais que contenham antiparasitários sem efeitos antimicrobianos, com base no</a:t>
            </a:r>
          </a:p>
          <a:p>
            <a:r>
              <a:rPr lang="pt-PT"/>
              <a:t>conhecimento do estado de infestação parasitária do animal ou grupo de animais.</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t-PT"/>
              <a:t>6. Das receitas veterinárias para alimentos medicamentosos para animais devem constar as informações previstas no anexo V. Os originais das receitas veterinárias para alimentos medicamentosos para animais devem ser conservados pelos fabricantes ou, se for caso disso, pelos</a:t>
            </a:r>
          </a:p>
          <a:p>
            <a:r>
              <a:rPr lang="pt-PT"/>
              <a:t>operadores de empresas do setor dos alimentos para animais que fornecem os alimentos medicamentosos para animais ao detentor dos animais. Os veterinários ou os profissionais qualificados, refereridos no n.º 5, que emitem a receita e os detentores dos animais produtores de alimentos ou dos animais produtores de peles com pelo devem conservar uma cópia da receita veterinária para alimentos medicamentosos para animais. O original e as cópias devem ser conservados durante cinco anos a contar da data de emissão.</a:t>
            </a:r>
          </a:p>
          <a:p>
            <a:endParaRPr lang="en-US" dirty="0"/>
          </a:p>
          <a:p>
            <a:r>
              <a:rPr lang="pt-PT"/>
              <a:t>7. Com exceção dos alimentos medicamentosos para animais não produtores de alimentos,  que não sejam animais produtores de peles com pelo, os alimentos medicamentosos para animais não podem ser utilizados para mais do que um tratamento ao abrigo da mesma receita veterinária para alimentos medicamentosos para animais</a:t>
            </a:r>
          </a:p>
          <a:p>
            <a:r>
              <a:rPr lang="pt-PT"/>
              <a:t>A duração de um tratamento deve cumprir o previsto no resumo das características do medicamento veterinário incorporado nos alimentos para animais e, caso não esteja especificado, não pode exceder um mês, ou duas semanas no caso de um alimento medicamentoso para animais</a:t>
            </a:r>
          </a:p>
          <a:p>
            <a:r>
              <a:rPr lang="pt-PT"/>
              <a:t>que contenha medicamentos veterinários antibióticos.</a:t>
            </a:r>
          </a:p>
          <a:p>
            <a:endParaRPr lang="en-US" dirty="0"/>
          </a:p>
          <a:p>
            <a:r>
              <a:rPr lang="pt-PT"/>
              <a:t>8. As receitas veterinárias para alimentos medicamentosos são válidas a partir da sua data de emissão por um prazo máximo de seis meses para animais não produtores de alimentos distintos dos animais produtores de peles com pelo e de três semanas para animais produtores de alimentos e animais produtores</a:t>
            </a:r>
          </a:p>
          <a:p>
            <a:r>
              <a:rPr lang="pt-PT"/>
              <a:t>de peles com pelo. No caso de alimentos medicamentosos para animais que contenham medicamentos veterinários antimicrobianos, as receitas são válidas a partir da sua data de emissão por um prazo máximo de cinco dias.</a:t>
            </a:r>
          </a:p>
          <a:p>
            <a:endParaRPr lang="en-US" dirty="0"/>
          </a:p>
          <a:p>
            <a:r>
              <a:rPr lang="pt-PT"/>
              <a:t>9. Os veterinários que emitem a receita veterinária para alimentos medicamentosos para animais devem verificar se a utilização daquela medicação se justifica por razões veterinárias para os animais visados. Além disso, esses veterinários devem certificar-se de que a administração do</a:t>
            </a:r>
          </a:p>
          <a:p>
            <a:r>
              <a:rPr lang="pt-PT"/>
              <a:t>medicamento veterinário em causa não é incompatível com um outro tratamento ou utilização e de que não existe qualquer contraindicação ou interação em caso de utilização de vários medicamentos veterinários. Em especial, os veterinários não podem prescrever</a:t>
            </a:r>
          </a:p>
          <a:p>
            <a:r>
              <a:rPr lang="pt-PT"/>
              <a:t>alimentos medicamentosos que incorporem mais do que um medicamento veterinário que contenha antimicrobianos.</a:t>
            </a:r>
          </a:p>
          <a:p>
            <a:endParaRPr lang="en-US" dirty="0"/>
          </a:p>
          <a:p>
            <a:r>
              <a:rPr lang="pt-PT"/>
              <a:t>10. As receitas veterinárias para alimentos medicamentosos para animais devem:</a:t>
            </a:r>
          </a:p>
          <a:p>
            <a:r>
              <a:rPr lang="pt-PT"/>
              <a:t>(a) Respeitar o resumo das características do medicamento veterinário, exceto no caso dos medicamentos</a:t>
            </a:r>
          </a:p>
          <a:p>
            <a:r>
              <a:rPr lang="pt-PT"/>
              <a:t>veterinários destinados a ser utilizados nos termos dos artigos 112.º, 113.º ou 114.º do Regulamento (UE)</a:t>
            </a:r>
          </a:p>
          <a:p>
            <a:r>
              <a:rPr lang="pt-PT"/>
              <a:t>2019/6;</a:t>
            </a:r>
          </a:p>
          <a:p>
            <a:r>
              <a:rPr lang="pt-PT"/>
              <a:t>(b) Indicar a dose diária do medicamento veterinário a ser incorporada numa quantidade de alimento medicamentoso para animais</a:t>
            </a:r>
          </a:p>
          <a:p>
            <a:r>
              <a:rPr lang="pt-PT"/>
              <a:t>que assegure a ingestão da dose necessária para animal visado, tendo em conta que a dose de alimento consumida por animais doentes pode</a:t>
            </a:r>
          </a:p>
          <a:p>
            <a:r>
              <a:rPr lang="pt-PT"/>
              <a:t>ser diferente da ração diária normal;</a:t>
            </a:r>
          </a:p>
          <a:p>
            <a:r>
              <a:rPr lang="pt-PT"/>
              <a:t>(c) Assegurar que os alimentos medicamentosos para animais que contenham a dose do medicamento veterinário correspondem a, pelo menos, 50%</a:t>
            </a:r>
          </a:p>
          <a:p>
            <a:r>
              <a:rPr lang="pt-PT"/>
              <a:t>da ração diária em matéria seca e que, para os ruminantes, a dose diária do medicamento veterinário</a:t>
            </a:r>
          </a:p>
          <a:p>
            <a:r>
              <a:rPr lang="pt-PT"/>
              <a:t>está contida em, pelo menos, 50% dos alimentos complementares para animais, com exceção dos alimentos minerais para animais;</a:t>
            </a:r>
          </a:p>
          <a:p>
            <a:r>
              <a:rPr lang="pt-PT"/>
              <a:t>(d) Indicar a taxa de incorporação das substâncias ativas, calculada com base nos parâmetros relevantes.</a:t>
            </a:r>
          </a:p>
          <a:p>
            <a:endParaRPr lang="en-US" dirty="0"/>
          </a:p>
          <a:p>
            <a:r>
              <a:rPr lang="pt-PT"/>
              <a:t>11. As receitas veterinárias para alimentos medicamentosos para animais emitidas nos termos dos n.ºs 2, 3 e 4 devem ser reconhecidas em toda a União.</a:t>
            </a:r>
          </a:p>
          <a:p>
            <a:endParaRPr lang="en-US" dirty="0"/>
          </a:p>
          <a:p>
            <a:r>
              <a:rPr lang="pt-PT"/>
              <a:t>12. A Comissão pode, sob a forma de atos de execução, estabelecer um modelo para a informação prevista no</a:t>
            </a:r>
          </a:p>
          <a:p>
            <a:r>
              <a:rPr lang="pt-PT"/>
              <a:t>anexo V. O referido modelo também deve ser disponibilizado em versão eletrónica. Os referidos atos de execução são</a:t>
            </a:r>
          </a:p>
          <a:p>
            <a:r>
              <a:rPr lang="pt-PT"/>
              <a:t>adotados pelo procedimento de exame a que se refere o artigo 21.º, n.º 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11</a:t>
            </a:fld>
            <a:endParaRPr lang="en-GB"/>
          </a:p>
        </p:txBody>
      </p:sp>
    </p:spTree>
    <p:extLst>
      <p:ext uri="{BB962C8B-B14F-4D97-AF65-F5344CB8AC3E}">
        <p14:creationId xmlns:p14="http://schemas.microsoft.com/office/powerpoint/2010/main" val="219004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12</a:t>
            </a:fld>
            <a:endParaRPr lang="en-GB"/>
          </a:p>
        </p:txBody>
      </p:sp>
    </p:spTree>
    <p:extLst>
      <p:ext uri="{BB962C8B-B14F-4D97-AF65-F5344CB8AC3E}">
        <p14:creationId xmlns:p14="http://schemas.microsoft.com/office/powerpoint/2010/main" val="354732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13</a:t>
            </a:fld>
            <a:endParaRPr lang="en-GB"/>
          </a:p>
        </p:txBody>
      </p:sp>
    </p:spTree>
    <p:extLst>
      <p:ext uri="{BB962C8B-B14F-4D97-AF65-F5344CB8AC3E}">
        <p14:creationId xmlns:p14="http://schemas.microsoft.com/office/powerpoint/2010/main" val="239198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14</a:t>
            </a:fld>
            <a:endParaRPr lang="en-GB"/>
          </a:p>
        </p:txBody>
      </p:sp>
    </p:spTree>
    <p:extLst>
      <p:ext uri="{BB962C8B-B14F-4D97-AF65-F5344CB8AC3E}">
        <p14:creationId xmlns:p14="http://schemas.microsoft.com/office/powerpoint/2010/main" val="349907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2014	</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15</a:t>
            </a:fld>
            <a:endParaRPr lang="en-GB"/>
          </a:p>
        </p:txBody>
      </p:sp>
    </p:spTree>
    <p:extLst>
      <p:ext uri="{BB962C8B-B14F-4D97-AF65-F5344CB8AC3E}">
        <p14:creationId xmlns:p14="http://schemas.microsoft.com/office/powerpoint/2010/main" val="14584930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pt-PT">
                <a:latin typeface="EC Square Sans Pro" panose="020B0506040000020004" pitchFamily="34" charset="0"/>
                <a:hlinkClick r:id="rId17"/>
              </a:rPr>
              <a:t>www.amrfvtraining.eu</a:t>
            </a:r>
            <a:r>
              <a:rPr lang="pt-PT">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4.emf"/></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pt-PT"/>
              <a:t>PORTUGAL</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pt-PT"/>
              <a:t>6 E 7 DE JUNHO DE 2024</a:t>
            </a:r>
          </a:p>
        </p:txBody>
      </p:sp>
      <p:grpSp>
        <p:nvGrpSpPr>
          <p:cNvPr id="4" name="Group 3">
            <a:extLst>
              <a:ext uri="{FF2B5EF4-FFF2-40B4-BE49-F238E27FC236}">
                <a16:creationId xmlns:a16="http://schemas.microsoft.com/office/drawing/2014/main" id="{9E1A15B1-B0A8-104A-56CF-306C6585D186}"/>
              </a:ext>
            </a:extLst>
          </p:cNvPr>
          <p:cNvGrpSpPr/>
          <p:nvPr/>
        </p:nvGrpSpPr>
        <p:grpSpPr>
          <a:xfrm>
            <a:off x="8965323" y="5576833"/>
            <a:ext cx="3126828" cy="914400"/>
            <a:chOff x="8763000" y="5761027"/>
            <a:chExt cx="3126828" cy="914400"/>
          </a:xfrm>
        </p:grpSpPr>
        <p:sp>
          <p:nvSpPr>
            <p:cNvPr id="5" name="Rectangle 4">
              <a:extLst>
                <a:ext uri="{FF2B5EF4-FFF2-40B4-BE49-F238E27FC236}">
                  <a16:creationId xmlns:a16="http://schemas.microsoft.com/office/drawing/2014/main" id="{7FF1DBF6-319E-17A1-5397-A49B8EEBC4F8}"/>
                </a:ext>
              </a:extLst>
            </p:cNvPr>
            <p:cNvSpPr/>
            <p:nvPr/>
          </p:nvSpPr>
          <p:spPr>
            <a:xfrm>
              <a:off x="8763000" y="5761027"/>
              <a:ext cx="312682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Description automatically generated">
              <a:extLst>
                <a:ext uri="{FF2B5EF4-FFF2-40B4-BE49-F238E27FC236}">
                  <a16:creationId xmlns:a16="http://schemas.microsoft.com/office/drawing/2014/main" id="{55DD966E-29FD-EF4A-6315-7DE9B9D015A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63001" y="5876906"/>
              <a:ext cx="2669628" cy="681686"/>
            </a:xfrm>
            <a:prstGeom prst="rect">
              <a:avLst/>
            </a:prstGeom>
          </p:spPr>
        </p:pic>
      </p:gr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726D511-F031-4029-9D03-2C26879EDD2F}"/>
              </a:ext>
            </a:extLst>
          </p:cNvPr>
          <p:cNvSpPr>
            <a:spLocks noGrp="1"/>
          </p:cNvSpPr>
          <p:nvPr>
            <p:ph type="body" sz="quarter" idx="10"/>
          </p:nvPr>
        </p:nvSpPr>
        <p:spPr/>
        <p:txBody>
          <a:bodyPr/>
          <a:lstStyle/>
          <a:p>
            <a:r>
              <a:rPr lang="pt-PT" dirty="0"/>
              <a:t>Especificações nacionais sobre alimentos medicamentosos para animais</a:t>
            </a:r>
            <a:endParaRPr lang="es-ES" dirty="0"/>
          </a:p>
          <a:p>
            <a:endParaRPr lang="es-ES" dirty="0"/>
          </a:p>
        </p:txBody>
      </p:sp>
      <p:graphicFrame>
        <p:nvGraphicFramePr>
          <p:cNvPr id="3" name="Chart 2">
            <a:extLst>
              <a:ext uri="{FF2B5EF4-FFF2-40B4-BE49-F238E27FC236}">
                <a16:creationId xmlns:a16="http://schemas.microsoft.com/office/drawing/2014/main" id="{ABB676EC-2368-E365-887E-B4D96529AD99}"/>
              </a:ext>
            </a:extLst>
          </p:cNvPr>
          <p:cNvGraphicFramePr>
            <a:graphicFrameLocks/>
          </p:cNvGraphicFramePr>
          <p:nvPr/>
        </p:nvGraphicFramePr>
        <p:xfrm>
          <a:off x="152400" y="1377950"/>
          <a:ext cx="5181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F7D4F5C-DB69-10DA-E725-D6FC362B2AEE}"/>
              </a:ext>
            </a:extLst>
          </p:cNvPr>
          <p:cNvSpPr txBox="1"/>
          <p:nvPr/>
        </p:nvSpPr>
        <p:spPr>
          <a:xfrm>
            <a:off x="5334000" y="6018288"/>
            <a:ext cx="1431636" cy="369332"/>
          </a:xfrm>
          <a:prstGeom prst="rect">
            <a:avLst/>
          </a:prstGeom>
          <a:noFill/>
        </p:spPr>
        <p:txBody>
          <a:bodyPr wrap="square">
            <a:spAutoFit/>
          </a:bodyPr>
          <a:lstStyle/>
          <a:p>
            <a:r>
              <a:rPr lang="pt-PT" dirty="0">
                <a:solidFill>
                  <a:schemeClr val="tx1"/>
                </a:solidFill>
                <a:latin typeface="EC Square Sans Pro" panose="020B0506040000020004" pitchFamily="34" charset="0"/>
              </a:rPr>
              <a:t>Fonte: DGAV</a:t>
            </a:r>
            <a:endParaRPr lang="en-GB" dirty="0"/>
          </a:p>
        </p:txBody>
      </p:sp>
    </p:spTree>
    <p:extLst>
      <p:ext uri="{BB962C8B-B14F-4D97-AF65-F5344CB8AC3E}">
        <p14:creationId xmlns:p14="http://schemas.microsoft.com/office/powerpoint/2010/main" val="33901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alimentos medicamentosos para animais</a:t>
            </a:r>
            <a:endParaRPr lang="es-ES" dirty="0"/>
          </a:p>
        </p:txBody>
      </p:sp>
      <p:graphicFrame>
        <p:nvGraphicFramePr>
          <p:cNvPr id="7" name="Object 6">
            <a:extLst>
              <a:ext uri="{FF2B5EF4-FFF2-40B4-BE49-F238E27FC236}">
                <a16:creationId xmlns:a16="http://schemas.microsoft.com/office/drawing/2014/main" id="{86053721-885E-E286-39E4-EAB8E5117BB0}"/>
              </a:ext>
            </a:extLst>
          </p:cNvPr>
          <p:cNvGraphicFramePr>
            <a:graphicFrameLocks noChangeAspect="1"/>
          </p:cNvGraphicFramePr>
          <p:nvPr/>
        </p:nvGraphicFramePr>
        <p:xfrm>
          <a:off x="3733800" y="1073150"/>
          <a:ext cx="7436788" cy="5257800"/>
        </p:xfrm>
        <a:graphic>
          <a:graphicData uri="http://schemas.openxmlformats.org/presentationml/2006/ole">
            <mc:AlternateContent xmlns:mc="http://schemas.openxmlformats.org/markup-compatibility/2006">
              <mc:Choice xmlns:v="urn:schemas-microsoft-com:vml" Requires="v">
                <p:oleObj name="Acrobat Document" r:id="rId3" imgW="8029474" imgH="5676554" progId="Acrobat.Document.DC">
                  <p:embed/>
                </p:oleObj>
              </mc:Choice>
              <mc:Fallback>
                <p:oleObj name="Acrobat Document" r:id="rId3" imgW="8029474" imgH="5676554" progId="Acrobat.Document.DC">
                  <p:embed/>
                  <p:pic>
                    <p:nvPicPr>
                      <p:cNvPr id="7" name="Object 6">
                        <a:extLst>
                          <a:ext uri="{FF2B5EF4-FFF2-40B4-BE49-F238E27FC236}">
                            <a16:creationId xmlns:a16="http://schemas.microsoft.com/office/drawing/2014/main" id="{86053721-885E-E286-39E4-EAB8E5117BB0}"/>
                          </a:ext>
                        </a:extLst>
                      </p:cNvPr>
                      <p:cNvPicPr/>
                      <p:nvPr/>
                    </p:nvPicPr>
                    <p:blipFill>
                      <a:blip r:embed="rId4"/>
                      <a:stretch>
                        <a:fillRect/>
                      </a:stretch>
                    </p:blipFill>
                    <p:spPr>
                      <a:xfrm>
                        <a:off x="3733800" y="1073150"/>
                        <a:ext cx="7436788" cy="5257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3CFA8B8-2021-7892-6B28-59CF0F470F55}"/>
              </a:ext>
            </a:extLst>
          </p:cNvPr>
          <p:cNvSpPr txBox="1"/>
          <p:nvPr/>
        </p:nvSpPr>
        <p:spPr>
          <a:xfrm>
            <a:off x="3200400" y="6477720"/>
            <a:ext cx="8382000" cy="276999"/>
          </a:xfrm>
          <a:prstGeom prst="rect">
            <a:avLst/>
          </a:prstGeom>
          <a:noFill/>
        </p:spPr>
        <p:txBody>
          <a:bodyPr wrap="square">
            <a:spAutoFit/>
          </a:bodyPr>
          <a:lstStyle/>
          <a:p>
            <a:r>
              <a:rPr lang="en-GB" sz="1200" dirty="0"/>
              <a:t>FONTE: www.dgav.pt/alimentos/conteudo/alimentos-para-animais/regras-especificas-por-tipo-de-alimento-para-animais/</a:t>
            </a:r>
          </a:p>
        </p:txBody>
      </p:sp>
      <p:sp>
        <p:nvSpPr>
          <p:cNvPr id="11" name="TextBox 10">
            <a:extLst>
              <a:ext uri="{FF2B5EF4-FFF2-40B4-BE49-F238E27FC236}">
                <a16:creationId xmlns:a16="http://schemas.microsoft.com/office/drawing/2014/main" id="{6EE8E2C7-0B73-02F5-2CEB-6641E47ACEE9}"/>
              </a:ext>
            </a:extLst>
          </p:cNvPr>
          <p:cNvSpPr txBox="1"/>
          <p:nvPr/>
        </p:nvSpPr>
        <p:spPr>
          <a:xfrm>
            <a:off x="152400" y="3130550"/>
            <a:ext cx="4572000" cy="1631216"/>
          </a:xfrm>
          <a:prstGeom prst="rect">
            <a:avLst/>
          </a:prstGeom>
          <a:noFill/>
        </p:spPr>
        <p:txBody>
          <a:bodyPr wrap="square">
            <a:spAutoFit/>
          </a:bodyPr>
          <a:lstStyle/>
          <a:p>
            <a:pPr marL="285750" indent="-285750">
              <a:spcBef>
                <a:spcPts val="600"/>
              </a:spcBef>
              <a:buFont typeface="Arial" panose="020B0604020202020204" pitchFamily="34" charset="0"/>
              <a:buChar char="•"/>
            </a:pPr>
            <a:r>
              <a:rPr lang="pt-PT" sz="1600" dirty="0"/>
              <a:t>Aditivos e Pré-Misturas</a:t>
            </a:r>
          </a:p>
          <a:p>
            <a:pPr marL="285750" indent="-285750">
              <a:spcBef>
                <a:spcPts val="600"/>
              </a:spcBef>
              <a:buFont typeface="Arial" panose="020B0604020202020204" pitchFamily="34" charset="0"/>
              <a:buChar char="•"/>
            </a:pPr>
            <a:r>
              <a:rPr lang="pt-PT" sz="1600" dirty="0"/>
              <a:t>Alimentos Compostos</a:t>
            </a:r>
          </a:p>
          <a:p>
            <a:pPr marL="285750" indent="-285750">
              <a:spcBef>
                <a:spcPts val="600"/>
              </a:spcBef>
              <a:buFont typeface="Arial" panose="020B0604020202020204" pitchFamily="34" charset="0"/>
              <a:buChar char="•"/>
            </a:pPr>
            <a:r>
              <a:rPr lang="pt-PT" sz="1600" dirty="0"/>
              <a:t>Alimentos Dietéticos</a:t>
            </a:r>
          </a:p>
          <a:p>
            <a:pPr marL="285750" indent="-285750">
              <a:spcBef>
                <a:spcPts val="600"/>
              </a:spcBef>
              <a:buFont typeface="Arial" panose="020B0604020202020204" pitchFamily="34" charset="0"/>
              <a:buChar char="•"/>
            </a:pPr>
            <a:r>
              <a:rPr lang="pt-PT" sz="1600" dirty="0"/>
              <a:t>Alimentos Medicamentosos</a:t>
            </a:r>
          </a:p>
          <a:p>
            <a:pPr marL="285750" indent="-285750">
              <a:spcBef>
                <a:spcPts val="600"/>
              </a:spcBef>
              <a:buFont typeface="Arial" panose="020B0604020202020204" pitchFamily="34" charset="0"/>
              <a:buChar char="•"/>
            </a:pPr>
            <a:r>
              <a:rPr lang="pt-PT" sz="1600" dirty="0"/>
              <a:t>Matérias-Primas para Alimentação Animal</a:t>
            </a:r>
            <a:endParaRPr lang="en-GB" sz="1600" dirty="0"/>
          </a:p>
        </p:txBody>
      </p:sp>
    </p:spTree>
    <p:extLst>
      <p:ext uri="{BB962C8B-B14F-4D97-AF65-F5344CB8AC3E}">
        <p14:creationId xmlns:p14="http://schemas.microsoft.com/office/powerpoint/2010/main" val="278437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alimentos medicamentosos para animais</a:t>
            </a:r>
            <a:endParaRPr lang="es-ES" dirty="0"/>
          </a:p>
        </p:txBody>
      </p:sp>
      <p:pic>
        <p:nvPicPr>
          <p:cNvPr id="6" name="Picture 5" descr="A person holding a handful of grains&#10;&#10;Description automatically generated">
            <a:extLst>
              <a:ext uri="{FF2B5EF4-FFF2-40B4-BE49-F238E27FC236}">
                <a16:creationId xmlns:a16="http://schemas.microsoft.com/office/drawing/2014/main" id="{DDC5DA4E-E224-7FBC-BFD3-B45A26F34A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149350"/>
            <a:ext cx="10668000" cy="6076708"/>
          </a:xfrm>
          <a:prstGeom prst="rect">
            <a:avLst/>
          </a:prstGeom>
        </p:spPr>
      </p:pic>
    </p:spTree>
    <p:extLst>
      <p:ext uri="{BB962C8B-B14F-4D97-AF65-F5344CB8AC3E}">
        <p14:creationId xmlns:p14="http://schemas.microsoft.com/office/powerpoint/2010/main" val="150307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alimentos medicamentosos para animais</a:t>
            </a:r>
            <a:endParaRPr lang="es-ES" dirty="0"/>
          </a:p>
        </p:txBody>
      </p:sp>
      <p:sp>
        <p:nvSpPr>
          <p:cNvPr id="9" name="TextBox 8">
            <a:extLst>
              <a:ext uri="{FF2B5EF4-FFF2-40B4-BE49-F238E27FC236}">
                <a16:creationId xmlns:a16="http://schemas.microsoft.com/office/drawing/2014/main" id="{43D4D576-4C0F-25D7-F403-2639CFF078F0}"/>
              </a:ext>
            </a:extLst>
          </p:cNvPr>
          <p:cNvSpPr txBox="1"/>
          <p:nvPr/>
        </p:nvSpPr>
        <p:spPr>
          <a:xfrm>
            <a:off x="762000" y="1654205"/>
            <a:ext cx="8227291" cy="5139869"/>
          </a:xfrm>
          <a:prstGeom prst="rect">
            <a:avLst/>
          </a:prstGeom>
          <a:noFill/>
        </p:spPr>
        <p:txBody>
          <a:bodyPr wrap="square">
            <a:spAutoFit/>
          </a:bodyPr>
          <a:lstStyle/>
          <a:p>
            <a:pPr>
              <a:spcAft>
                <a:spcPts val="600"/>
              </a:spcAft>
            </a:pPr>
            <a:r>
              <a:rPr lang="pt-PT" b="1" dirty="0">
                <a:solidFill>
                  <a:srgbClr val="003399"/>
                </a:solidFill>
                <a:latin typeface="Arial" panose="020B0604020202020204" pitchFamily="34" charset="0"/>
                <a:ea typeface="+mn-ea"/>
                <a:cs typeface="Arial" panose="020B0604020202020204" pitchFamily="34" charset="0"/>
              </a:rPr>
              <a:t>Decreto-Lei n.º 314/2009, de 28 out.</a:t>
            </a:r>
            <a:endParaRPr lang="pt-PT" dirty="0">
              <a:solidFill>
                <a:srgbClr val="003399"/>
              </a:solidFill>
              <a:latin typeface="Arial" panose="020B0604020202020204" pitchFamily="34" charset="0"/>
              <a:ea typeface="+mn-ea"/>
              <a:cs typeface="Arial" panose="020B0604020202020204" pitchFamily="34" charset="0"/>
            </a:endParaRPr>
          </a:p>
          <a:p>
            <a:pPr>
              <a:spcAft>
                <a:spcPts val="600"/>
              </a:spcAft>
            </a:pPr>
            <a:r>
              <a:rPr lang="pt-PT" dirty="0">
                <a:solidFill>
                  <a:srgbClr val="003399"/>
                </a:solidFill>
                <a:latin typeface="Arial" panose="020B0604020202020204" pitchFamily="34" charset="0"/>
                <a:ea typeface="+mn-ea"/>
                <a:cs typeface="Arial" panose="020B0604020202020204" pitchFamily="34" charset="0"/>
              </a:rPr>
              <a:t>Transpõe para a ordem jurídica interna a Diretiva n.º2009/9/CE da Comissão de 10 de fev., que altera a Diretiva n.º 2001/82/CE, que estabelece um código comunitário relativo aos medicamentos veterinários.</a:t>
            </a:r>
          </a:p>
          <a:p>
            <a:pPr>
              <a:spcAft>
                <a:spcPts val="600"/>
              </a:spcAft>
            </a:pPr>
            <a:r>
              <a:rPr lang="pt-PT" dirty="0">
                <a:solidFill>
                  <a:srgbClr val="003399"/>
                </a:solidFill>
                <a:latin typeface="Arial" panose="020B0604020202020204" pitchFamily="34" charset="0"/>
                <a:ea typeface="+mn-ea"/>
                <a:cs typeface="Arial" panose="020B0604020202020204" pitchFamily="34" charset="0"/>
              </a:rPr>
              <a:t>O Artigo 130.º procedeu à alteração dos artigos 11.º, 17.º, 26.º e 27.º do Decreto-Lei n.º 151/2005, de 30 de agosto.</a:t>
            </a:r>
          </a:p>
          <a:p>
            <a:pPr>
              <a:spcAft>
                <a:spcPts val="600"/>
              </a:spcAft>
            </a:pPr>
            <a:endParaRPr lang="pt-PT" dirty="0">
              <a:solidFill>
                <a:srgbClr val="003399"/>
              </a:solidFill>
              <a:latin typeface="Arial" panose="020B0604020202020204" pitchFamily="34" charset="0"/>
              <a:ea typeface="+mn-ea"/>
              <a:cs typeface="Arial" panose="020B0604020202020204" pitchFamily="34" charset="0"/>
            </a:endParaRPr>
          </a:p>
          <a:p>
            <a:pPr>
              <a:spcAft>
                <a:spcPts val="600"/>
              </a:spcAft>
            </a:pPr>
            <a:r>
              <a:rPr lang="pt-PT" b="1" dirty="0">
                <a:solidFill>
                  <a:srgbClr val="003399"/>
                </a:solidFill>
                <a:latin typeface="Arial" panose="020B0604020202020204" pitchFamily="34" charset="0"/>
                <a:ea typeface="+mn-ea"/>
                <a:cs typeface="Arial" panose="020B0604020202020204" pitchFamily="34" charset="0"/>
              </a:rPr>
              <a:t>Decreto-Lei n.º 151/2005, de 30 ago.</a:t>
            </a:r>
          </a:p>
          <a:p>
            <a:pPr>
              <a:spcAft>
                <a:spcPts val="600"/>
              </a:spcAft>
            </a:pPr>
            <a:r>
              <a:rPr lang="pt-PT" dirty="0">
                <a:solidFill>
                  <a:srgbClr val="003399"/>
                </a:solidFill>
                <a:latin typeface="Arial" panose="020B0604020202020204" pitchFamily="34" charset="0"/>
                <a:ea typeface="+mn-ea"/>
                <a:cs typeface="Arial" panose="020B0604020202020204" pitchFamily="34" charset="0"/>
              </a:rPr>
              <a:t>Estabelece o regime jurídico do Fabrico, Colocação no Mercado e Utilização de Alimentos Medicamentosos para Animais.</a:t>
            </a:r>
          </a:p>
          <a:p>
            <a:pPr>
              <a:spcAft>
                <a:spcPts val="600"/>
              </a:spcAft>
            </a:pPr>
            <a:endParaRPr lang="pt-PT" b="1" dirty="0">
              <a:solidFill>
                <a:srgbClr val="003399"/>
              </a:solidFill>
              <a:latin typeface="Arial" panose="020B0604020202020204" pitchFamily="34" charset="0"/>
              <a:ea typeface="+mn-ea"/>
              <a:cs typeface="Arial" panose="020B0604020202020204" pitchFamily="34" charset="0"/>
            </a:endParaRPr>
          </a:p>
          <a:p>
            <a:pPr>
              <a:spcAft>
                <a:spcPts val="600"/>
              </a:spcAft>
            </a:pPr>
            <a:r>
              <a:rPr lang="pt-PT" b="1" dirty="0">
                <a:solidFill>
                  <a:srgbClr val="003399"/>
                </a:solidFill>
                <a:latin typeface="Arial" panose="020B0604020202020204" pitchFamily="34" charset="0"/>
                <a:ea typeface="+mn-ea"/>
                <a:cs typeface="Arial" panose="020B0604020202020204" pitchFamily="34" charset="0"/>
              </a:rPr>
              <a:t>Portaria n.º 1151/2005, de 09 ago.</a:t>
            </a:r>
          </a:p>
          <a:p>
            <a:pPr>
              <a:spcAft>
                <a:spcPts val="600"/>
              </a:spcAft>
            </a:pPr>
            <a:r>
              <a:rPr lang="pt-PT" dirty="0">
                <a:solidFill>
                  <a:srgbClr val="003399"/>
                </a:solidFill>
                <a:latin typeface="Arial" panose="020B0604020202020204" pitchFamily="34" charset="0"/>
                <a:ea typeface="+mn-ea"/>
                <a:cs typeface="Arial" panose="020B0604020202020204" pitchFamily="34" charset="0"/>
              </a:rPr>
              <a:t>Aprova o modelo da Receita de Alimento Medicamentoso para Animais, o modelo de Certificado de Acompanhamento de Alimentos para Animais destinados a trocas comerciais e o modelo de Vinheta para validação de Receita.</a:t>
            </a:r>
            <a:endParaRPr lang="en-GB" dirty="0">
              <a:solidFill>
                <a:srgbClr val="003399"/>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B5FDFF4-176D-664C-6B84-95CBD6B8EA0F}"/>
              </a:ext>
            </a:extLst>
          </p:cNvPr>
          <p:cNvSpPr txBox="1"/>
          <p:nvPr/>
        </p:nvSpPr>
        <p:spPr>
          <a:xfrm>
            <a:off x="8534400" y="1254095"/>
            <a:ext cx="2133600" cy="400110"/>
          </a:xfrm>
          <a:prstGeom prst="rect">
            <a:avLst/>
          </a:prstGeom>
          <a:noFill/>
        </p:spPr>
        <p:txBody>
          <a:bodyPr wrap="square">
            <a:spAutoFit/>
          </a:bodyPr>
          <a:lstStyle/>
          <a:p>
            <a:r>
              <a:rPr lang="pt-PT" sz="2000" b="1" dirty="0">
                <a:solidFill>
                  <a:srgbClr val="003399"/>
                </a:solidFill>
                <a:latin typeface="Arial" panose="020B0604020202020204" pitchFamily="34" charset="0"/>
                <a:ea typeface="+mn-ea"/>
                <a:cs typeface="Arial" panose="020B0604020202020204" pitchFamily="34" charset="0"/>
              </a:rPr>
              <a:t>LEGISLAÇÃO</a:t>
            </a:r>
          </a:p>
        </p:txBody>
      </p:sp>
      <p:sp>
        <p:nvSpPr>
          <p:cNvPr id="12" name="TextBox 11">
            <a:extLst>
              <a:ext uri="{FF2B5EF4-FFF2-40B4-BE49-F238E27FC236}">
                <a16:creationId xmlns:a16="http://schemas.microsoft.com/office/drawing/2014/main" id="{D9F6F7E9-78A1-6773-9ED1-7A19F35BFDEB}"/>
              </a:ext>
            </a:extLst>
          </p:cNvPr>
          <p:cNvSpPr txBox="1"/>
          <p:nvPr/>
        </p:nvSpPr>
        <p:spPr>
          <a:xfrm>
            <a:off x="9601200" y="6240076"/>
            <a:ext cx="2133600" cy="400110"/>
          </a:xfrm>
          <a:prstGeom prst="rect">
            <a:avLst/>
          </a:prstGeom>
          <a:noFill/>
        </p:spPr>
        <p:txBody>
          <a:bodyPr wrap="square">
            <a:spAutoFit/>
          </a:bodyPr>
          <a:lstStyle/>
          <a:p>
            <a:r>
              <a:rPr lang="pt-PT" sz="2000" dirty="0">
                <a:solidFill>
                  <a:schemeClr val="tx1"/>
                </a:solidFill>
                <a:latin typeface="Arial" panose="020B0604020202020204" pitchFamily="34" charset="0"/>
                <a:ea typeface="+mn-ea"/>
                <a:cs typeface="Arial" panose="020B0604020202020204" pitchFamily="34" charset="0"/>
              </a:rPr>
              <a:t>Fonte: DGAV</a:t>
            </a:r>
          </a:p>
        </p:txBody>
      </p:sp>
    </p:spTree>
    <p:extLst>
      <p:ext uri="{BB962C8B-B14F-4D97-AF65-F5344CB8AC3E}">
        <p14:creationId xmlns:p14="http://schemas.microsoft.com/office/powerpoint/2010/main" val="65488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alimentos medicamentosos para animais</a:t>
            </a:r>
            <a:endParaRPr lang="es-ES" dirty="0"/>
          </a:p>
        </p:txBody>
      </p:sp>
      <p:pic>
        <p:nvPicPr>
          <p:cNvPr id="4" name="Picture 3" descr="A screenshot of a computer&#10;&#10;Description automatically generated">
            <a:extLst>
              <a:ext uri="{FF2B5EF4-FFF2-40B4-BE49-F238E27FC236}">
                <a16:creationId xmlns:a16="http://schemas.microsoft.com/office/drawing/2014/main" id="{103642A0-8635-B22E-F2B2-36EB9C5D4D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530350"/>
            <a:ext cx="9462631" cy="5197504"/>
          </a:xfrm>
          <a:prstGeom prst="rect">
            <a:avLst/>
          </a:prstGeom>
        </p:spPr>
      </p:pic>
      <p:sp>
        <p:nvSpPr>
          <p:cNvPr id="7" name="TextBox 6">
            <a:extLst>
              <a:ext uri="{FF2B5EF4-FFF2-40B4-BE49-F238E27FC236}">
                <a16:creationId xmlns:a16="http://schemas.microsoft.com/office/drawing/2014/main" id="{A4EAA768-817C-810F-5736-2B85771E2336}"/>
              </a:ext>
            </a:extLst>
          </p:cNvPr>
          <p:cNvSpPr txBox="1"/>
          <p:nvPr/>
        </p:nvSpPr>
        <p:spPr>
          <a:xfrm>
            <a:off x="10058400" y="1682750"/>
            <a:ext cx="1143000" cy="369332"/>
          </a:xfrm>
          <a:prstGeom prst="rect">
            <a:avLst/>
          </a:prstGeom>
          <a:noFill/>
        </p:spPr>
        <p:txBody>
          <a:bodyPr wrap="square">
            <a:spAutoFit/>
          </a:bodyPr>
          <a:lstStyle/>
          <a:p>
            <a:r>
              <a:rPr lang="en-GB" b="1" dirty="0"/>
              <a:t>Tutorial</a:t>
            </a:r>
          </a:p>
        </p:txBody>
      </p:sp>
    </p:spTree>
    <p:extLst>
      <p:ext uri="{BB962C8B-B14F-4D97-AF65-F5344CB8AC3E}">
        <p14:creationId xmlns:p14="http://schemas.microsoft.com/office/powerpoint/2010/main" val="406831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4DF3D46-D187-5BCD-3706-3FB48D4452CC}"/>
              </a:ext>
            </a:extLst>
          </p:cNvPr>
          <p:cNvSpPr>
            <a:spLocks noGrp="1"/>
          </p:cNvSpPr>
          <p:nvPr>
            <p:ph type="body" sz="quarter" idx="10"/>
          </p:nvPr>
        </p:nvSpPr>
        <p:spPr/>
        <p:txBody>
          <a:bodyPr/>
          <a:lstStyle/>
          <a:p>
            <a:r>
              <a:rPr lang="pt-PT" dirty="0"/>
              <a:t>Especificações nacionais sobre alimentos medicamentosos para animais</a:t>
            </a:r>
            <a:endParaRPr lang="es-ES" dirty="0"/>
          </a:p>
          <a:p>
            <a:endParaRPr lang="es-ES" dirty="0"/>
          </a:p>
        </p:txBody>
      </p:sp>
      <p:sp>
        <p:nvSpPr>
          <p:cNvPr id="6" name="TextBox 5">
            <a:extLst>
              <a:ext uri="{FF2B5EF4-FFF2-40B4-BE49-F238E27FC236}">
                <a16:creationId xmlns:a16="http://schemas.microsoft.com/office/drawing/2014/main" id="{B1B3DEB0-91D4-8837-18F0-3E92D8237037}"/>
              </a:ext>
            </a:extLst>
          </p:cNvPr>
          <p:cNvSpPr txBox="1"/>
          <p:nvPr/>
        </p:nvSpPr>
        <p:spPr>
          <a:xfrm>
            <a:off x="152400" y="6586196"/>
            <a:ext cx="11358418" cy="276999"/>
          </a:xfrm>
          <a:prstGeom prst="rect">
            <a:avLst/>
          </a:prstGeom>
          <a:noFill/>
        </p:spPr>
        <p:txBody>
          <a:bodyPr wrap="square">
            <a:spAutoFit/>
          </a:bodyPr>
          <a:lstStyle/>
          <a:p>
            <a:r>
              <a:rPr lang="en-GB" sz="1200" dirty="0"/>
              <a:t>https://www.dgav.pt/wp-content/uploads/2021/09/Fabrico-distribuicao-e-utilizacao-de-alimentos-medicamentosos-REV-2-ABRIL-2014-01_04_2014.pdf</a:t>
            </a:r>
          </a:p>
        </p:txBody>
      </p:sp>
      <p:pic>
        <p:nvPicPr>
          <p:cNvPr id="5" name="Picture 4" descr="A white box with black text&#10;&#10;Description automatically generated">
            <a:extLst>
              <a:ext uri="{FF2B5EF4-FFF2-40B4-BE49-F238E27FC236}">
                <a16:creationId xmlns:a16="http://schemas.microsoft.com/office/drawing/2014/main" id="{81BC4A8E-5622-5794-E6FB-AC09947A48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1357168"/>
            <a:ext cx="3668587" cy="518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26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4DF3D46-D187-5BCD-3706-3FB48D4452CC}"/>
              </a:ext>
            </a:extLst>
          </p:cNvPr>
          <p:cNvSpPr>
            <a:spLocks noGrp="1"/>
          </p:cNvSpPr>
          <p:nvPr>
            <p:ph type="body" sz="quarter" idx="10"/>
          </p:nvPr>
        </p:nvSpPr>
        <p:spPr/>
        <p:txBody>
          <a:bodyPr/>
          <a:lstStyle/>
          <a:p>
            <a:r>
              <a:rPr lang="pt-PT" dirty="0"/>
              <a:t>Especificações nacionais sobre alimentos medicamentosos para animais</a:t>
            </a:r>
            <a:endParaRPr lang="es-ES" dirty="0"/>
          </a:p>
          <a:p>
            <a:endParaRPr lang="es-ES" dirty="0"/>
          </a:p>
        </p:txBody>
      </p:sp>
      <p:pic>
        <p:nvPicPr>
          <p:cNvPr id="4" name="Picture 3" descr="A cover of a book&#10;&#10;Description automatically generated">
            <a:extLst>
              <a:ext uri="{FF2B5EF4-FFF2-40B4-BE49-F238E27FC236}">
                <a16:creationId xmlns:a16="http://schemas.microsoft.com/office/drawing/2014/main" id="{E9518B0B-6056-624C-2C80-B884C8FF5C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1331963"/>
            <a:ext cx="3688354" cy="5227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1B3DEB0-91D4-8837-18F0-3E92D8237037}"/>
              </a:ext>
            </a:extLst>
          </p:cNvPr>
          <p:cNvSpPr txBox="1"/>
          <p:nvPr/>
        </p:nvSpPr>
        <p:spPr>
          <a:xfrm>
            <a:off x="0" y="6562923"/>
            <a:ext cx="8610600" cy="276999"/>
          </a:xfrm>
          <a:prstGeom prst="rect">
            <a:avLst/>
          </a:prstGeom>
          <a:noFill/>
        </p:spPr>
        <p:txBody>
          <a:bodyPr wrap="square">
            <a:spAutoFit/>
          </a:bodyPr>
          <a:lstStyle/>
          <a:p>
            <a:r>
              <a:rPr lang="en-GB" sz="1200" dirty="0"/>
              <a:t>https://feedinov.com/wp-content/uploads/2022/09/Codigo-de-boas-praticas-de-fabrico-IACA.pdf</a:t>
            </a:r>
          </a:p>
        </p:txBody>
      </p:sp>
    </p:spTree>
    <p:extLst>
      <p:ext uri="{BB962C8B-B14F-4D97-AF65-F5344CB8AC3E}">
        <p14:creationId xmlns:p14="http://schemas.microsoft.com/office/powerpoint/2010/main" val="319442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pt-PT" sz="4000" b="1">
                <a:solidFill>
                  <a:srgbClr val="003399"/>
                </a:solidFill>
              </a:rPr>
              <a:t>Obrigado</a:t>
            </a:r>
          </a:p>
        </p:txBody>
      </p:sp>
      <p:grpSp>
        <p:nvGrpSpPr>
          <p:cNvPr id="4" name="Group 3">
            <a:extLst>
              <a:ext uri="{FF2B5EF4-FFF2-40B4-BE49-F238E27FC236}">
                <a16:creationId xmlns:a16="http://schemas.microsoft.com/office/drawing/2014/main" id="{E35069FD-892B-2174-5FB7-320240368358}"/>
              </a:ext>
            </a:extLst>
          </p:cNvPr>
          <p:cNvGrpSpPr/>
          <p:nvPr/>
        </p:nvGrpSpPr>
        <p:grpSpPr>
          <a:xfrm>
            <a:off x="8625354" y="5694064"/>
            <a:ext cx="3490445" cy="914400"/>
            <a:chOff x="8762999" y="5761027"/>
            <a:chExt cx="3490445" cy="914400"/>
          </a:xfrm>
        </p:grpSpPr>
        <p:sp>
          <p:nvSpPr>
            <p:cNvPr id="5" name="Rectangle 4">
              <a:extLst>
                <a:ext uri="{FF2B5EF4-FFF2-40B4-BE49-F238E27FC236}">
                  <a16:creationId xmlns:a16="http://schemas.microsoft.com/office/drawing/2014/main" id="{9CB3186E-C636-7A40-3388-55D891596EAF}"/>
                </a:ext>
              </a:extLst>
            </p:cNvPr>
            <p:cNvSpPr/>
            <p:nvPr/>
          </p:nvSpPr>
          <p:spPr>
            <a:xfrm>
              <a:off x="8762999" y="5761027"/>
              <a:ext cx="349044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ue text on a black background&#10;&#10;Description automatically generated">
              <a:extLst>
                <a:ext uri="{FF2B5EF4-FFF2-40B4-BE49-F238E27FC236}">
                  <a16:creationId xmlns:a16="http://schemas.microsoft.com/office/drawing/2014/main" id="{947E6046-7A7E-A2CD-24B1-819AE74F6D5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63000" y="5876905"/>
              <a:ext cx="3127179" cy="798521"/>
            </a:xfrm>
            <a:prstGeom prst="rect">
              <a:avLst/>
            </a:prstGeom>
          </p:spPr>
        </p:pic>
      </p:gr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pt-PT" sz="3200" b="1">
                <a:solidFill>
                  <a:srgbClr val="003399"/>
                </a:solidFill>
                <a:latin typeface="EC Square Sans Pro"/>
              </a:rPr>
              <a:t>Elementos importantes dos novos regulamentos da UE sobre alimentos medicamentosos para animais</a:t>
            </a:r>
          </a:p>
          <a:p>
            <a:pPr algn="l"/>
            <a:endParaRPr lang="en-US" sz="3200" b="1" dirty="0">
              <a:solidFill>
                <a:srgbClr val="003399"/>
              </a:solidFill>
              <a:latin typeface="EC Square Sans Pro"/>
            </a:endParaRPr>
          </a:p>
          <a:p>
            <a:pPr algn="l"/>
            <a:r>
              <a:rPr lang="pt-PT" sz="1600" i="1">
                <a:solidFill>
                  <a:srgbClr val="003399"/>
                </a:solidFill>
                <a:latin typeface="EC Square Sans Pro"/>
              </a:rPr>
              <a:t>Lição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pt-PT">
                <a:latin typeface="EC Square Sans Pro" panose="020B0506040000020004" pitchFamily="34" charset="0"/>
              </a:rPr>
              <a:t>PORTUGAL, 6 E 7 DE JUNHO DE 2024</a:t>
            </a:r>
          </a:p>
          <a:p>
            <a:endParaRPr lang="es-ES" dirty="0"/>
          </a:p>
        </p:txBody>
      </p:sp>
      <p:grpSp>
        <p:nvGrpSpPr>
          <p:cNvPr id="4" name="Group 3">
            <a:extLst>
              <a:ext uri="{FF2B5EF4-FFF2-40B4-BE49-F238E27FC236}">
                <a16:creationId xmlns:a16="http://schemas.microsoft.com/office/drawing/2014/main" id="{4D96554B-C607-90E3-4E1C-A413EC040791}"/>
              </a:ext>
            </a:extLst>
          </p:cNvPr>
          <p:cNvGrpSpPr/>
          <p:nvPr/>
        </p:nvGrpSpPr>
        <p:grpSpPr>
          <a:xfrm>
            <a:off x="9829800" y="6029349"/>
            <a:ext cx="2362200" cy="841351"/>
            <a:chOff x="8763000" y="5761027"/>
            <a:chExt cx="2362200" cy="841351"/>
          </a:xfrm>
        </p:grpSpPr>
        <p:sp>
          <p:nvSpPr>
            <p:cNvPr id="5" name="Rectangle 4">
              <a:extLst>
                <a:ext uri="{FF2B5EF4-FFF2-40B4-BE49-F238E27FC236}">
                  <a16:creationId xmlns:a16="http://schemas.microsoft.com/office/drawing/2014/main" id="{6EBC2A17-7961-5A0D-DF2D-52BB914D6A91}"/>
                </a:ext>
              </a:extLst>
            </p:cNvPr>
            <p:cNvSpPr/>
            <p:nvPr/>
          </p:nvSpPr>
          <p:spPr>
            <a:xfrm>
              <a:off x="8763000" y="5761027"/>
              <a:ext cx="2362200" cy="8413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Description automatically generated">
              <a:extLst>
                <a:ext uri="{FF2B5EF4-FFF2-40B4-BE49-F238E27FC236}">
                  <a16:creationId xmlns:a16="http://schemas.microsoft.com/office/drawing/2014/main" id="{B4939836-7700-0F08-4C88-F945A7028C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63001" y="5876906"/>
              <a:ext cx="2209799" cy="564269"/>
            </a:xfrm>
            <a:prstGeom prst="rect">
              <a:avLst/>
            </a:prstGeom>
          </p:spPr>
        </p:pic>
      </p:grpSp>
      <p:sp>
        <p:nvSpPr>
          <p:cNvPr id="7"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pt-PT" sz="2400" noProof="0">
                <a:solidFill>
                  <a:srgbClr val="003399"/>
                </a:solidFill>
                <a:latin typeface="EC Square Sans Pro" panose="020B0506040000020004" pitchFamily="34" charset="0"/>
              </a:rPr>
              <a:t>Formação prática para agricultores e veterinários: Novas medidas para combater a resistência antimicrobiana</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D5B06E44-AA44-47B7-AAF6-04F925D1A917}"/>
              </a:ext>
            </a:extLst>
          </p:cNvPr>
          <p:cNvSpPr txBox="1"/>
          <p:nvPr/>
        </p:nvSpPr>
        <p:spPr>
          <a:xfrm>
            <a:off x="0" y="234950"/>
            <a:ext cx="11441480" cy="954107"/>
          </a:xfrm>
          <a:prstGeom prst="rect">
            <a:avLst/>
          </a:prstGeom>
          <a:noFill/>
        </p:spPr>
        <p:txBody>
          <a:bodyPr wrap="square" rtlCol="0">
            <a:sp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cap="none" normalizeH="0" baseline="0" noProof="0" dirty="0">
                <a:ln>
                  <a:noFill/>
                </a:ln>
                <a:solidFill>
                  <a:srgbClr val="FFFFFF"/>
                </a:solidFill>
                <a:effectLst/>
                <a:uLnTx/>
                <a:uFillTx/>
                <a:latin typeface="EC Square Sans Pro" panose="020B0506040000020004" pitchFamily="34" charset="0"/>
              </a:rPr>
              <a:t>Quadro jurídico da UE relativo aos medicamentos veterinários/</a:t>
            </a:r>
            <a:br>
              <a:rPr kumimoji="0" lang="pt-PT" sz="2800" b="0" i="0" u="none" strike="noStrike" cap="none" normalizeH="0" baseline="0" noProof="0" dirty="0">
                <a:ln>
                  <a:noFill/>
                </a:ln>
                <a:solidFill>
                  <a:srgbClr val="FFFFFF"/>
                </a:solidFill>
                <a:effectLst/>
                <a:uLnTx/>
                <a:uFillTx/>
                <a:latin typeface="EC Square Sans Pro" panose="020B0506040000020004" pitchFamily="34" charset="0"/>
              </a:rPr>
            </a:br>
            <a:r>
              <a:rPr kumimoji="0" lang="pt-PT" sz="2800" b="0" i="0" u="none" strike="noStrike" cap="none" normalizeH="0" baseline="0" noProof="0" dirty="0">
                <a:ln>
                  <a:noFill/>
                </a:ln>
                <a:solidFill>
                  <a:srgbClr val="FFFFFF"/>
                </a:solidFill>
                <a:effectLst/>
                <a:uLnTx/>
                <a:uFillTx/>
                <a:latin typeface="EC Square Sans Pro" panose="020B0506040000020004" pitchFamily="34" charset="0"/>
              </a:rPr>
              <a:t>alimentos medicamentosos para animais</a:t>
            </a:r>
          </a:p>
        </p:txBody>
      </p:sp>
      <p:sp>
        <p:nvSpPr>
          <p:cNvPr id="5" name="Rectángulo 2">
            <a:extLst>
              <a:ext uri="{FF2B5EF4-FFF2-40B4-BE49-F238E27FC236}">
                <a16:creationId xmlns:a16="http://schemas.microsoft.com/office/drawing/2014/main" id="{1773ED4B-94AE-4043-B465-D839C22AE128}"/>
              </a:ext>
            </a:extLst>
          </p:cNvPr>
          <p:cNvSpPr/>
          <p:nvPr/>
        </p:nvSpPr>
        <p:spPr>
          <a:xfrm>
            <a:off x="453189" y="2063749"/>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Regulamento (UE) 2019/6 </a:t>
            </a:r>
            <a:r>
              <a:rPr kumimoji="0" lang="pt-PT" sz="2400" i="0" u="none" strike="noStrike" cap="none" normalizeH="0" baseline="0" noProof="0">
                <a:ln>
                  <a:noFill/>
                </a:ln>
                <a:solidFill>
                  <a:srgbClr val="000000"/>
                </a:solidFill>
                <a:effectLst/>
                <a:uLnTx/>
                <a:uFillTx/>
                <a:latin typeface="EC Square Sans Pro" panose="020B0506040000020004" pitchFamily="34" charset="0"/>
                <a:ea typeface="+mn-ea"/>
                <a:cs typeface="+mn-cs"/>
              </a:rPr>
              <a:t>sobre</a:t>
            </a:r>
            <a:r>
              <a:rPr kumimoji="0" lang="pt-PT"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 Medicamentos Veterinários</a:t>
            </a:r>
            <a:br>
              <a:rPr kumimoji="0" lang="pt-PT" sz="1800" b="1" i="0" u="none" strike="noStrike" cap="none" normalizeH="0" baseline="0" noProof="0">
                <a:ln>
                  <a:noFill/>
                </a:ln>
                <a:solidFill>
                  <a:srgbClr val="FFFFFF"/>
                </a:solidFill>
                <a:effectLst/>
                <a:uLnTx/>
                <a:uFillTx/>
                <a:latin typeface="Calibri"/>
                <a:ea typeface="+mn-ea"/>
                <a:cs typeface="+mn-cs"/>
              </a:rPr>
            </a:br>
            <a:r>
              <a:rPr kumimoji="0" lang="pt-PT"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477000" y="2063749"/>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Regulamento (UE) 2019/4 sobre alimentos medicamentosos para animais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35232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pt-PT" sz="2400" b="0" i="0" u="none" strike="noStrike" cap="none" normalizeH="0" baseline="0" noProof="0">
                <a:ln>
                  <a:noFill/>
                </a:ln>
                <a:effectLst/>
                <a:uLnTx/>
                <a:uFillTx/>
                <a:latin typeface="EC Square Sans Pro" panose="020B0506040000020004" pitchFamily="34" charset="0"/>
              </a:rPr>
              <a:t>Quadro jurídico da UE relativo aos medicamentos veterinários/alimentos medicamentosos para animais</a:t>
            </a: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Regulamento (UE) 2019/6 </a:t>
            </a:r>
            <a:r>
              <a:rPr kumimoji="0" lang="pt-PT" sz="2400" i="0" u="none" strike="noStrike" cap="none" normalizeH="0" baseline="0" noProof="0">
                <a:ln>
                  <a:noFill/>
                </a:ln>
                <a:solidFill>
                  <a:srgbClr val="000000"/>
                </a:solidFill>
                <a:effectLst/>
                <a:uLnTx/>
                <a:uFillTx/>
                <a:latin typeface="EC Square Sans Pro" panose="020B0506040000020004" pitchFamily="34" charset="0"/>
                <a:ea typeface="+mn-ea"/>
                <a:cs typeface="+mn-cs"/>
              </a:rPr>
              <a:t>sobre</a:t>
            </a:r>
            <a:r>
              <a:rPr kumimoji="0" lang="pt-PT"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 Medicamentos Veterinários</a:t>
            </a:r>
            <a:br>
              <a:rPr kumimoji="0" lang="pt-PT" sz="1800" b="1" i="0" u="none" strike="noStrike" cap="none" normalizeH="0" baseline="0" noProof="0">
                <a:ln>
                  <a:noFill/>
                </a:ln>
                <a:solidFill>
                  <a:srgbClr val="FFFFFF"/>
                </a:solidFill>
                <a:effectLst/>
                <a:uLnTx/>
                <a:uFillTx/>
                <a:latin typeface="Calibri"/>
                <a:ea typeface="+mn-ea"/>
                <a:cs typeface="+mn-cs"/>
              </a:rPr>
            </a:br>
            <a:r>
              <a:rPr kumimoji="0" lang="pt-PT"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Regulamento (UE) 2019/4 sobre alimentos medicamentosos para animais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pt-PT" sz="2800">
                <a:latin typeface="EC Square Sans Pro" panose="020B0506040000020004" pitchFamily="34" charset="0"/>
              </a:rPr>
              <a:t>Regras comuns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a:ln>
                  <a:noFill/>
                </a:ln>
                <a:solidFill>
                  <a:srgbClr val="FFFFFF"/>
                </a:solidFill>
                <a:effectLst/>
                <a:uLnTx/>
                <a:uFillTx/>
                <a:latin typeface="EC Square Sans Pro" panose="020B0506040000020004" pitchFamily="34" charset="0"/>
                <a:ea typeface="+mn-ea"/>
                <a:cs typeface="+mn-cs"/>
              </a:rPr>
              <a:t>MEDICAÇÃO VIA ALIMENTAÇÃO OU ÁGUA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Regras comuns – Receita veterinária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2759491541"/>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171028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Regulamento (UE)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Regulamento (UE)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e </a:t>
            </a:r>
            <a:r>
              <a:rPr lang="pt-PT" b="1" dirty="0">
                <a:solidFill>
                  <a:srgbClr val="3163B5"/>
                </a:solidFill>
                <a:latin typeface="EC Square Sans Pro" panose="020B0506040000020004" pitchFamily="34" charset="0"/>
                <a:ea typeface="Verdana" panose="020B0604030504040204" pitchFamily="34" charset="0"/>
              </a:rPr>
              <a:t>Regulamento Delegado (UE) 2024/1159 da Comissão</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
        <p:nvSpPr>
          <p:cNvPr id="3" name="TextBox 2">
            <a:extLst>
              <a:ext uri="{FF2B5EF4-FFF2-40B4-BE49-F238E27FC236}">
                <a16:creationId xmlns:a16="http://schemas.microsoft.com/office/drawing/2014/main" id="{D8C46432-34B6-7361-2D5C-2528EE00387D}"/>
              </a:ext>
            </a:extLst>
          </p:cNvPr>
          <p:cNvSpPr txBox="1"/>
          <p:nvPr/>
        </p:nvSpPr>
        <p:spPr>
          <a:xfrm>
            <a:off x="542588" y="4154094"/>
            <a:ext cx="1833558" cy="848511"/>
          </a:xfrm>
          <a:prstGeom prst="rect">
            <a:avLst/>
          </a:prstGeom>
          <a:solidFill>
            <a:srgbClr val="ECEBEB"/>
          </a:solidFill>
        </p:spPr>
        <p:txBody>
          <a:bodyPr wrap="square" lIns="0" tIns="0" rIns="0" bIns="0" rtlCol="0" anchor="ctr" anchorCtr="0">
            <a:noAutofit/>
          </a:bodyPr>
          <a:lstStyle/>
          <a:p>
            <a:pPr algn="ctr"/>
            <a:r>
              <a:rPr lang="pt-PT" dirty="0">
                <a:solidFill>
                  <a:schemeClr val="tx1"/>
                </a:solidFill>
                <a:latin typeface="+mj-lt"/>
              </a:rPr>
              <a:t>Aplicam-se regras diferentes para </a:t>
            </a:r>
          </a:p>
        </p:txBody>
      </p:sp>
    </p:spTree>
    <p:extLst>
      <p:ext uri="{BB962C8B-B14F-4D97-AF65-F5344CB8AC3E}">
        <p14:creationId xmlns:p14="http://schemas.microsoft.com/office/powerpoint/2010/main" val="39431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pt-PT" sz="2400">
                <a:latin typeface="EC Square Sans Pro" panose="020B0506040000020004" pitchFamily="34" charset="0"/>
              </a:rPr>
              <a:t>Uso de medicamentos veterinários antimicrobianos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a:ln>
                  <a:noFill/>
                </a:ln>
                <a:solidFill>
                  <a:prstClr val="white"/>
                </a:solidFill>
                <a:effectLst/>
                <a:uLnTx/>
                <a:uFillTx/>
                <a:latin typeface="Calibri"/>
                <a:ea typeface="Steelfish" charset="0"/>
                <a:cs typeface="Steelfish" charset="0"/>
              </a:rPr>
              <a:t>Proibir a profilaxia sistemática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Princípios para o uso de alimentos medicamentosos</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t>Quadro legislativo da UE:  Regulamento (UE) 2019/4 sobre ALIMENTOS MEDICAMENTOSOS (AM)</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pt-PT"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Proibição do uso de AM com antimicrobianos para profilaxia.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pt-PT"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Exigência de diagnóstico da doença antes da prescrição obrigatória dos AM.</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pt-PT"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Limitação da duração do tratamento e validade da prescrição.</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pt-PT"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Reduzir qualquer sinergia potencial entre os resíduos de medicamentos dentro da alimentação animal e a ocorrência de resistência antimicrobiana.</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pt-PT"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Medidas para aumentar a qualidade da produção de alimentos medicamentosos (dosagem mais precisa) para evitar uma exposição subterapêutica.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pt-PT" sz="20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Níveis máximos de contaminação cruzada para 24 substâncias ativas antimicrobianas em alimentos não visados para animais.</a:t>
            </a:r>
          </a:p>
        </p:txBody>
      </p:sp>
    </p:spTree>
    <p:extLst>
      <p:ext uri="{BB962C8B-B14F-4D97-AF65-F5344CB8AC3E}">
        <p14:creationId xmlns:p14="http://schemas.microsoft.com/office/powerpoint/2010/main" val="36391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pt-PT" sz="2800">
                <a:latin typeface="EC Square Sans Pro" panose="020B0506040000020004" pitchFamily="34" charset="0"/>
              </a:rPr>
              <a:t>Regras comuns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1481083"/>
            <a:ext cx="10744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pt-PT" sz="2800" b="1" dirty="0">
                <a:solidFill>
                  <a:schemeClr val="bg1"/>
                </a:solidFill>
                <a:latin typeface="EC Square Sans Pro" panose="020B0506040000020004" pitchFamily="34" charset="0"/>
              </a:rPr>
              <a:t>Receitas veterinárias em relação à alimentação medicamentosa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PT" sz="2800">
                <a:latin typeface="EC Square Sans Pro" panose="020B0506040000020004" pitchFamily="34" charset="0"/>
              </a:rPr>
              <a:t>Regras comuns – Receita veterinária</a:t>
            </a:r>
          </a:p>
          <a:p>
            <a:endParaRPr lang="en-GB" dirty="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pt-PT" sz="2800" b="1">
                <a:solidFill>
                  <a:srgbClr val="003399"/>
                </a:solidFill>
                <a:latin typeface="EC Square Sans Pro" panose="020B0506040000020004" pitchFamily="34" charset="0"/>
              </a:rPr>
              <a:t>Artigo 16.º</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013857" cy="276999"/>
          </a:xfrm>
          <a:prstGeom prst="rect">
            <a:avLst/>
          </a:prstGeom>
          <a:noFill/>
        </p:spPr>
        <p:txBody>
          <a:bodyPr wrap="square" rtlCol="0">
            <a:spAutoFit/>
          </a:bodyPr>
          <a:lstStyle/>
          <a:p>
            <a:r>
              <a:rPr lang="pt-PT" sz="1200" dirty="0">
                <a:solidFill>
                  <a:srgbClr val="024B9C"/>
                </a:solidFill>
                <a:latin typeface="EC Square Sans Pro" panose="020B0506040000020004" pitchFamily="34" charset="0"/>
                <a:ea typeface="+mn-ea"/>
                <a:cs typeface="+mn-cs"/>
              </a:rPr>
              <a:t>Regulamento (UE)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pt-PT">
                <a:solidFill>
                  <a:schemeClr val="tx1"/>
                </a:solidFill>
                <a:latin typeface="EC Square Sans Pro" panose="020B0506040000020004" pitchFamily="34" charset="0"/>
              </a:rPr>
              <a:t>Os alimentos medicamentosos para animais (alimentos para animais misturados com medicamentos pelo operador da empresa do setor dos alimentos para animais) requerem: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pt-PT">
                <a:solidFill>
                  <a:schemeClr val="tx1"/>
                </a:solidFill>
                <a:latin typeface="EC Square Sans Pro" panose="020B0506040000020004" pitchFamily="34" charset="0"/>
              </a:rPr>
              <a:t>uma receita veterinária</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pt-PT">
                <a:solidFill>
                  <a:schemeClr val="tx1"/>
                </a:solidFill>
                <a:latin typeface="EC Square Sans Pro" panose="020B0506040000020004" pitchFamily="34" charset="0"/>
              </a:rPr>
              <a:t>só pode ser emitida após um exame clínico ou outra avaliação adequada do estado de saúde dos animais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pt-PT">
                <a:solidFill>
                  <a:schemeClr val="tx1"/>
                </a:solidFill>
                <a:latin typeface="EC Square Sans Pro" panose="020B0506040000020004" pitchFamily="34" charset="0"/>
              </a:rPr>
              <a:t>apenas para o tratamento de doenças diagnosticadas (exceto vacinas e parasitas)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pt-PT" sz="2000">
                <a:solidFill>
                  <a:schemeClr val="bg1"/>
                </a:solidFill>
                <a:latin typeface="EC Square Sans Pro" panose="020B0506040000020004" pitchFamily="34" charset="0"/>
                <a:sym typeface="Wingdings 2" panose="05020102010507070707" pitchFamily="18" charset="2"/>
              </a:rPr>
              <a:t>Cuidado com as interações com outros medicamentos!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pt-PT" sz="2800">
                <a:latin typeface="EC Square Sans Pro" panose="020B0506040000020004" pitchFamily="34" charset="0"/>
              </a:rPr>
              <a:t>Regras comuns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381000" y="1481083"/>
            <a:ext cx="11201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pt-PT" sz="2800" b="1" dirty="0">
                <a:solidFill>
                  <a:schemeClr val="bg1"/>
                </a:solidFill>
                <a:latin typeface="EC Square Sans Pro" panose="020B0506040000020004" pitchFamily="34" charset="0"/>
              </a:rPr>
              <a:t>Receitas veterinárias em relação à alimentação medicamentosa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PT" sz="2800">
                <a:latin typeface="EC Square Sans Pro" panose="020B0506040000020004" pitchFamily="34" charset="0"/>
              </a:rPr>
              <a:t>Regras comuns – Receita veterinária</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090057" cy="276999"/>
          </a:xfrm>
          <a:prstGeom prst="rect">
            <a:avLst/>
          </a:prstGeom>
          <a:noFill/>
        </p:spPr>
        <p:txBody>
          <a:bodyPr wrap="square" rtlCol="0">
            <a:spAutoFit/>
          </a:bodyPr>
          <a:lstStyle/>
          <a:p>
            <a:r>
              <a:rPr lang="pt-PT" sz="1200" dirty="0">
                <a:solidFill>
                  <a:srgbClr val="024B9C"/>
                </a:solidFill>
                <a:latin typeface="EC Square Sans Pro" panose="020B0506040000020004" pitchFamily="34" charset="0"/>
                <a:ea typeface="+mn-ea"/>
                <a:cs typeface="+mn-cs"/>
              </a:rPr>
              <a:t>Regulamento (UE)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pt-PT" sz="2000" b="1">
                <a:solidFill>
                  <a:srgbClr val="003399"/>
                </a:solidFill>
                <a:latin typeface="EC Square Sans Pro" panose="020B0506040000020004" pitchFamily="34" charset="0"/>
              </a:rPr>
              <a:t>Conservação de registos</a:t>
            </a:r>
            <a:r>
              <a:rPr lang="pt-PT" sz="2000">
                <a:solidFill>
                  <a:srgbClr val="003399"/>
                </a:solidFill>
                <a:latin typeface="EC Square Sans Pro" panose="020B0506040000020004" pitchFamily="34" charset="0"/>
              </a:rPr>
              <a:t>: </a:t>
            </a:r>
            <a:r>
              <a:rPr lang="pt-PT" sz="2000">
                <a:solidFill>
                  <a:schemeClr val="tx1"/>
                </a:solidFill>
                <a:latin typeface="EC Square Sans Pro" panose="020B0506040000020004" pitchFamily="34" charset="0"/>
              </a:rPr>
              <a:t>As receitas veterinárias devem ser conservadas, pelo perído de cinco anos,  pela fábrica de alimentos, pelo veterinário que prescreve e pelo detentor dos animais</a:t>
            </a:r>
            <a:br>
              <a:rPr lang="pt-PT" sz="2000">
                <a:solidFill>
                  <a:schemeClr val="tx1"/>
                </a:solidFill>
                <a:latin typeface="EC Square Sans Pro" panose="020B0506040000020004" pitchFamily="34" charset="0"/>
              </a:rPr>
            </a:br>
            <a:endParaRPr lang="pt-PT"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pt-PT" sz="2000">
                <a:solidFill>
                  <a:schemeClr val="tx1"/>
                </a:solidFill>
                <a:latin typeface="EC Square Sans Pro" panose="020B0506040000020004" pitchFamily="34" charset="0"/>
              </a:rPr>
              <a:t>1 prescrição = 1 tratamento veterinário </a:t>
            </a:r>
            <a:br>
              <a:rPr lang="pt-PT" sz="2000">
                <a:solidFill>
                  <a:schemeClr val="tx1"/>
                </a:solidFill>
                <a:latin typeface="EC Square Sans Pro" panose="020B0506040000020004" pitchFamily="34" charset="0"/>
              </a:rPr>
            </a:br>
            <a:endParaRPr lang="pt-PT"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pt-PT" sz="2000" b="1">
                <a:solidFill>
                  <a:srgbClr val="003399"/>
                </a:solidFill>
                <a:latin typeface="EC Square Sans Pro" panose="020B0506040000020004" pitchFamily="34" charset="0"/>
              </a:rPr>
              <a:t>Duração máxima do tratamento</a:t>
            </a:r>
            <a:r>
              <a:rPr lang="pt-PT" sz="2000">
                <a:solidFill>
                  <a:schemeClr val="tx1"/>
                </a:solidFill>
                <a:latin typeface="EC Square Sans Pro" panose="020B0506040000020004" pitchFamily="34" charset="0"/>
              </a:rPr>
              <a:t>: 2 semanas para antibióticos, 1 mês para outros medicamentos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t-PT" sz="2000" b="1">
                <a:solidFill>
                  <a:srgbClr val="003399"/>
                </a:solidFill>
                <a:latin typeface="EC Square Sans Pro" panose="020B0506040000020004" pitchFamily="34" charset="0"/>
              </a:rPr>
              <a:t>Validade da receita</a:t>
            </a:r>
            <a:r>
              <a:rPr lang="pt-PT" sz="2000">
                <a:solidFill>
                  <a:schemeClr val="tx1"/>
                </a:solidFill>
                <a:latin typeface="EC Square Sans Pro" panose="020B0506040000020004" pitchFamily="34" charset="0"/>
              </a:rPr>
              <a:t>: máximo de 5 dias para os alimentos com antimicrobianos; máximo de 3 semanas para outros medicamentos para animais produtores de alimentos; para o resto, 6 meses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pt-PT" sz="2800" b="1">
                <a:solidFill>
                  <a:srgbClr val="003399"/>
                </a:solidFill>
                <a:latin typeface="EC Square Sans Pro" panose="020B0506040000020004" pitchFamily="34" charset="0"/>
              </a:rPr>
              <a:t>Artigo 16.º</a:t>
            </a:r>
          </a:p>
        </p:txBody>
      </p:sp>
    </p:spTree>
    <p:extLst>
      <p:ext uri="{BB962C8B-B14F-4D97-AF65-F5344CB8AC3E}">
        <p14:creationId xmlns:p14="http://schemas.microsoft.com/office/powerpoint/2010/main" val="29489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pt-PT" sz="4400" b="1">
                <a:solidFill>
                  <a:srgbClr val="002060"/>
                </a:solidFill>
                <a:latin typeface="EC Square Sans Pro"/>
              </a:rPr>
              <a:t>PORTUGAL</a:t>
            </a:r>
          </a:p>
          <a:p>
            <a:r>
              <a:rPr lang="pt-PT" sz="3200" b="1">
                <a:solidFill>
                  <a:srgbClr val="002060"/>
                </a:solidFill>
                <a:latin typeface="EC Square Sans Pro"/>
              </a:rPr>
              <a:t>especificações</a:t>
            </a:r>
          </a:p>
        </p:txBody>
      </p:sp>
      <p:pic>
        <p:nvPicPr>
          <p:cNvPr id="1026" name="Picture 2">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1711" y="2263775"/>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2159</Words>
  <Application>Microsoft Office PowerPoint</Application>
  <PresentationFormat>Custom</PresentationFormat>
  <Paragraphs>155</Paragraphs>
  <Slides>17</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EC Square Sans Pro</vt:lpstr>
      <vt:lpstr>Montserrat</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28</cp:revision>
  <dcterms:created xsi:type="dcterms:W3CDTF">2023-11-20T15:58:16Z</dcterms:created>
  <dcterms:modified xsi:type="dcterms:W3CDTF">2024-06-03T07:57:59Z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ies>
</file>