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5"/>
  </p:notesMasterIdLst>
  <p:handoutMasterIdLst>
    <p:handoutMasterId r:id="rId16"/>
  </p:handoutMasterIdLst>
  <p:sldIdLst>
    <p:sldId id="277" r:id="rId3"/>
    <p:sldId id="386" r:id="rId4"/>
    <p:sldId id="264" r:id="rId5"/>
    <p:sldId id="281" r:id="rId6"/>
    <p:sldId id="280" r:id="rId7"/>
    <p:sldId id="384" r:id="rId8"/>
    <p:sldId id="388" r:id="rId9"/>
    <p:sldId id="391" r:id="rId10"/>
    <p:sldId id="394" r:id="rId11"/>
    <p:sldId id="395" r:id="rId12"/>
    <p:sldId id="398" r:id="rId13"/>
    <p:sldId id="39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75616" autoAdjust="0"/>
  </p:normalViewPr>
  <p:slideViewPr>
    <p:cSldViewPr snapToGrid="0">
      <p:cViewPr varScale="1">
        <p:scale>
          <a:sx n="78" d="100"/>
          <a:sy n="78" d="100"/>
        </p:scale>
        <p:origin x="798" y="78"/>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13/05/2024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13-5-2024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cu7cIIlbOd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Using a multi-actor plan on a goat farm (youtube.com)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227311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13-5-2024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13-5-2024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13-5-2024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13-5-2024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13-5-2024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13-5-2024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13-5-2024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13-5-2024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13-5-2024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13-5-2024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13-5-2024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13-5-2024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PORTUGAL, 6 AND 7 JUNE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a:t>
            </a:r>
            <a:r>
              <a:rPr lang="nl-NL" sz="3200" kern="0" dirty="0" err="1">
                <a:latin typeface="EC Square Sans Pro" panose="020B0506040000020004" pitchFamily="34" charset="0"/>
              </a:rPr>
              <a:t>exercise</a:t>
            </a:r>
            <a:r>
              <a:rPr lang="nl-NL" sz="3200" kern="0" dirty="0">
                <a:latin typeface="EC Square Sans Pro" panose="020B0506040000020004" pitchFamily="34" charset="0"/>
              </a:rPr>
              <a:t> 2b - </a:t>
            </a:r>
            <a:r>
              <a:rPr lang="nl-NL" sz="3200" b="1" kern="0" dirty="0">
                <a:latin typeface="EC Square Sans Pro" panose="020B0506040000020004" pitchFamily="34" charset="0"/>
              </a:rPr>
              <a:t>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a:t>
            </a:r>
            <a:r>
              <a:rPr lang="nl-NL" sz="3200" b="1" u="sng" kern="0" dirty="0">
                <a:latin typeface="EC Square Sans Pro" panose="020B0506040000020004" pitchFamily="34" charset="0"/>
              </a:rPr>
              <a:t>Reduce and responsible use of antimicrobials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Reduce and responsible use of antimicrobials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reducing and responsible use of antimicrobials?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endParaRPr lang="en-US" sz="3200"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Create a SMART goal for yourself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a:t>
            </a:r>
            <a:r>
              <a:rPr lang="nl-NL" sz="3200" b="1" u="sng" dirty="0">
                <a:latin typeface="EC Square Sans Pro" panose="020B0506040000020004" pitchFamily="34" charset="0"/>
              </a:rPr>
              <a:t>Presentation of the outcomes: solutions to 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a:t>
            </a:r>
            <a:r>
              <a:rPr lang="nl-NL" sz="3200" b="1" kern="1200" dirty="0">
                <a:latin typeface="EC Square Sans Pro" panose="020B0506040000020004" pitchFamily="34" charset="0"/>
              </a:rPr>
              <a:t>Presentation of the outcomes: measures to reduce and use antimicrobials in a more responsible way</a:t>
            </a:r>
            <a:endParaRPr lang="es-ES" sz="3200" b="1"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20 </a:t>
              </a:r>
            </a:p>
            <a:p>
              <a:pPr algn="ctr"/>
              <a:r>
                <a:rPr lang="en-GB" sz="1400" b="1" dirty="0">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problems and opportunities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45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Please, answer to the following questions:</a:t>
            </a:r>
          </a:p>
          <a:p>
            <a:endParaRPr lang="en-US" sz="24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kern="0" dirty="0">
                <a:solidFill>
                  <a:srgbClr val="002060"/>
                </a:solidFill>
                <a:latin typeface="EC Square Sans Pro" panose="020B0506040000020004" pitchFamily="34" charset="0"/>
                <a:cs typeface="Arial" panose="020B0604020202020204" pitchFamily="34" charset="0"/>
              </a:rPr>
              <a:t>What are the most used antimicrobials in your specie and for which conditions? </a:t>
            </a:r>
          </a:p>
          <a:p>
            <a:pPr marL="970727" lvl="1" indent="-514350">
              <a:buFont typeface="+mj-lt"/>
              <a:buAutoNum type="arabicPeriod"/>
            </a:pPr>
            <a:endParaRPr lang="en-US" sz="32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en-US" sz="3200" b="1" dirty="0">
                <a:solidFill>
                  <a:srgbClr val="002060"/>
                </a:solidFill>
                <a:latin typeface="EC Square Sans Pro" panose="020B0506040000020004" pitchFamily="34" charset="0"/>
                <a:cs typeface="Arial" panose="020B0604020202020204" pitchFamily="34" charset="0"/>
              </a:rPr>
              <a:t>What are the opportunities/good practices to </a:t>
            </a:r>
            <a:r>
              <a:rPr lang="en-US" sz="3200" b="1" kern="0" dirty="0">
                <a:solidFill>
                  <a:srgbClr val="002060"/>
                </a:solidFill>
                <a:latin typeface="EC Square Sans Pro" panose="020B0506040000020004" pitchFamily="34" charset="0"/>
                <a:cs typeface="Arial" panose="020B0604020202020204" pitchFamily="34" charset="0"/>
              </a:rPr>
              <a:t>reduce AMU for these conditions? </a:t>
            </a:r>
            <a:r>
              <a:rPr lang="en-US" sz="2000" kern="0" dirty="0">
                <a:solidFill>
                  <a:srgbClr val="002060"/>
                </a:solidFill>
                <a:latin typeface="EC Square Sans Pro" panose="020B0506040000020004" pitchFamily="34" charset="0"/>
                <a:cs typeface="Arial" panose="020B0604020202020204" pitchFamily="34" charset="0"/>
              </a:rPr>
              <a:t> </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Reduce and responsible use of antibiotics</a:t>
            </a:r>
          </a:p>
          <a:p>
            <a:pPr marL="1654881"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r>
              <a:rPr lang="en-US" sz="2400" kern="0" dirty="0">
                <a:solidFill>
                  <a:srgbClr val="002060"/>
                </a:solidFill>
                <a:latin typeface="EC Square Sans Pro" panose="020B0506040000020004" pitchFamily="34" charset="0"/>
                <a:cs typeface="Arial" panose="020B0604020202020204" pitchFamily="34" charset="0"/>
              </a:rPr>
              <a:t>Work with post-its to put your answers on the flip-overs</a:t>
            </a:r>
          </a:p>
          <a:p>
            <a:endParaRPr lang="nl-NL" sz="1600" kern="0" dirty="0">
              <a:solidFill>
                <a:srgbClr val="002060"/>
              </a:solidFill>
              <a:latin typeface="EC Square Sans Pro" panose="020B05060400000200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a:latin typeface="EC Square Sans Pro" panose="020B0506040000020004" pitchFamily="34" charset="0"/>
              </a:rPr>
              <a:t>Identify the barriers and find </a:t>
            </a:r>
            <a:r>
              <a:rPr lang="nl-NL" sz="3200" b="1" u="sng" kern="0" dirty="0">
                <a:latin typeface="EC Square Sans Pro" panose="020B0506040000020004" pitchFamily="34" charset="0"/>
              </a:rPr>
              <a:t>solutions</a:t>
            </a:r>
            <a:r>
              <a:rPr lang="nl-NL" sz="3200" b="1" kern="0" dirty="0">
                <a:latin typeface="EC Square Sans Pro" panose="020B0506040000020004" pitchFamily="34" charset="0"/>
              </a:rPr>
              <a:t> to address barriers –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n-GB" sz="3600" b="1" dirty="0">
                  <a:solidFill>
                    <a:srgbClr val="C00000"/>
                  </a:solidFill>
                  <a:latin typeface="EC Square Sans Pro" panose="020B0506040000020004" pitchFamily="34" charset="0"/>
                </a:rPr>
                <a:t>50 </a:t>
              </a:r>
            </a:p>
            <a:p>
              <a:pPr algn="ctr"/>
              <a:r>
                <a:rPr lang="en-GB" sz="1400" b="1" dirty="0">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Farmers and veterinarians mixed in 1 group, divided per specie </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the flip-over of previous group exercise: </a:t>
            </a:r>
            <a:r>
              <a:rPr kumimoji="0" lang="nl-NL" sz="24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husbandy practices</a:t>
            </a:r>
          </a:p>
          <a:p>
            <a:pPr marR="0" lvl="0" algn="l" defTabSz="914400" rtl="0" eaLnBrk="1" fontAlgn="auto" latinLnBrk="0" hangingPunct="1">
              <a:lnSpc>
                <a:spcPct val="70000"/>
              </a:lnSpc>
              <a:spcBef>
                <a:spcPts val="1000"/>
              </a:spcBef>
              <a:spcAft>
                <a:spcPts val="0"/>
              </a:spcAft>
              <a:buClrTx/>
              <a:buSzPct val="100000"/>
              <a:tabLst/>
              <a:defRPr/>
            </a:pP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Take a new flip-over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to</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answer</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the</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2400" b="0"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questions</a:t>
            </a:r>
            <a:r>
              <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en-US" sz="3200" b="1" dirty="0">
                <a:solidFill>
                  <a:srgbClr val="002060"/>
                </a:solidFill>
                <a:latin typeface="EC Square Sans Pro" panose="020B0506040000020004" pitchFamily="34" charset="0"/>
                <a:cs typeface="Arial" panose="020B0604020202020204" pitchFamily="34" charset="0"/>
              </a:rPr>
              <a:t>What are the barriers to implementing the h</a:t>
            </a:r>
            <a:r>
              <a:rPr kumimoji="0" lang="en-US"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usbandry</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practices identify in the </a:t>
            </a:r>
            <a:r>
              <a:rPr lang="nl-NL" sz="3200" b="1" dirty="0">
                <a:solidFill>
                  <a:srgbClr val="002060"/>
                </a:solidFill>
                <a:latin typeface="EC Square Sans Pro" panose="020B0506040000020004" pitchFamily="34" charset="0"/>
                <a:cs typeface="Arial" panose="020B0604020202020204" pitchFamily="34" charset="0"/>
              </a:rPr>
              <a:t>exercise 1</a:t>
            </a:r>
            <a:r>
              <a:rPr lang="en-US" sz="3200" b="1" dirty="0">
                <a:solidFill>
                  <a:srgbClr val="002060"/>
                </a:solidFill>
                <a:latin typeface="EC Square Sans Pro" panose="020B0506040000020004" pitchFamily="34" charset="0"/>
                <a:cs typeface="Arial" panose="020B0604020202020204" pitchFamily="34" charset="0"/>
              </a:rPr>
              <a:t>?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What are the solutions to address these barriers?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Create</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 SMART goal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for</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a:t>
            </a:r>
            <a:r>
              <a:rPr kumimoji="0" lang="nl-NL" sz="3200" b="1" i="0" u="none" strike="noStrike" kern="1200" cap="none" spc="0" normalizeH="0" baseline="0" noProof="0" dirty="0" err="1">
                <a:ln>
                  <a:noFill/>
                </a:ln>
                <a:solidFill>
                  <a:srgbClr val="002060"/>
                </a:solidFill>
                <a:effectLst/>
                <a:uLnTx/>
                <a:uFillTx/>
                <a:latin typeface="EC Square Sans Pro" panose="020B0506040000020004" pitchFamily="34" charset="0"/>
                <a:cs typeface="Arial" panose="020B0604020202020204" pitchFamily="34" charset="0"/>
              </a:rPr>
              <a:t>yourself</a:t>
            </a:r>
            <a:r>
              <a:rPr kumimoji="0" lang="nl-NL"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 - </a:t>
            </a:r>
            <a:r>
              <a:rPr kumimoji="0" lang="en-US" sz="32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to be implemented on your / your client’s farm</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Work with post-its to put your answers on the flip-overs</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1197</Words>
  <Application>Microsoft Office PowerPoint</Application>
  <PresentationFormat>Widescreen</PresentationFormat>
  <Paragraphs>182</Paragraphs>
  <Slides>12</Slides>
  <Notes>11</Notes>
  <HiddenSlides>0</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46</cp:revision>
  <dcterms:created xsi:type="dcterms:W3CDTF">2024-02-14T08:46:14Z</dcterms:created>
  <dcterms:modified xsi:type="dcterms:W3CDTF">2024-05-13T14:06:42Z</dcterms:modified>
</cp:coreProperties>
</file>