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3" r:id="rId2"/>
    <p:sldId id="294" r:id="rId3"/>
    <p:sldId id="259" r:id="rId4"/>
    <p:sldId id="334" r:id="rId5"/>
    <p:sldId id="337" r:id="rId6"/>
    <p:sldId id="336" r:id="rId7"/>
    <p:sldId id="307" r:id="rId8"/>
    <p:sldId id="304" r:id="rId9"/>
    <p:sldId id="338" r:id="rId10"/>
    <p:sldId id="322" r:id="rId11"/>
    <p:sldId id="314" r:id="rId12"/>
    <p:sldId id="313" r:id="rId13"/>
    <p:sldId id="333" r:id="rId14"/>
    <p:sldId id="331" r:id="rId15"/>
    <p:sldId id="339" r:id="rId16"/>
    <p:sldId id="325" r:id="rId17"/>
    <p:sldId id="300" r:id="rId18"/>
  </p:sldIdLst>
  <p:sldSz cx="9144000" cy="6858000" type="screen4x3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12" autoAdjust="0"/>
    <p:restoredTop sz="94660"/>
  </p:normalViewPr>
  <p:slideViewPr>
    <p:cSldViewPr>
      <p:cViewPr varScale="1">
        <p:scale>
          <a:sx n="65" d="100"/>
          <a:sy n="65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_DADOS_\ADELAIDE%20SEGALAB\ADELAIDE\AGROS\FORMA&#199;&#195;O%20SANTAREM_CASE%20STUDY\Vis&#227;o%20Geral%20Sa&#250;de%20-%20Uso%20de%20medicamentos-27_05_2024_AXD3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% NOVOS CASOS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tabelas!$R$4</c:f>
              <c:strCache>
                <c:ptCount val="1"/>
                <c:pt idx="0">
                  <c:v>% NCASOS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tabelas!$N$5:$N$29</c:f>
              <c:strCache>
                <c:ptCount val="25"/>
                <c:pt idx="0">
                  <c:v>Abr_2022</c:v>
                </c:pt>
                <c:pt idx="1">
                  <c:v>Mai_2022</c:v>
                </c:pt>
                <c:pt idx="2">
                  <c:v>Jun_2022</c:v>
                </c:pt>
                <c:pt idx="3">
                  <c:v>Jul_2022</c:v>
                </c:pt>
                <c:pt idx="4">
                  <c:v>Ago_2022</c:v>
                </c:pt>
                <c:pt idx="5">
                  <c:v>Set_2022</c:v>
                </c:pt>
                <c:pt idx="6">
                  <c:v>Out_2022</c:v>
                </c:pt>
                <c:pt idx="7">
                  <c:v>Nov_2022</c:v>
                </c:pt>
                <c:pt idx="8">
                  <c:v>Dez_2022</c:v>
                </c:pt>
                <c:pt idx="9">
                  <c:v>Jan_2023</c:v>
                </c:pt>
                <c:pt idx="10">
                  <c:v>Fev_2023</c:v>
                </c:pt>
                <c:pt idx="11">
                  <c:v>Mar_2023</c:v>
                </c:pt>
                <c:pt idx="12">
                  <c:v>Abr_2023</c:v>
                </c:pt>
                <c:pt idx="13">
                  <c:v>Mai_2023</c:v>
                </c:pt>
                <c:pt idx="14">
                  <c:v>Jun_2023</c:v>
                </c:pt>
                <c:pt idx="15">
                  <c:v>Jul_2023</c:v>
                </c:pt>
                <c:pt idx="16">
                  <c:v>Ago_2023</c:v>
                </c:pt>
                <c:pt idx="17">
                  <c:v>Set_2023</c:v>
                </c:pt>
                <c:pt idx="18">
                  <c:v>Out_2023</c:v>
                </c:pt>
                <c:pt idx="19">
                  <c:v>Nov_2023</c:v>
                </c:pt>
                <c:pt idx="20">
                  <c:v>Dez_2023</c:v>
                </c:pt>
                <c:pt idx="21">
                  <c:v>Jan_2024</c:v>
                </c:pt>
                <c:pt idx="22">
                  <c:v>Fev_2024</c:v>
                </c:pt>
                <c:pt idx="23">
                  <c:v>Mar_2024</c:v>
                </c:pt>
                <c:pt idx="24">
                  <c:v>Abr_2024</c:v>
                </c:pt>
              </c:strCache>
            </c:strRef>
          </c:cat>
          <c:val>
            <c:numRef>
              <c:f>tabelas!$R$5:$R$29</c:f>
              <c:numCache>
                <c:formatCode>0.0%</c:formatCode>
                <c:ptCount val="25"/>
                <c:pt idx="0">
                  <c:v>6.7567567567567571E-3</c:v>
                </c:pt>
                <c:pt idx="1">
                  <c:v>3.5714285714285712E-2</c:v>
                </c:pt>
                <c:pt idx="2">
                  <c:v>0</c:v>
                </c:pt>
                <c:pt idx="3">
                  <c:v>6.8965517241379309E-3</c:v>
                </c:pt>
                <c:pt idx="4">
                  <c:v>2.6490066225165563E-2</c:v>
                </c:pt>
                <c:pt idx="5">
                  <c:v>1.3793103448275862E-2</c:v>
                </c:pt>
                <c:pt idx="6">
                  <c:v>0.1</c:v>
                </c:pt>
                <c:pt idx="7">
                  <c:v>6.7669172932330823E-2</c:v>
                </c:pt>
                <c:pt idx="8">
                  <c:v>0.16438356164383561</c:v>
                </c:pt>
                <c:pt idx="9">
                  <c:v>3.7499999999999999E-2</c:v>
                </c:pt>
                <c:pt idx="10">
                  <c:v>0</c:v>
                </c:pt>
                <c:pt idx="11">
                  <c:v>1.8749999999999999E-2</c:v>
                </c:pt>
                <c:pt idx="12">
                  <c:v>5.1612903225806452E-2</c:v>
                </c:pt>
                <c:pt idx="13">
                  <c:v>3.7267080745341616E-2</c:v>
                </c:pt>
                <c:pt idx="14">
                  <c:v>0</c:v>
                </c:pt>
                <c:pt idx="15">
                  <c:v>6.2500000000000003E-3</c:v>
                </c:pt>
                <c:pt idx="16">
                  <c:v>2.4539877300613498E-2</c:v>
                </c:pt>
                <c:pt idx="17">
                  <c:v>6.6666666666666666E-2</c:v>
                </c:pt>
                <c:pt idx="18">
                  <c:v>4.0816326530612242E-2</c:v>
                </c:pt>
                <c:pt idx="19">
                  <c:v>4.7945205479452052E-2</c:v>
                </c:pt>
                <c:pt idx="20">
                  <c:v>0</c:v>
                </c:pt>
                <c:pt idx="21">
                  <c:v>6.3829787234042548E-2</c:v>
                </c:pt>
                <c:pt idx="22">
                  <c:v>6.4516129032258064E-3</c:v>
                </c:pt>
                <c:pt idx="23">
                  <c:v>3.7735849056603772E-2</c:v>
                </c:pt>
                <c:pt idx="24">
                  <c:v>5.4878048780487805E-2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2C-4DC6-9866-EC1B9BC5F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715664"/>
        <c:axId val="718717464"/>
      </c:lineChart>
      <c:catAx>
        <c:axId val="71871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8717464"/>
        <c:crosses val="autoZero"/>
        <c:auto val="1"/>
        <c:lblAlgn val="ctr"/>
        <c:lblOffset val="100"/>
        <c:noMultiLvlLbl val="0"/>
      </c:catAx>
      <c:valAx>
        <c:axId val="718717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1871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800"/>
              <a:t>Distribuição nº casos mastites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4.4476412115104044E-2"/>
          <c:y val="0.11583295018895143"/>
          <c:w val="0.94399252750969387"/>
          <c:h val="0.67883620107645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tabelas!$O$4</c:f>
              <c:strCache>
                <c:ptCount val="1"/>
                <c:pt idx="0">
                  <c:v>c/AB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tabelas!$N$5:$N$29</c:f>
              <c:strCache>
                <c:ptCount val="25"/>
                <c:pt idx="0">
                  <c:v>Abr_2022</c:v>
                </c:pt>
                <c:pt idx="1">
                  <c:v>Mai_2022</c:v>
                </c:pt>
                <c:pt idx="2">
                  <c:v>Jun_2022</c:v>
                </c:pt>
                <c:pt idx="3">
                  <c:v>Jul_2022</c:v>
                </c:pt>
                <c:pt idx="4">
                  <c:v>Ago_2022</c:v>
                </c:pt>
                <c:pt idx="5">
                  <c:v>Set_2022</c:v>
                </c:pt>
                <c:pt idx="6">
                  <c:v>Out_2022</c:v>
                </c:pt>
                <c:pt idx="7">
                  <c:v>Nov_2022</c:v>
                </c:pt>
                <c:pt idx="8">
                  <c:v>Dez_2022</c:v>
                </c:pt>
                <c:pt idx="9">
                  <c:v>Jan_2023</c:v>
                </c:pt>
                <c:pt idx="10">
                  <c:v>Fev_2023</c:v>
                </c:pt>
                <c:pt idx="11">
                  <c:v>Mar_2023</c:v>
                </c:pt>
                <c:pt idx="12">
                  <c:v>Abr_2023</c:v>
                </c:pt>
                <c:pt idx="13">
                  <c:v>Mai_2023</c:v>
                </c:pt>
                <c:pt idx="14">
                  <c:v>Jun_2023</c:v>
                </c:pt>
                <c:pt idx="15">
                  <c:v>Jul_2023</c:v>
                </c:pt>
                <c:pt idx="16">
                  <c:v>Ago_2023</c:v>
                </c:pt>
                <c:pt idx="17">
                  <c:v>Set_2023</c:v>
                </c:pt>
                <c:pt idx="18">
                  <c:v>Out_2023</c:v>
                </c:pt>
                <c:pt idx="19">
                  <c:v>Nov_2023</c:v>
                </c:pt>
                <c:pt idx="20">
                  <c:v>Dez_2023</c:v>
                </c:pt>
                <c:pt idx="21">
                  <c:v>Jan_2024</c:v>
                </c:pt>
                <c:pt idx="22">
                  <c:v>Fev_2024</c:v>
                </c:pt>
                <c:pt idx="23">
                  <c:v>Mar_2024</c:v>
                </c:pt>
                <c:pt idx="24">
                  <c:v>Abr_2024</c:v>
                </c:pt>
              </c:strCache>
            </c:strRef>
          </c:cat>
          <c:val>
            <c:numRef>
              <c:f>tabelas!$O$5:$O$29</c:f>
              <c:numCache>
                <c:formatCode>General</c:formatCode>
                <c:ptCount val="2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12</c:v>
                </c:pt>
                <c:pt idx="7">
                  <c:v>7</c:v>
                </c:pt>
                <c:pt idx="8">
                  <c:v>13</c:v>
                </c:pt>
                <c:pt idx="9">
                  <c:v>6</c:v>
                </c:pt>
                <c:pt idx="10">
                  <c:v>0</c:v>
                </c:pt>
                <c:pt idx="11">
                  <c:v>3</c:v>
                </c:pt>
                <c:pt idx="12">
                  <c:v>6</c:v>
                </c:pt>
                <c:pt idx="13">
                  <c:v>3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8</c:v>
                </c:pt>
                <c:pt idx="18">
                  <c:v>3</c:v>
                </c:pt>
                <c:pt idx="19">
                  <c:v>2</c:v>
                </c:pt>
                <c:pt idx="20">
                  <c:v>0</c:v>
                </c:pt>
                <c:pt idx="21">
                  <c:v>3</c:v>
                </c:pt>
                <c:pt idx="22">
                  <c:v>0</c:v>
                </c:pt>
                <c:pt idx="23">
                  <c:v>5</c:v>
                </c:pt>
                <c:pt idx="2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D-4D7D-856E-FAD6EB13DA5B}"/>
            </c:ext>
          </c:extLst>
        </c:ser>
        <c:ser>
          <c:idx val="1"/>
          <c:order val="1"/>
          <c:tx>
            <c:strRef>
              <c:f>tabelas!$P$4</c:f>
              <c:strCache>
                <c:ptCount val="1"/>
                <c:pt idx="0">
                  <c:v>s/AB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tabelas!$N$5:$N$29</c:f>
              <c:strCache>
                <c:ptCount val="25"/>
                <c:pt idx="0">
                  <c:v>Abr_2022</c:v>
                </c:pt>
                <c:pt idx="1">
                  <c:v>Mai_2022</c:v>
                </c:pt>
                <c:pt idx="2">
                  <c:v>Jun_2022</c:v>
                </c:pt>
                <c:pt idx="3">
                  <c:v>Jul_2022</c:v>
                </c:pt>
                <c:pt idx="4">
                  <c:v>Ago_2022</c:v>
                </c:pt>
                <c:pt idx="5">
                  <c:v>Set_2022</c:v>
                </c:pt>
                <c:pt idx="6">
                  <c:v>Out_2022</c:v>
                </c:pt>
                <c:pt idx="7">
                  <c:v>Nov_2022</c:v>
                </c:pt>
                <c:pt idx="8">
                  <c:v>Dez_2022</c:v>
                </c:pt>
                <c:pt idx="9">
                  <c:v>Jan_2023</c:v>
                </c:pt>
                <c:pt idx="10">
                  <c:v>Fev_2023</c:v>
                </c:pt>
                <c:pt idx="11">
                  <c:v>Mar_2023</c:v>
                </c:pt>
                <c:pt idx="12">
                  <c:v>Abr_2023</c:v>
                </c:pt>
                <c:pt idx="13">
                  <c:v>Mai_2023</c:v>
                </c:pt>
                <c:pt idx="14">
                  <c:v>Jun_2023</c:v>
                </c:pt>
                <c:pt idx="15">
                  <c:v>Jul_2023</c:v>
                </c:pt>
                <c:pt idx="16">
                  <c:v>Ago_2023</c:v>
                </c:pt>
                <c:pt idx="17">
                  <c:v>Set_2023</c:v>
                </c:pt>
                <c:pt idx="18">
                  <c:v>Out_2023</c:v>
                </c:pt>
                <c:pt idx="19">
                  <c:v>Nov_2023</c:v>
                </c:pt>
                <c:pt idx="20">
                  <c:v>Dez_2023</c:v>
                </c:pt>
                <c:pt idx="21">
                  <c:v>Jan_2024</c:v>
                </c:pt>
                <c:pt idx="22">
                  <c:v>Fev_2024</c:v>
                </c:pt>
                <c:pt idx="23">
                  <c:v>Mar_2024</c:v>
                </c:pt>
                <c:pt idx="24">
                  <c:v>Abr_2024</c:v>
                </c:pt>
              </c:strCache>
            </c:strRef>
          </c:cat>
          <c:val>
            <c:numRef>
              <c:f>tabelas!$P$5:$P$29</c:f>
              <c:numCache>
                <c:formatCode>General</c:formatCode>
                <c:ptCount val="25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11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2</c:v>
                </c:pt>
                <c:pt idx="18">
                  <c:v>3</c:v>
                </c:pt>
                <c:pt idx="19">
                  <c:v>5</c:v>
                </c:pt>
                <c:pt idx="20">
                  <c:v>0</c:v>
                </c:pt>
                <c:pt idx="21">
                  <c:v>6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D-4D7D-856E-FAD6EB13D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03110024"/>
        <c:axId val="703111464"/>
      </c:barChart>
      <c:catAx>
        <c:axId val="70311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03111464"/>
        <c:crosses val="autoZero"/>
        <c:auto val="1"/>
        <c:lblAlgn val="ctr"/>
        <c:lblOffset val="100"/>
        <c:noMultiLvlLbl val="0"/>
      </c:catAx>
      <c:valAx>
        <c:axId val="70311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03110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Média CCS TANQUE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ResultadosDeTanques!$B$1</c:f>
              <c:strCache>
                <c:ptCount val="1"/>
                <c:pt idx="0">
                  <c:v>Média CCS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ResultadosDeTanques!$A$2:$A$26</c:f>
              <c:strCache>
                <c:ptCount val="25"/>
                <c:pt idx="0">
                  <c:v>2022-04</c:v>
                </c:pt>
                <c:pt idx="1">
                  <c:v>2022-05</c:v>
                </c:pt>
                <c:pt idx="2">
                  <c:v>2022-06</c:v>
                </c:pt>
                <c:pt idx="3">
                  <c:v>2022-07</c:v>
                </c:pt>
                <c:pt idx="4">
                  <c:v>2022-08</c:v>
                </c:pt>
                <c:pt idx="5">
                  <c:v>2022-09</c:v>
                </c:pt>
                <c:pt idx="6">
                  <c:v>2022-10</c:v>
                </c:pt>
                <c:pt idx="7">
                  <c:v>2022-11</c:v>
                </c:pt>
                <c:pt idx="8">
                  <c:v>2022-12</c:v>
                </c:pt>
                <c:pt idx="9">
                  <c:v>2023-01</c:v>
                </c:pt>
                <c:pt idx="10">
                  <c:v>2023-02</c:v>
                </c:pt>
                <c:pt idx="11">
                  <c:v>2023-03</c:v>
                </c:pt>
                <c:pt idx="12">
                  <c:v>2023-04</c:v>
                </c:pt>
                <c:pt idx="13">
                  <c:v>2023-05</c:v>
                </c:pt>
                <c:pt idx="14">
                  <c:v>2023-06</c:v>
                </c:pt>
                <c:pt idx="15">
                  <c:v>2023-07</c:v>
                </c:pt>
                <c:pt idx="16">
                  <c:v>2023-08</c:v>
                </c:pt>
                <c:pt idx="17">
                  <c:v>2023-09</c:v>
                </c:pt>
                <c:pt idx="18">
                  <c:v>2023-10</c:v>
                </c:pt>
                <c:pt idx="19">
                  <c:v>2023-11</c:v>
                </c:pt>
                <c:pt idx="20">
                  <c:v>2023-12</c:v>
                </c:pt>
                <c:pt idx="21">
                  <c:v>2024-01</c:v>
                </c:pt>
                <c:pt idx="22">
                  <c:v>2024-02</c:v>
                </c:pt>
                <c:pt idx="23">
                  <c:v>2024-03</c:v>
                </c:pt>
                <c:pt idx="24">
                  <c:v>2024-04</c:v>
                </c:pt>
              </c:strCache>
            </c:strRef>
          </c:cat>
          <c:val>
            <c:numRef>
              <c:f>ResultadosDeTanques!$B$2:$B$26</c:f>
              <c:numCache>
                <c:formatCode>0</c:formatCode>
                <c:ptCount val="25"/>
                <c:pt idx="0">
                  <c:v>96.2</c:v>
                </c:pt>
                <c:pt idx="1">
                  <c:v>122.6875</c:v>
                </c:pt>
                <c:pt idx="2">
                  <c:v>145.66666666666666</c:v>
                </c:pt>
                <c:pt idx="3">
                  <c:v>141.53333333333333</c:v>
                </c:pt>
                <c:pt idx="4">
                  <c:v>150</c:v>
                </c:pt>
                <c:pt idx="5">
                  <c:v>175.06666666666666</c:v>
                </c:pt>
                <c:pt idx="6">
                  <c:v>242.06666666666666</c:v>
                </c:pt>
                <c:pt idx="7">
                  <c:v>237.26666666666668</c:v>
                </c:pt>
                <c:pt idx="8">
                  <c:v>226.9375</c:v>
                </c:pt>
                <c:pt idx="9" formatCode="General">
                  <c:v>172</c:v>
                </c:pt>
                <c:pt idx="10" formatCode="General">
                  <c:v>168</c:v>
                </c:pt>
                <c:pt idx="11" formatCode="General">
                  <c:v>175</c:v>
                </c:pt>
                <c:pt idx="12" formatCode="General">
                  <c:v>160</c:v>
                </c:pt>
                <c:pt idx="13" formatCode="General">
                  <c:v>181</c:v>
                </c:pt>
                <c:pt idx="14" formatCode="General">
                  <c:v>191</c:v>
                </c:pt>
                <c:pt idx="15" formatCode="General">
                  <c:v>206</c:v>
                </c:pt>
                <c:pt idx="16" formatCode="General">
                  <c:v>256</c:v>
                </c:pt>
                <c:pt idx="17" formatCode="General">
                  <c:v>214</c:v>
                </c:pt>
                <c:pt idx="18" formatCode="General">
                  <c:v>192</c:v>
                </c:pt>
                <c:pt idx="19" formatCode="General">
                  <c:v>199</c:v>
                </c:pt>
                <c:pt idx="20" formatCode="General">
                  <c:v>185</c:v>
                </c:pt>
                <c:pt idx="21" formatCode="General">
                  <c:v>165</c:v>
                </c:pt>
                <c:pt idx="22" formatCode="General">
                  <c:v>162</c:v>
                </c:pt>
                <c:pt idx="23" formatCode="General">
                  <c:v>186</c:v>
                </c:pt>
                <c:pt idx="24" formatCode="General">
                  <c:v>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40-41F9-9875-A437047B4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481320"/>
        <c:axId val="767482040"/>
      </c:lineChart>
      <c:catAx>
        <c:axId val="76748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67482040"/>
        <c:crosses val="autoZero"/>
        <c:auto val="1"/>
        <c:lblAlgn val="ctr"/>
        <c:lblOffset val="100"/>
        <c:noMultiLvlLbl val="0"/>
      </c:catAx>
      <c:valAx>
        <c:axId val="76748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67481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6C74A-1732-409D-9FEE-AF488D5D7D48}" type="datetimeFigureOut">
              <a:rPr lang="pt-PT" smtClean="0"/>
              <a:pPr/>
              <a:t>03/06/2024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E005A-7E67-4ED6-8D97-FC2701B22BC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5391E-C9CB-4508-BA8A-645750481687}" type="datetimeFigureOut">
              <a:rPr lang="pt-PT" smtClean="0"/>
              <a:pPr/>
              <a:t>03/06/2024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84BCB-8DCC-41A8-A1AE-9BBE2E735441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22-10-2014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1D1F-F47F-4196-A61F-8EEA40C6AA6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22-10-2014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1D1F-F47F-4196-A61F-8EEA40C6AA6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22-10-2014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1D1F-F47F-4196-A61F-8EEA40C6AA6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22-10-2014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1D1F-F47F-4196-A61F-8EEA40C6AA6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22-10-2014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1D1F-F47F-4196-A61F-8EEA40C6AA6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22-10-2014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1D1F-F47F-4196-A61F-8EEA40C6AA6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22-10-2014</a:t>
            </a: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1D1F-F47F-4196-A61F-8EEA40C6AA6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22-10-2014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1D1F-F47F-4196-A61F-8EEA40C6AA6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22-10-2014</a:t>
            </a: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1D1F-F47F-4196-A61F-8EEA40C6AA6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22-10-2014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1D1F-F47F-4196-A61F-8EEA40C6AA6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22-10-2014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1D1F-F47F-4196-A61F-8EEA40C6AA60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22-10-2014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61D1F-F47F-4196-A61F-8EEA40C6AA60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55576" y="155679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>
                <a:solidFill>
                  <a:schemeClr val="accent1">
                    <a:lumMod val="50000"/>
                  </a:schemeClr>
                </a:solidFill>
              </a:rPr>
              <a:t>A vacinação para mastites, uma ferramenta para reduzir os tratamentos e a incidência de mastites, em explorações leiteiras</a:t>
            </a:r>
          </a:p>
          <a:p>
            <a:pPr algn="ctr"/>
            <a:endParaRPr lang="pt-PT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PT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PT" sz="2400" dirty="0" err="1">
                <a:solidFill>
                  <a:schemeClr val="accent1">
                    <a:lumMod val="50000"/>
                  </a:schemeClr>
                </a:solidFill>
              </a:rPr>
              <a:t>Mastitis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accent1">
                    <a:lumMod val="50000"/>
                  </a:schemeClr>
                </a:solidFill>
              </a:rPr>
              <a:t>vaccination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</a:rPr>
              <a:t> as a </a:t>
            </a:r>
            <a:r>
              <a:rPr lang="pt-PT" sz="2400" dirty="0" err="1">
                <a:solidFill>
                  <a:schemeClr val="accent1">
                    <a:lumMod val="50000"/>
                  </a:schemeClr>
                </a:solidFill>
              </a:rPr>
              <a:t>tool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pt-PT" sz="2400" dirty="0" err="1">
                <a:solidFill>
                  <a:schemeClr val="accent1">
                    <a:lumMod val="50000"/>
                  </a:schemeClr>
                </a:solidFill>
              </a:rPr>
              <a:t>reduce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accent1">
                    <a:lumMod val="50000"/>
                  </a:schemeClr>
                </a:solidFill>
              </a:rPr>
              <a:t>mastitis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accent1">
                    <a:lumMod val="50000"/>
                  </a:schemeClr>
                </a:solidFill>
              </a:rPr>
              <a:t>treatment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accent1">
                    <a:lumMod val="50000"/>
                  </a:schemeClr>
                </a:solidFill>
              </a:rPr>
              <a:t>mastitis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accent1">
                    <a:lumMod val="50000"/>
                  </a:schemeClr>
                </a:solidFill>
              </a:rPr>
              <a:t>incidence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pt-PT" sz="2400" dirty="0" err="1">
                <a:solidFill>
                  <a:schemeClr val="accent1">
                    <a:lumMod val="50000"/>
                  </a:schemeClr>
                </a:solidFill>
              </a:rPr>
              <a:t>dairy</a:t>
            </a:r>
            <a:r>
              <a:rPr lang="pt-PT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PT" sz="2400" dirty="0" err="1">
                <a:solidFill>
                  <a:schemeClr val="accent1">
                    <a:lumMod val="50000"/>
                  </a:schemeClr>
                </a:solidFill>
              </a:rPr>
              <a:t>cows</a:t>
            </a:r>
            <a:endParaRPr lang="pt-PT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ângulo 8"/>
          <p:cNvSpPr/>
          <p:nvPr/>
        </p:nvSpPr>
        <p:spPr>
          <a:xfrm>
            <a:off x="1324088" y="5733256"/>
            <a:ext cx="6207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Adelaide Pereira, Médica Veterinária, </a:t>
            </a:r>
            <a:r>
              <a:rPr lang="pt-PT" dirty="0" err="1">
                <a:solidFill>
                  <a:schemeClr val="accent1">
                    <a:lumMod val="50000"/>
                  </a:schemeClr>
                </a:solidFill>
              </a:rPr>
              <a:t>Segalab</a:t>
            </a:r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, SA, Grupo AGROS</a:t>
            </a:r>
          </a:p>
          <a:p>
            <a:pPr algn="ctr"/>
            <a:r>
              <a:rPr lang="pt-PT" dirty="0">
                <a:solidFill>
                  <a:schemeClr val="accent1">
                    <a:lumMod val="50000"/>
                  </a:schemeClr>
                </a:solidFill>
              </a:rPr>
              <a:t>Santarém, 6 e 7 junho 2024</a:t>
            </a:r>
            <a:endParaRPr lang="pt-P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267744" y="69269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Vacinação para mastites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D632348-64EB-7273-0FDC-4CE3D6D94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60619"/>
              </p:ext>
            </p:extLst>
          </p:nvPr>
        </p:nvGraphicFramePr>
        <p:xfrm>
          <a:off x="323528" y="3553621"/>
          <a:ext cx="8568962" cy="417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998">
                  <a:extLst>
                    <a:ext uri="{9D8B030D-6E8A-4147-A177-3AD203B41FA5}">
                      <a16:colId xmlns:a16="http://schemas.microsoft.com/office/drawing/2014/main" val="597821400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2399635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3818154319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2880085318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1645863902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2608728530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1845024489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1498285443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25677709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4099403762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2990601933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4000122874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1064605560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1047372116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405777191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638021505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2062685333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2374041020"/>
                    </a:ext>
                  </a:extLst>
                </a:gridCol>
                <a:gridCol w="450998">
                  <a:extLst>
                    <a:ext uri="{9D8B030D-6E8A-4147-A177-3AD203B41FA5}">
                      <a16:colId xmlns:a16="http://schemas.microsoft.com/office/drawing/2014/main" val="672567565"/>
                    </a:ext>
                  </a:extLst>
                </a:gridCol>
              </a:tblGrid>
              <a:tr h="124047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  <a:highlight>
                            <a:srgbClr val="00B0F0"/>
                          </a:highlight>
                        </a:rPr>
                        <a:t> </a:t>
                      </a:r>
                      <a:endParaRPr lang="pt-PT" sz="1000" b="0" i="0" u="none" strike="noStrike">
                        <a:effectLst/>
                        <a:highlight>
                          <a:srgbClr val="00B0F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0141622"/>
                  </a:ext>
                </a:extLst>
              </a:tr>
              <a:tr h="25538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2022-10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2022-11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2022-12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2023-01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2023-02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2023-03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2023-04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2023-05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2023-06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2023-07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>
                          <a:effectLst/>
                        </a:rPr>
                        <a:t>2023-08</a:t>
                      </a:r>
                      <a:endParaRPr lang="pt-P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2023-09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2023-10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2023-11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2023-12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2024-01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2024-02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>
                          <a:effectLst/>
                        </a:rPr>
                        <a:t>2024-03</a:t>
                      </a:r>
                      <a:endParaRPr lang="pt-P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u="none" strike="noStrike" dirty="0">
                          <a:effectLst/>
                        </a:rPr>
                        <a:t>2024-04</a:t>
                      </a:r>
                      <a:endParaRPr lang="pt-P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4797569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47D0F2B9-AB76-4F39-B15E-AD6A8B701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986224"/>
            <a:ext cx="685072" cy="159557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34BE964-9155-BE8A-AA2E-5FD96BF64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972134"/>
            <a:ext cx="685072" cy="159557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36D2BA8-405A-4662-378D-767C13241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037" y="1943636"/>
            <a:ext cx="685072" cy="159557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BC2387C-45E9-6669-D715-73D388A8A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943636"/>
            <a:ext cx="685072" cy="159557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6FE4D4D-7FD2-2AE2-9540-34378515C273}"/>
              </a:ext>
            </a:extLst>
          </p:cNvPr>
          <p:cNvSpPr txBox="1"/>
          <p:nvPr/>
        </p:nvSpPr>
        <p:spPr>
          <a:xfrm>
            <a:off x="179512" y="23488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Mastites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48DFE13-643F-1592-740E-E17AEBBE65CB}"/>
              </a:ext>
            </a:extLst>
          </p:cNvPr>
          <p:cNvSpPr txBox="1"/>
          <p:nvPr/>
        </p:nvSpPr>
        <p:spPr>
          <a:xfrm>
            <a:off x="176996" y="49114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Outras vacinações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48D086E-4E0D-0115-EFC5-679EF3F2F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583864" y="4008553"/>
            <a:ext cx="375031" cy="87347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81125EC-D913-0838-D5AA-2D6C291B3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303976" y="4020503"/>
            <a:ext cx="375033" cy="87347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F95E36C-F382-D16F-1688-E75919757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799736" y="3980411"/>
            <a:ext cx="348617" cy="81195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0E4804C-4DD8-98F8-E3D2-140ADB26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744550" y="3993369"/>
            <a:ext cx="308042" cy="71745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1147C92-8603-32B2-1DC9-64EFB6D33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026191" y="3980411"/>
            <a:ext cx="301522" cy="70226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3E76959-167D-AC24-78E8-77F4B5709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214393" y="3965226"/>
            <a:ext cx="308042" cy="71745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C4E460E-1B0D-F0B7-3923-01BA31FC5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22435" y="3965226"/>
            <a:ext cx="308042" cy="71745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D3671A5-21F1-9AAD-93EE-20106787F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1352702" y="3987700"/>
            <a:ext cx="327732" cy="7022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ângulo 38"/>
          <p:cNvSpPr/>
          <p:nvPr/>
        </p:nvSpPr>
        <p:spPr>
          <a:xfrm>
            <a:off x="1979712" y="69269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PT" sz="3200" b="1" dirty="0">
                <a:solidFill>
                  <a:srgbClr val="002060"/>
                </a:solidFill>
              </a:rPr>
              <a:t>Resultados – 1º ano</a:t>
            </a:r>
            <a:endParaRPr lang="pt-PT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2554005-ADDC-1A78-86C6-AE24D8EC6A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021995"/>
              </p:ext>
            </p:extLst>
          </p:nvPr>
        </p:nvGraphicFramePr>
        <p:xfrm>
          <a:off x="179512" y="1697830"/>
          <a:ext cx="8712968" cy="469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EF7255AD-AF35-6ED6-3922-04356D161528}"/>
              </a:ext>
            </a:extLst>
          </p:cNvPr>
          <p:cNvCxnSpPr>
            <a:cxnSpLocks/>
          </p:cNvCxnSpPr>
          <p:nvPr/>
        </p:nvCxnSpPr>
        <p:spPr>
          <a:xfrm>
            <a:off x="4860032" y="2276872"/>
            <a:ext cx="0" cy="3456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43F60A70-5112-1A14-A074-CEF37298EBBC}"/>
              </a:ext>
            </a:extLst>
          </p:cNvPr>
          <p:cNvSpPr txBox="1"/>
          <p:nvPr/>
        </p:nvSpPr>
        <p:spPr>
          <a:xfrm>
            <a:off x="6032323" y="2276872"/>
            <a:ext cx="2448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Redução de 23%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ângulo 8"/>
          <p:cNvSpPr/>
          <p:nvPr/>
        </p:nvSpPr>
        <p:spPr>
          <a:xfrm>
            <a:off x="2005721" y="69269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PT" sz="3200" b="1" dirty="0">
                <a:solidFill>
                  <a:srgbClr val="002060"/>
                </a:solidFill>
              </a:rPr>
              <a:t>Resultados – 1º ano</a:t>
            </a:r>
            <a:endParaRPr lang="pt-PT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887A3E3-175C-34AF-B568-F49653112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312416"/>
              </p:ext>
            </p:extLst>
          </p:nvPr>
        </p:nvGraphicFramePr>
        <p:xfrm>
          <a:off x="179512" y="1772816"/>
          <a:ext cx="8810985" cy="468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3964AC0A-164D-F066-F476-80B43524087A}"/>
              </a:ext>
            </a:extLst>
          </p:cNvPr>
          <p:cNvCxnSpPr>
            <a:cxnSpLocks/>
          </p:cNvCxnSpPr>
          <p:nvPr/>
        </p:nvCxnSpPr>
        <p:spPr>
          <a:xfrm>
            <a:off x="4860032" y="2276872"/>
            <a:ext cx="0" cy="3240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E4350B-26FE-FDA6-8864-0E5009609F67}"/>
              </a:ext>
            </a:extLst>
          </p:cNvPr>
          <p:cNvSpPr txBox="1"/>
          <p:nvPr/>
        </p:nvSpPr>
        <p:spPr>
          <a:xfrm>
            <a:off x="729568" y="2420888"/>
            <a:ext cx="3122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67% </a:t>
            </a:r>
            <a:r>
              <a:rPr lang="pt-PT" b="1" dirty="0">
                <a:solidFill>
                  <a:srgbClr val="FF0000"/>
                </a:solidFill>
              </a:rPr>
              <a:t>casos tratados com AB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38E9446-1E98-A3C4-985C-85830975C459}"/>
              </a:ext>
            </a:extLst>
          </p:cNvPr>
          <p:cNvSpPr txBox="1"/>
          <p:nvPr/>
        </p:nvSpPr>
        <p:spPr>
          <a:xfrm>
            <a:off x="5364089" y="2399082"/>
            <a:ext cx="3122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59,3</a:t>
            </a:r>
            <a:r>
              <a:rPr lang="pt-PT" b="1" dirty="0">
                <a:solidFill>
                  <a:srgbClr val="FF0000"/>
                </a:solidFill>
              </a:rPr>
              <a:t>% casos tratados com AB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65C51BD-4408-C50E-0233-540C82C04A00}"/>
              </a:ext>
            </a:extLst>
          </p:cNvPr>
          <p:cNvSpPr txBox="1"/>
          <p:nvPr/>
        </p:nvSpPr>
        <p:spPr>
          <a:xfrm>
            <a:off x="7148179" y="3928434"/>
            <a:ext cx="209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Surto </a:t>
            </a:r>
            <a:r>
              <a:rPr lang="pt-PT" dirty="0" err="1"/>
              <a:t>Klebsiella</a:t>
            </a:r>
            <a:r>
              <a:rPr lang="pt-PT" dirty="0"/>
              <a:t> </a:t>
            </a:r>
            <a:r>
              <a:rPr lang="pt-PT" dirty="0" err="1"/>
              <a:t>spp</a:t>
            </a:r>
            <a:endParaRPr lang="pt-P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437935" y="589815"/>
            <a:ext cx="599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Resultados – 1º ano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3CC0EF2A-45AC-0653-9CCF-086983909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66" y="1628801"/>
            <a:ext cx="7046218" cy="22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0EA0FF0-62DE-314B-46F7-BEBD56D86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146173"/>
              </p:ext>
            </p:extLst>
          </p:nvPr>
        </p:nvGraphicFramePr>
        <p:xfrm>
          <a:off x="982166" y="3857600"/>
          <a:ext cx="69742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2D73963C-9EF4-A0CE-B16F-775CFC0D2210}"/>
              </a:ext>
            </a:extLst>
          </p:cNvPr>
          <p:cNvSpPr txBox="1"/>
          <p:nvPr/>
        </p:nvSpPr>
        <p:spPr>
          <a:xfrm>
            <a:off x="5076054" y="52243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Doença/silagem</a:t>
            </a:r>
          </a:p>
        </p:txBody>
      </p: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99933F82-E498-14B3-24C4-84BEF36F9583}"/>
              </a:ext>
            </a:extLst>
          </p:cNvPr>
          <p:cNvCxnSpPr>
            <a:cxnSpLocks/>
          </p:cNvCxnSpPr>
          <p:nvPr/>
        </p:nvCxnSpPr>
        <p:spPr>
          <a:xfrm>
            <a:off x="4716016" y="2276872"/>
            <a:ext cx="0" cy="3816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ED93A20A-A31B-2C53-548D-DD5B6AB2B3F6}"/>
              </a:ext>
            </a:extLst>
          </p:cNvPr>
          <p:cNvSpPr/>
          <p:nvPr/>
        </p:nvSpPr>
        <p:spPr>
          <a:xfrm>
            <a:off x="5292080" y="2276872"/>
            <a:ext cx="1368149" cy="38164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333491-3DEE-D750-6C7B-BD632B96F4F2}"/>
              </a:ext>
            </a:extLst>
          </p:cNvPr>
          <p:cNvSpPr txBox="1"/>
          <p:nvPr/>
        </p:nvSpPr>
        <p:spPr>
          <a:xfrm>
            <a:off x="659379" y="144982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Média 148 vacas</a:t>
            </a:r>
          </a:p>
          <a:p>
            <a:r>
              <a:rPr lang="pt-PT" dirty="0"/>
              <a:t>41 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33CD08-E9C4-7F3C-2E98-B157E3ED64D2}"/>
              </a:ext>
            </a:extLst>
          </p:cNvPr>
          <p:cNvSpPr txBox="1"/>
          <p:nvPr/>
        </p:nvSpPr>
        <p:spPr>
          <a:xfrm>
            <a:off x="7261734" y="153480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Média 154 vacas</a:t>
            </a:r>
          </a:p>
          <a:p>
            <a:r>
              <a:rPr lang="pt-PT" dirty="0"/>
              <a:t>42 L</a:t>
            </a:r>
          </a:p>
        </p:txBody>
      </p:sp>
    </p:spTree>
    <p:extLst>
      <p:ext uri="{BB962C8B-B14F-4D97-AF65-F5344CB8AC3E}">
        <p14:creationId xmlns:p14="http://schemas.microsoft.com/office/powerpoint/2010/main" val="244419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ângulo 38"/>
          <p:cNvSpPr/>
          <p:nvPr/>
        </p:nvSpPr>
        <p:spPr>
          <a:xfrm>
            <a:off x="1979712" y="69269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PT" sz="3200" b="1" dirty="0">
                <a:solidFill>
                  <a:srgbClr val="002060"/>
                </a:solidFill>
              </a:rPr>
              <a:t>Resultados – 1º ano</a:t>
            </a:r>
            <a:endParaRPr lang="pt-PT" sz="2800" b="1" dirty="0">
              <a:solidFill>
                <a:srgbClr val="002060"/>
              </a:solidFill>
            </a:endParaRP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F8CF21DE-8701-D964-B536-B77697FA9239}"/>
              </a:ext>
            </a:extLst>
          </p:cNvPr>
          <p:cNvSpPr/>
          <p:nvPr/>
        </p:nvSpPr>
        <p:spPr>
          <a:xfrm>
            <a:off x="844967" y="2067297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1ADB66-8020-57F3-4A62-C2A9A8245FB5}"/>
              </a:ext>
            </a:extLst>
          </p:cNvPr>
          <p:cNvSpPr txBox="1"/>
          <p:nvPr/>
        </p:nvSpPr>
        <p:spPr>
          <a:xfrm>
            <a:off x="1835695" y="2208615"/>
            <a:ext cx="6482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Novos casos mastites clínicas – 23%</a:t>
            </a:r>
          </a:p>
          <a:p>
            <a:endParaRPr lang="pt-PT" sz="2800" dirty="0"/>
          </a:p>
          <a:p>
            <a:r>
              <a:rPr lang="pt-PT" sz="2800" dirty="0"/>
              <a:t>Tratamentos com AB – 8% (surto </a:t>
            </a:r>
            <a:r>
              <a:rPr lang="pt-PT" sz="2800" i="1" dirty="0" err="1"/>
              <a:t>Klebsiella</a:t>
            </a:r>
            <a:r>
              <a:rPr lang="pt-PT" sz="2800" dirty="0"/>
              <a:t>)</a:t>
            </a:r>
          </a:p>
          <a:p>
            <a:endParaRPr lang="pt-PT" sz="2800" dirty="0"/>
          </a:p>
          <a:p>
            <a:r>
              <a:rPr lang="pt-PT" sz="2800" dirty="0"/>
              <a:t>Tratamentos com AB sistémicos – 16%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36DB0127-3D17-93AA-7787-76B97EE4461A}"/>
              </a:ext>
            </a:extLst>
          </p:cNvPr>
          <p:cNvSpPr/>
          <p:nvPr/>
        </p:nvSpPr>
        <p:spPr>
          <a:xfrm>
            <a:off x="940295" y="3073370"/>
            <a:ext cx="313400" cy="5510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FD4232D6-B17C-9661-A4D1-D632A7A11037}"/>
              </a:ext>
            </a:extLst>
          </p:cNvPr>
          <p:cNvSpPr/>
          <p:nvPr/>
        </p:nvSpPr>
        <p:spPr>
          <a:xfrm>
            <a:off x="825505" y="3876625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FF26E4F-624B-6294-0E6F-EC2BC4D92555}"/>
              </a:ext>
            </a:extLst>
          </p:cNvPr>
          <p:cNvSpPr txBox="1"/>
          <p:nvPr/>
        </p:nvSpPr>
        <p:spPr>
          <a:xfrm>
            <a:off x="1850873" y="4863308"/>
            <a:ext cx="601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Utilização de AB na secagem – 23%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ADC6BC65-6C6E-9E00-E9B8-8880BBD15579}"/>
              </a:ext>
            </a:extLst>
          </p:cNvPr>
          <p:cNvSpPr/>
          <p:nvPr/>
        </p:nvSpPr>
        <p:spPr>
          <a:xfrm>
            <a:off x="850986" y="4882698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ângulo 38"/>
          <p:cNvSpPr/>
          <p:nvPr/>
        </p:nvSpPr>
        <p:spPr>
          <a:xfrm>
            <a:off x="1979712" y="69269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PT" sz="3200" b="1" dirty="0">
                <a:solidFill>
                  <a:srgbClr val="002060"/>
                </a:solidFill>
              </a:rPr>
              <a:t>Resultados – 1º ano</a:t>
            </a:r>
            <a:endParaRPr lang="pt-PT" sz="2800" b="1" dirty="0">
              <a:solidFill>
                <a:srgbClr val="002060"/>
              </a:solidFill>
            </a:endParaRP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F8CF21DE-8701-D964-B536-B77697FA9239}"/>
              </a:ext>
            </a:extLst>
          </p:cNvPr>
          <p:cNvSpPr/>
          <p:nvPr/>
        </p:nvSpPr>
        <p:spPr>
          <a:xfrm>
            <a:off x="961629" y="1609598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1ADB66-8020-57F3-4A62-C2A9A8245FB5}"/>
              </a:ext>
            </a:extLst>
          </p:cNvPr>
          <p:cNvSpPr txBox="1"/>
          <p:nvPr/>
        </p:nvSpPr>
        <p:spPr>
          <a:xfrm>
            <a:off x="1619672" y="1609598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Isolados E. coli– de 30% para 6%</a:t>
            </a:r>
          </a:p>
          <a:p>
            <a:endParaRPr lang="pt-PT" sz="2800" dirty="0"/>
          </a:p>
          <a:p>
            <a:r>
              <a:rPr lang="pt-PT" sz="2800" dirty="0"/>
              <a:t>Gram (+) – de 7% para 38%</a:t>
            </a:r>
          </a:p>
          <a:p>
            <a:endParaRPr lang="pt-PT" sz="2800" dirty="0"/>
          </a:p>
          <a:p>
            <a:r>
              <a:rPr lang="pt-PT" sz="2800" dirty="0"/>
              <a:t>Surto </a:t>
            </a:r>
            <a:r>
              <a:rPr lang="pt-PT" sz="2800" dirty="0" err="1"/>
              <a:t>Klebsiella</a:t>
            </a:r>
            <a:r>
              <a:rPr lang="pt-PT" sz="2800" dirty="0"/>
              <a:t> </a:t>
            </a:r>
            <a:r>
              <a:rPr lang="pt-PT" sz="2800" dirty="0" err="1"/>
              <a:t>spp</a:t>
            </a:r>
            <a:r>
              <a:rPr lang="pt-PT" sz="2800" dirty="0"/>
              <a:t> (serrim)</a:t>
            </a:r>
          </a:p>
          <a:p>
            <a:endParaRPr lang="pt-PT" sz="2800" dirty="0"/>
          </a:p>
          <a:p>
            <a:r>
              <a:rPr lang="pt-PT" sz="2800" dirty="0"/>
              <a:t>Problema fungos e micotoxinas</a:t>
            </a:r>
          </a:p>
          <a:p>
            <a:endParaRPr lang="pt-PT" sz="2800" dirty="0"/>
          </a:p>
          <a:p>
            <a:r>
              <a:rPr lang="pt-PT" sz="2800" dirty="0"/>
              <a:t>Mortes/refugos por mastites – 42% para 16%</a:t>
            </a:r>
          </a:p>
          <a:p>
            <a:endParaRPr lang="pt-PT" sz="2800" dirty="0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FD4232D6-B17C-9661-A4D1-D632A7A11037}"/>
              </a:ext>
            </a:extLst>
          </p:cNvPr>
          <p:cNvSpPr/>
          <p:nvPr/>
        </p:nvSpPr>
        <p:spPr>
          <a:xfrm rot="10800000">
            <a:off x="952494" y="2555303"/>
            <a:ext cx="504056" cy="7200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ADC6BC65-6C6E-9E00-E9B8-8880BBD15579}"/>
              </a:ext>
            </a:extLst>
          </p:cNvPr>
          <p:cNvSpPr/>
          <p:nvPr/>
        </p:nvSpPr>
        <p:spPr>
          <a:xfrm rot="10800000">
            <a:off x="988911" y="3665709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BDFDF735-54BD-4A6B-2721-3A77147BB1F7}"/>
              </a:ext>
            </a:extLst>
          </p:cNvPr>
          <p:cNvSpPr/>
          <p:nvPr/>
        </p:nvSpPr>
        <p:spPr>
          <a:xfrm>
            <a:off x="1034055" y="5058821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197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ângulo 38">
            <a:extLst>
              <a:ext uri="{FF2B5EF4-FFF2-40B4-BE49-F238E27FC236}">
                <a16:creationId xmlns:a16="http://schemas.microsoft.com/office/drawing/2014/main" id="{8700E28F-3A66-6169-E37D-7B9B641515C1}"/>
              </a:ext>
            </a:extLst>
          </p:cNvPr>
          <p:cNvSpPr/>
          <p:nvPr/>
        </p:nvSpPr>
        <p:spPr>
          <a:xfrm>
            <a:off x="1763688" y="620688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PT" sz="3200" b="1" dirty="0">
                <a:solidFill>
                  <a:srgbClr val="002060"/>
                </a:solidFill>
              </a:rPr>
              <a:t>Conclusões</a:t>
            </a:r>
            <a:endParaRPr lang="pt-PT" sz="2800" b="1" dirty="0">
              <a:solidFill>
                <a:srgbClr val="00206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99BCDE-9291-6BE7-2CC4-941FEEA7D133}"/>
              </a:ext>
            </a:extLst>
          </p:cNvPr>
          <p:cNvSpPr txBox="1"/>
          <p:nvPr/>
        </p:nvSpPr>
        <p:spPr>
          <a:xfrm>
            <a:off x="467544" y="1467614"/>
            <a:ext cx="8424936" cy="539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/>
              <a:t>1- Os resultados poderiam ser melhores?             </a:t>
            </a:r>
            <a:r>
              <a:rPr lang="pt-PT" sz="2400" b="1" u="sng" dirty="0"/>
              <a:t>Resiliência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2- Implementar as ferramentas disponíveis e aplicáveis a cada exploração </a:t>
            </a:r>
            <a:r>
              <a:rPr lang="pt-PT" sz="2000" dirty="0"/>
              <a:t>( diagnóstico, vacinação, maneio, …); 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		- vacinação = profilaxia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		- antibiótico = tratamento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3- Fortalecer a relação produtor/médico veterinário </a:t>
            </a:r>
            <a:r>
              <a:rPr lang="pt-PT" sz="2000" dirty="0"/>
              <a:t>(conhecimento da epidemiologia da exploração, fatores risco, limitações …)</a:t>
            </a:r>
            <a:r>
              <a:rPr lang="pt-PT" sz="2400" dirty="0"/>
              <a:t> 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4- Sendo a mastite uma doença multifatorial é necessário manter um sistema de vigilância, monitorização e alerta;</a:t>
            </a:r>
          </a:p>
          <a:p>
            <a:pPr>
              <a:lnSpc>
                <a:spcPct val="150000"/>
              </a:lnSpc>
            </a:pPr>
            <a:endParaRPr lang="pt-PT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ângulo 38"/>
          <p:cNvSpPr/>
          <p:nvPr/>
        </p:nvSpPr>
        <p:spPr>
          <a:xfrm>
            <a:off x="1871700" y="1916832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EXPLORAÇÕES DIFERENTES </a:t>
            </a:r>
            <a:endParaRPr lang="pt-PT" sz="2400" b="1" dirty="0">
              <a:solidFill>
                <a:srgbClr val="002060"/>
              </a:solidFill>
            </a:endParaRPr>
          </a:p>
          <a:p>
            <a:pPr lvl="1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PT" sz="2400" b="1" dirty="0">
                <a:solidFill>
                  <a:srgbClr val="002060"/>
                </a:solidFill>
              </a:rPr>
              <a:t>=</a:t>
            </a:r>
          </a:p>
          <a:p>
            <a:pPr lvl="1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PT" sz="2400" b="1" dirty="0">
                <a:solidFill>
                  <a:srgbClr val="002060"/>
                </a:solidFill>
              </a:rPr>
              <a:t>PROBLEMAS DIFERENTES</a:t>
            </a:r>
          </a:p>
          <a:p>
            <a:pPr lvl="1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PT" sz="2400" b="1" dirty="0">
                <a:solidFill>
                  <a:srgbClr val="002060"/>
                </a:solidFill>
              </a:rPr>
              <a:t>=</a:t>
            </a:r>
          </a:p>
          <a:p>
            <a:pPr lvl="1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PT" sz="2400" b="1" dirty="0">
                <a:solidFill>
                  <a:srgbClr val="002060"/>
                </a:solidFill>
              </a:rPr>
              <a:t>ABORDAGENS DIFERENTES</a:t>
            </a:r>
          </a:p>
          <a:p>
            <a:pPr lvl="1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PT" sz="2400" b="1" dirty="0">
                <a:solidFill>
                  <a:srgbClr val="002060"/>
                </a:solidFill>
              </a:rPr>
              <a:t>=</a:t>
            </a:r>
          </a:p>
          <a:p>
            <a:pPr lvl="1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SOLUÇÕES DIFERENTES</a:t>
            </a:r>
            <a:endParaRPr lang="pt-P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39752" y="548680"/>
            <a:ext cx="599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NÃO ESQUECER …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386920" y="535614"/>
            <a:ext cx="599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PROGRAMAS QUALIDADE LEITE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 descr="imag VA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492896"/>
            <a:ext cx="1545580" cy="874196"/>
          </a:xfrm>
          <a:prstGeom prst="rect">
            <a:avLst/>
          </a:prstGeom>
        </p:spPr>
      </p:pic>
      <p:grpSp>
        <p:nvGrpSpPr>
          <p:cNvPr id="2" name="Grupo 21"/>
          <p:cNvGrpSpPr/>
          <p:nvPr/>
        </p:nvGrpSpPr>
        <p:grpSpPr>
          <a:xfrm>
            <a:off x="683568" y="4509120"/>
            <a:ext cx="1080120" cy="1101062"/>
            <a:chOff x="971599" y="3573016"/>
            <a:chExt cx="1554046" cy="1584176"/>
          </a:xfrm>
        </p:grpSpPr>
        <p:pic>
          <p:nvPicPr>
            <p:cNvPr id="18" name="Imagem 17" descr="viru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616" y="3573016"/>
              <a:ext cx="761958" cy="792088"/>
            </a:xfrm>
            <a:prstGeom prst="rect">
              <a:avLst/>
            </a:prstGeom>
          </p:spPr>
        </p:pic>
        <p:pic>
          <p:nvPicPr>
            <p:cNvPr id="19" name="Imagem 18" descr="viru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3687" y="4077072"/>
              <a:ext cx="761958" cy="792088"/>
            </a:xfrm>
            <a:prstGeom prst="rect">
              <a:avLst/>
            </a:prstGeom>
          </p:spPr>
        </p:pic>
        <p:pic>
          <p:nvPicPr>
            <p:cNvPr id="20" name="Imagem 19" descr="viru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599" y="4365104"/>
              <a:ext cx="761958" cy="792088"/>
            </a:xfrm>
            <a:prstGeom prst="rect">
              <a:avLst/>
            </a:prstGeom>
          </p:spPr>
        </p:pic>
      </p:grpSp>
      <p:sp>
        <p:nvSpPr>
          <p:cNvPr id="21" name="Rectângulo 20"/>
          <p:cNvSpPr/>
          <p:nvPr/>
        </p:nvSpPr>
        <p:spPr>
          <a:xfrm>
            <a:off x="3995936" y="3212976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2800" b="1" dirty="0">
                <a:solidFill>
                  <a:schemeClr val="tx2">
                    <a:lumMod val="75000"/>
                  </a:schemeClr>
                </a:solidFill>
              </a:rPr>
              <a:t>ANIMAL</a:t>
            </a:r>
          </a:p>
        </p:txBody>
      </p:sp>
      <p:sp>
        <p:nvSpPr>
          <p:cNvPr id="23" name="Rectângulo 22"/>
          <p:cNvSpPr/>
          <p:nvPr/>
        </p:nvSpPr>
        <p:spPr>
          <a:xfrm>
            <a:off x="1403648" y="5354052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2800" b="1" dirty="0">
                <a:solidFill>
                  <a:schemeClr val="tx2">
                    <a:lumMod val="75000"/>
                  </a:schemeClr>
                </a:solidFill>
              </a:rPr>
              <a:t>AGENTE</a:t>
            </a:r>
          </a:p>
        </p:txBody>
      </p:sp>
      <p:sp>
        <p:nvSpPr>
          <p:cNvPr id="25" name="Rectângulo 24"/>
          <p:cNvSpPr/>
          <p:nvPr/>
        </p:nvSpPr>
        <p:spPr>
          <a:xfrm>
            <a:off x="6300192" y="5354052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2800" b="1" dirty="0">
                <a:solidFill>
                  <a:schemeClr val="tx2">
                    <a:lumMod val="75000"/>
                  </a:schemeClr>
                </a:solidFill>
              </a:rPr>
              <a:t>AMBIENTE</a:t>
            </a:r>
          </a:p>
        </p:txBody>
      </p:sp>
      <p:sp>
        <p:nvSpPr>
          <p:cNvPr id="35" name="Rectângulo arredondado 34"/>
          <p:cNvSpPr/>
          <p:nvPr/>
        </p:nvSpPr>
        <p:spPr>
          <a:xfrm>
            <a:off x="3131840" y="2348880"/>
            <a:ext cx="2520280" cy="1440160"/>
          </a:xfrm>
          <a:prstGeom prst="roundRect">
            <a:avLst>
              <a:gd name="adj" fmla="val 6772"/>
            </a:avLst>
          </a:prstGeom>
          <a:noFill/>
          <a:ln w="317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6" name="Rectângulo arredondado 35"/>
          <p:cNvSpPr/>
          <p:nvPr/>
        </p:nvSpPr>
        <p:spPr>
          <a:xfrm>
            <a:off x="395536" y="4365104"/>
            <a:ext cx="2520280" cy="1440160"/>
          </a:xfrm>
          <a:prstGeom prst="roundRect">
            <a:avLst>
              <a:gd name="adj" fmla="val 6772"/>
            </a:avLst>
          </a:prstGeom>
          <a:noFill/>
          <a:ln w="317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7" name="Rectângulo arredondado 36"/>
          <p:cNvSpPr/>
          <p:nvPr/>
        </p:nvSpPr>
        <p:spPr>
          <a:xfrm>
            <a:off x="5940152" y="4365104"/>
            <a:ext cx="2520280" cy="1440160"/>
          </a:xfrm>
          <a:prstGeom prst="roundRect">
            <a:avLst>
              <a:gd name="adj" fmla="val 6772"/>
            </a:avLst>
          </a:prstGeom>
          <a:noFill/>
          <a:ln w="317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9" name="Rectângulo 38"/>
          <p:cNvSpPr/>
          <p:nvPr/>
        </p:nvSpPr>
        <p:spPr>
          <a:xfrm>
            <a:off x="179512" y="1556792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PT" sz="2000" b="1" dirty="0">
                <a:solidFill>
                  <a:srgbClr val="FF0000"/>
                </a:solidFill>
              </a:rPr>
              <a:t>MASTITES - DOENÇA MULTIFACTORIAL</a:t>
            </a:r>
          </a:p>
        </p:txBody>
      </p:sp>
      <p:cxnSp>
        <p:nvCxnSpPr>
          <p:cNvPr id="29" name="Conexão recta unidireccional 28"/>
          <p:cNvCxnSpPr/>
          <p:nvPr/>
        </p:nvCxnSpPr>
        <p:spPr>
          <a:xfrm>
            <a:off x="5796136" y="2996952"/>
            <a:ext cx="158417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unidireccional 29"/>
          <p:cNvCxnSpPr/>
          <p:nvPr/>
        </p:nvCxnSpPr>
        <p:spPr>
          <a:xfrm flipH="1">
            <a:off x="1331640" y="2852936"/>
            <a:ext cx="158417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32"/>
          <p:cNvCxnSpPr/>
          <p:nvPr/>
        </p:nvCxnSpPr>
        <p:spPr>
          <a:xfrm>
            <a:off x="3275856" y="5157192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cta unidireccional 42"/>
          <p:cNvCxnSpPr/>
          <p:nvPr/>
        </p:nvCxnSpPr>
        <p:spPr>
          <a:xfrm flipH="1">
            <a:off x="3203848" y="4941168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cta unidireccional 43"/>
          <p:cNvCxnSpPr/>
          <p:nvPr/>
        </p:nvCxnSpPr>
        <p:spPr>
          <a:xfrm flipH="1" flipV="1">
            <a:off x="5940152" y="2852936"/>
            <a:ext cx="158417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unidireccional 47"/>
          <p:cNvCxnSpPr/>
          <p:nvPr/>
        </p:nvCxnSpPr>
        <p:spPr>
          <a:xfrm flipV="1">
            <a:off x="1475656" y="2996952"/>
            <a:ext cx="151216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C:\temp\Content.Outlook\M3A1BP7U\Nuvem com rai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437112"/>
            <a:ext cx="1082825" cy="1047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26304" y="404664"/>
            <a:ext cx="731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Caracterização exploração – 2022/2023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D82DCF-2A93-746E-4B8A-D9D4A47C4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07" y="3969456"/>
            <a:ext cx="5112568" cy="26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A5AEC46-3636-CEF9-E6C0-6FAA10ABEFC0}"/>
              </a:ext>
            </a:extLst>
          </p:cNvPr>
          <p:cNvSpPr txBox="1"/>
          <p:nvPr/>
        </p:nvSpPr>
        <p:spPr>
          <a:xfrm>
            <a:off x="40270" y="2338136"/>
            <a:ext cx="648072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Efetivo médio em lactação 148 vacas (133-160)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Ordenha 3 Robot (lotes primíparas, 2ª lactação e &gt;=3 lactações)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Alto valor genético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Produção média por vaca 41 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2F6B4F-3146-D6BE-44B7-604805B4F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673" y="1484901"/>
            <a:ext cx="2734057" cy="2057687"/>
          </a:xfrm>
          <a:prstGeom prst="rect">
            <a:avLst/>
          </a:prstGeom>
        </p:spPr>
      </p:pic>
      <p:pic>
        <p:nvPicPr>
          <p:cNvPr id="8" name="Imagem 7" descr="imag VACA.jpg">
            <a:extLst>
              <a:ext uri="{FF2B5EF4-FFF2-40B4-BE49-F238E27FC236}">
                <a16:creationId xmlns:a16="http://schemas.microsoft.com/office/drawing/2014/main" id="{E34B52A1-6A77-875C-D00E-5123F6F8E46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846" y="1596172"/>
            <a:ext cx="1545580" cy="8741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35696" y="404664"/>
            <a:ext cx="7308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Caracterização exploração – 2022/2023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temp\Content.Outlook\M3A1BP7U\Nuvem com raio.png">
            <a:extLst>
              <a:ext uri="{FF2B5EF4-FFF2-40B4-BE49-F238E27FC236}">
                <a16:creationId xmlns:a16="http://schemas.microsoft.com/office/drawing/2014/main" id="{524FD356-5A56-E1F4-5A73-44A17AD02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61472"/>
            <a:ext cx="1082825" cy="1047448"/>
          </a:xfrm>
          <a:prstGeom prst="rect">
            <a:avLst/>
          </a:prstGeom>
          <a:noFill/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F9B9536-2374-B4D4-D4D0-42521DEDC746}"/>
              </a:ext>
            </a:extLst>
          </p:cNvPr>
          <p:cNvSpPr txBox="1"/>
          <p:nvPr/>
        </p:nvSpPr>
        <p:spPr>
          <a:xfrm>
            <a:off x="467544" y="2708920"/>
            <a:ext cx="7920880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Não há excesso animais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Lotes secas/</a:t>
            </a:r>
            <a:r>
              <a:rPr lang="pt-PT" dirty="0" err="1"/>
              <a:t>preparto</a:t>
            </a:r>
            <a:r>
              <a:rPr lang="pt-PT" dirty="0"/>
              <a:t>/maternidade ( </a:t>
            </a:r>
            <a:r>
              <a:rPr lang="pt-PT" dirty="0" err="1"/>
              <a:t>all</a:t>
            </a:r>
            <a:r>
              <a:rPr lang="pt-PT" dirty="0"/>
              <a:t> in/</a:t>
            </a:r>
            <a:r>
              <a:rPr lang="pt-PT" dirty="0" err="1"/>
              <a:t>all</a:t>
            </a:r>
            <a:r>
              <a:rPr lang="pt-PT" dirty="0"/>
              <a:t> out)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Fatores ambientais controlados ( ventilação, temperatura, humidade, amoníaco)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Preocupação com BEA ( 2ª melhor classificação dentro empresa recolha leite)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Alimentação produzida boa qualidade (análises composição e microbiológicas)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Vacinação para IBR, BVD, VRSB, PI3, </a:t>
            </a:r>
            <a:r>
              <a:rPr lang="pt-PT" dirty="0" err="1"/>
              <a:t>Clostridioses</a:t>
            </a:r>
            <a:r>
              <a:rPr lang="pt-PT" dirty="0"/>
              <a:t>, Diarreia neonatal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Não compra animais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Participação em concursos</a:t>
            </a:r>
          </a:p>
        </p:txBody>
      </p:sp>
    </p:spTree>
    <p:extLst>
      <p:ext uri="{BB962C8B-B14F-4D97-AF65-F5344CB8AC3E}">
        <p14:creationId xmlns:p14="http://schemas.microsoft.com/office/powerpoint/2010/main" val="374015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35696" y="404664"/>
            <a:ext cx="7308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Caracterização exploração – 2022/2023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F9B9536-2374-B4D4-D4D0-42521DEDC746}"/>
              </a:ext>
            </a:extLst>
          </p:cNvPr>
          <p:cNvSpPr txBox="1"/>
          <p:nvPr/>
        </p:nvSpPr>
        <p:spPr>
          <a:xfrm>
            <a:off x="1710066" y="1619194"/>
            <a:ext cx="700046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Histórico de agentes de mastites limitado (n= 46)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Média CCS tanque - 170</a:t>
            </a:r>
          </a:p>
        </p:txBody>
      </p:sp>
      <p:grpSp>
        <p:nvGrpSpPr>
          <p:cNvPr id="2" name="Grupo 21">
            <a:extLst>
              <a:ext uri="{FF2B5EF4-FFF2-40B4-BE49-F238E27FC236}">
                <a16:creationId xmlns:a16="http://schemas.microsoft.com/office/drawing/2014/main" id="{D38D474D-C69C-C68E-5A4E-8959EB4E32BE}"/>
              </a:ext>
            </a:extLst>
          </p:cNvPr>
          <p:cNvGrpSpPr/>
          <p:nvPr/>
        </p:nvGrpSpPr>
        <p:grpSpPr>
          <a:xfrm>
            <a:off x="179512" y="1628800"/>
            <a:ext cx="1080120" cy="1101062"/>
            <a:chOff x="971599" y="3573016"/>
            <a:chExt cx="1554046" cy="1584176"/>
          </a:xfrm>
        </p:grpSpPr>
        <p:pic>
          <p:nvPicPr>
            <p:cNvPr id="3" name="Imagem 2" descr="virus.png">
              <a:extLst>
                <a:ext uri="{FF2B5EF4-FFF2-40B4-BE49-F238E27FC236}">
                  <a16:creationId xmlns:a16="http://schemas.microsoft.com/office/drawing/2014/main" id="{2ADB8BCE-CFC1-1469-1E70-BC564325D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616" y="3573016"/>
              <a:ext cx="761958" cy="792088"/>
            </a:xfrm>
            <a:prstGeom prst="rect">
              <a:avLst/>
            </a:prstGeom>
          </p:spPr>
        </p:pic>
        <p:pic>
          <p:nvPicPr>
            <p:cNvPr id="4" name="Imagem 3" descr="virus.png">
              <a:extLst>
                <a:ext uri="{FF2B5EF4-FFF2-40B4-BE49-F238E27FC236}">
                  <a16:creationId xmlns:a16="http://schemas.microsoft.com/office/drawing/2014/main" id="{6049D08E-071C-CAB6-3B07-B7FFF73B3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687" y="4077072"/>
              <a:ext cx="761958" cy="792088"/>
            </a:xfrm>
            <a:prstGeom prst="rect">
              <a:avLst/>
            </a:prstGeom>
          </p:spPr>
        </p:pic>
        <p:pic>
          <p:nvPicPr>
            <p:cNvPr id="5" name="Imagem 4" descr="virus.png">
              <a:extLst>
                <a:ext uri="{FF2B5EF4-FFF2-40B4-BE49-F238E27FC236}">
                  <a16:creationId xmlns:a16="http://schemas.microsoft.com/office/drawing/2014/main" id="{51D76730-F019-13FD-6D8C-0A9755FA1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599" y="4365104"/>
              <a:ext cx="761958" cy="792088"/>
            </a:xfrm>
            <a:prstGeom prst="rect">
              <a:avLst/>
            </a:prstGeom>
          </p:spPr>
        </p:pic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7506FCB4-016F-DE25-7429-4DE5B3DAD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137158"/>
            <a:ext cx="6120680" cy="327500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D7EF9D0-5BFD-3C97-8451-8E54AC7E2A08}"/>
              </a:ext>
            </a:extLst>
          </p:cNvPr>
          <p:cNvSpPr txBox="1"/>
          <p:nvPr/>
        </p:nvSpPr>
        <p:spPr>
          <a:xfrm>
            <a:off x="6660231" y="5013176"/>
            <a:ext cx="2050297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PT" b="1" dirty="0"/>
              <a:t>30% - final 2022</a:t>
            </a:r>
          </a:p>
        </p:txBody>
      </p:sp>
    </p:spTree>
    <p:extLst>
      <p:ext uri="{BB962C8B-B14F-4D97-AF65-F5344CB8AC3E}">
        <p14:creationId xmlns:p14="http://schemas.microsoft.com/office/powerpoint/2010/main" val="129316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310703" y="404664"/>
            <a:ext cx="599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Caracterização exploração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F565C0BA-A6A2-D157-6CC5-BB19F935769A}"/>
              </a:ext>
            </a:extLst>
          </p:cNvPr>
          <p:cNvSpPr txBox="1"/>
          <p:nvPr/>
        </p:nvSpPr>
        <p:spPr>
          <a:xfrm>
            <a:off x="899592" y="1485719"/>
            <a:ext cx="7407433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Final de 2022/abril 2023 – surto de mastites clínicas (ambiental – 30% E. coli)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Tratamentos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Perdas de quartos, refugos precoces e mortes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Perda de material genético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dirty="0"/>
              <a:t>Influência negativa nos objetivos de terapia seletiva em lactação e na secagem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C5A93084-13D3-E129-9BCC-1876AFF9D17D}"/>
              </a:ext>
            </a:extLst>
          </p:cNvPr>
          <p:cNvSpPr/>
          <p:nvPr/>
        </p:nvSpPr>
        <p:spPr>
          <a:xfrm>
            <a:off x="3923928" y="4243500"/>
            <a:ext cx="648072" cy="5705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F127899-1ABF-26BA-F8A4-A7E5053A909E}"/>
              </a:ext>
            </a:extLst>
          </p:cNvPr>
          <p:cNvSpPr txBox="1"/>
          <p:nvPr/>
        </p:nvSpPr>
        <p:spPr>
          <a:xfrm>
            <a:off x="2483768" y="483450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/>
              <a:t>Avaliação fatores risco</a:t>
            </a: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1946075F-91FC-859A-46A5-EBFA4F71FD08}"/>
              </a:ext>
            </a:extLst>
          </p:cNvPr>
          <p:cNvSpPr/>
          <p:nvPr/>
        </p:nvSpPr>
        <p:spPr>
          <a:xfrm>
            <a:off x="3923928" y="5309904"/>
            <a:ext cx="648072" cy="5705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94DD66D-6E0D-85A8-A67D-D374F1FA0B17}"/>
              </a:ext>
            </a:extLst>
          </p:cNvPr>
          <p:cNvSpPr txBox="1"/>
          <p:nvPr/>
        </p:nvSpPr>
        <p:spPr>
          <a:xfrm>
            <a:off x="2483768" y="5955723"/>
            <a:ext cx="3528392" cy="461665"/>
          </a:xfrm>
          <a:prstGeom prst="rect">
            <a:avLst/>
          </a:prstGeom>
          <a:noFill/>
          <a:ln w="25400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Vacinação para mastites</a:t>
            </a:r>
          </a:p>
        </p:txBody>
      </p:sp>
    </p:spTree>
    <p:extLst>
      <p:ext uri="{BB962C8B-B14F-4D97-AF65-F5344CB8AC3E}">
        <p14:creationId xmlns:p14="http://schemas.microsoft.com/office/powerpoint/2010/main" val="80342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BA1EA8-DC80-1624-FBAC-67A7B4C224E8}"/>
              </a:ext>
            </a:extLst>
          </p:cNvPr>
          <p:cNvSpPr txBox="1"/>
          <p:nvPr/>
        </p:nvSpPr>
        <p:spPr>
          <a:xfrm>
            <a:off x="250643" y="1456576"/>
            <a:ext cx="8640960" cy="2265364"/>
          </a:xfrm>
          <a:prstGeom prst="rect">
            <a:avLst/>
          </a:prstGeom>
          <a:noFill/>
          <a:ln w="25400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b="1" dirty="0"/>
              <a:t>Objetivo:</a:t>
            </a:r>
          </a:p>
          <a:p>
            <a:pPr algn="just">
              <a:lnSpc>
                <a:spcPct val="150000"/>
              </a:lnSpc>
            </a:pPr>
            <a:r>
              <a:rPr lang="pt-PT" dirty="0"/>
              <a:t>Imunização de vacas e novilhas saudáveis em manadas de bovinos de leite com mastites recorrentes, para </a:t>
            </a:r>
            <a:r>
              <a:rPr lang="pt-PT" sz="2000" b="1" u="sng" dirty="0"/>
              <a:t>reduzir a incidência </a:t>
            </a:r>
            <a:r>
              <a:rPr lang="pt-PT" dirty="0"/>
              <a:t>de mastites </a:t>
            </a:r>
            <a:r>
              <a:rPr lang="pt-PT" dirty="0" err="1"/>
              <a:t>sub-clínicas</a:t>
            </a:r>
            <a:r>
              <a:rPr lang="pt-PT" dirty="0"/>
              <a:t> e </a:t>
            </a:r>
            <a:r>
              <a:rPr lang="pt-PT" sz="2000" b="1" dirty="0"/>
              <a:t>a </a:t>
            </a:r>
            <a:r>
              <a:rPr lang="pt-PT" sz="2000" b="1" u="sng" dirty="0"/>
              <a:t>incidência e severidade dos sinais clínicos das mastites clínicas </a:t>
            </a:r>
            <a:r>
              <a:rPr lang="pt-PT" dirty="0"/>
              <a:t>causadas por </a:t>
            </a:r>
            <a:r>
              <a:rPr lang="pt-PT" dirty="0" err="1"/>
              <a:t>Staphylococcus</a:t>
            </a:r>
            <a:r>
              <a:rPr lang="pt-PT" dirty="0"/>
              <a:t> </a:t>
            </a:r>
            <a:r>
              <a:rPr lang="pt-PT" dirty="0" err="1"/>
              <a:t>aureus</a:t>
            </a:r>
            <a:r>
              <a:rPr lang="pt-PT" dirty="0"/>
              <a:t>, coliformes e </a:t>
            </a:r>
            <a:r>
              <a:rPr lang="pt-PT" dirty="0" err="1"/>
              <a:t>staphylococcus</a:t>
            </a:r>
            <a:r>
              <a:rPr lang="pt-PT" dirty="0"/>
              <a:t> </a:t>
            </a:r>
            <a:r>
              <a:rPr lang="pt-PT" dirty="0" err="1"/>
              <a:t>coagulase</a:t>
            </a:r>
            <a:r>
              <a:rPr lang="pt-PT" dirty="0"/>
              <a:t> negativa.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66647C-0460-64C6-0824-5ACD8C454640}"/>
              </a:ext>
            </a:extLst>
          </p:cNvPr>
          <p:cNvSpPr txBox="1"/>
          <p:nvPr/>
        </p:nvSpPr>
        <p:spPr>
          <a:xfrm>
            <a:off x="2267744" y="571332"/>
            <a:ext cx="599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Vacinação para mastites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55859DB-B824-F662-08E1-C8657975C6FD}"/>
              </a:ext>
            </a:extLst>
          </p:cNvPr>
          <p:cNvSpPr txBox="1"/>
          <p:nvPr/>
        </p:nvSpPr>
        <p:spPr>
          <a:xfrm>
            <a:off x="250642" y="3786280"/>
            <a:ext cx="8640959" cy="2680862"/>
          </a:xfrm>
          <a:prstGeom prst="rect">
            <a:avLst/>
          </a:prstGeom>
          <a:noFill/>
          <a:ln w="25400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/>
              <a:t>Advertências especiais: </a:t>
            </a:r>
          </a:p>
          <a:p>
            <a:pPr algn="just">
              <a:lnSpc>
                <a:spcPct val="150000"/>
              </a:lnSpc>
            </a:pPr>
            <a:r>
              <a:rPr lang="pt-PT" dirty="0"/>
              <a:t>Toda a manada deve ser vacinada. A vacinação deve ser considerada como uma </a:t>
            </a:r>
            <a:r>
              <a:rPr lang="pt-PT" sz="2000" b="1" u="sng" dirty="0"/>
              <a:t>componente do programa de controlo de mastites que inclui todos os fatores sanitários importantes</a:t>
            </a:r>
            <a:r>
              <a:rPr lang="pt-PT" sz="2000" b="1" dirty="0"/>
              <a:t> </a:t>
            </a:r>
            <a:r>
              <a:rPr lang="pt-PT" dirty="0"/>
              <a:t>(ex. técnicas de extração do leite, secagem e maneio reprodutivo, higiene, nutrição, alojamento, camas, bem-estar, qualidade do ar e água, monitorização da saúde do animal) e outras práticas de maneio.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267744" y="571332"/>
            <a:ext cx="599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Vacinação para mastites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E7FF5B-C085-8589-65D3-06903F0A1D36}"/>
              </a:ext>
            </a:extLst>
          </p:cNvPr>
          <p:cNvSpPr txBox="1"/>
          <p:nvPr/>
        </p:nvSpPr>
        <p:spPr>
          <a:xfrm>
            <a:off x="179512" y="176771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Experiência de campo (1)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E64EB1FF-3FF9-FE7D-0E08-BC0768D6C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136150"/>
            <a:ext cx="5304072" cy="345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arcador de Posição de Conteúdo 1">
            <a:extLst>
              <a:ext uri="{FF2B5EF4-FFF2-40B4-BE49-F238E27FC236}">
                <a16:creationId xmlns:a16="http://schemas.microsoft.com/office/drawing/2014/main" id="{DE39BA13-9E7A-E56E-742F-F614DD2960EE}"/>
              </a:ext>
            </a:extLst>
          </p:cNvPr>
          <p:cNvSpPr txBox="1">
            <a:spLocks/>
          </p:cNvSpPr>
          <p:nvPr/>
        </p:nvSpPr>
        <p:spPr>
          <a:xfrm>
            <a:off x="0" y="2748219"/>
            <a:ext cx="3707904" cy="2228951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Redução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asos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clínicos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mastite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90% para 77%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Redução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&gt;50%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sistémica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BBB00F0-A171-FCC5-E9AA-7A64E54E44FC}"/>
              </a:ext>
            </a:extLst>
          </p:cNvPr>
          <p:cNvSpPr txBox="1"/>
          <p:nvPr/>
        </p:nvSpPr>
        <p:spPr>
          <a:xfrm>
            <a:off x="4644008" y="644858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Sousa </a:t>
            </a:r>
            <a:r>
              <a:rPr lang="pt-PT" sz="1200" dirty="0" err="1"/>
              <a:t>et</a:t>
            </a:r>
            <a:r>
              <a:rPr lang="pt-PT" sz="1200" dirty="0"/>
              <a:t> al., 2012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cta 6"/>
          <p:cNvCxnSpPr/>
          <p:nvPr/>
        </p:nvCxnSpPr>
        <p:spPr>
          <a:xfrm>
            <a:off x="1979712" y="1412776"/>
            <a:ext cx="691276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267744" y="571332"/>
            <a:ext cx="599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>
                <a:solidFill>
                  <a:schemeClr val="accent1">
                    <a:lumMod val="50000"/>
                  </a:schemeClr>
                </a:solidFill>
              </a:rPr>
              <a:t>Vacinação para mastites</a:t>
            </a:r>
            <a:endParaRPr lang="pt-P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6E7FF5B-C085-8589-65D3-06903F0A1D36}"/>
              </a:ext>
            </a:extLst>
          </p:cNvPr>
          <p:cNvSpPr txBox="1"/>
          <p:nvPr/>
        </p:nvSpPr>
        <p:spPr>
          <a:xfrm>
            <a:off x="223758" y="1490997"/>
            <a:ext cx="341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Experiência de campo (2)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B38D097-6EA6-B231-E771-56AF3E590576}"/>
              </a:ext>
            </a:extLst>
          </p:cNvPr>
          <p:cNvSpPr txBox="1"/>
          <p:nvPr/>
        </p:nvSpPr>
        <p:spPr>
          <a:xfrm>
            <a:off x="179512" y="1923407"/>
            <a:ext cx="8640960" cy="29270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</a:rPr>
              <a:t>Redução da CCS do efetivo no tanque de leite</a:t>
            </a:r>
          </a:p>
          <a:p>
            <a:pPr>
              <a:lnSpc>
                <a:spcPct val="200000"/>
              </a:lnSpc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</a:rPr>
              <a:t>Redução do nº de novas infeções e animais crónicos</a:t>
            </a:r>
          </a:p>
          <a:p>
            <a:pPr>
              <a:lnSpc>
                <a:spcPct val="200000"/>
              </a:lnSpc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</a:rPr>
              <a:t>Redução significativa</a:t>
            </a:r>
          </a:p>
          <a:p>
            <a:pPr>
              <a:lnSpc>
                <a:spcPct val="200000"/>
              </a:lnSpc>
            </a:pPr>
            <a:r>
              <a:rPr lang="pt-PT" sz="2000" dirty="0">
                <a:solidFill>
                  <a:schemeClr val="bg1">
                    <a:lumMod val="95000"/>
                  </a:schemeClr>
                </a:solidFill>
              </a:rPr>
              <a:t>na utilização de AB sistémicos</a:t>
            </a:r>
          </a:p>
          <a:p>
            <a:pPr>
              <a:lnSpc>
                <a:spcPct val="150000"/>
              </a:lnSpc>
            </a:pPr>
            <a:endParaRPr lang="pt-PT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8668D212-46D2-B8E0-0E72-6AF83E4102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7243" y="3299573"/>
            <a:ext cx="5616624" cy="3482829"/>
          </a:xfrm>
          <a:prstGeom prst="rect">
            <a:avLst/>
          </a:prstGeom>
          <a:ln>
            <a:solidFill>
              <a:srgbClr val="2A478E"/>
            </a:solidFill>
          </a:ln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25DEF3BD-C434-B5DF-023E-06CD66D9BEC3}"/>
              </a:ext>
            </a:extLst>
          </p:cNvPr>
          <p:cNvSpPr txBox="1"/>
          <p:nvPr/>
        </p:nvSpPr>
        <p:spPr>
          <a:xfrm>
            <a:off x="369567" y="6505403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Pereira, A. (2016)</a:t>
            </a:r>
          </a:p>
        </p:txBody>
      </p:sp>
    </p:spTree>
    <p:extLst>
      <p:ext uri="{BB962C8B-B14F-4D97-AF65-F5344CB8AC3E}">
        <p14:creationId xmlns:p14="http://schemas.microsoft.com/office/powerpoint/2010/main" val="3278098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720</Words>
  <Application>Microsoft Office PowerPoint</Application>
  <PresentationFormat>On-screen Show (4:3)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Boaventura</dc:creator>
  <cp:lastModifiedBy>Andrea Castro Troya</cp:lastModifiedBy>
  <cp:revision>306</cp:revision>
  <dcterms:created xsi:type="dcterms:W3CDTF">2012-11-01T16:35:51Z</dcterms:created>
  <dcterms:modified xsi:type="dcterms:W3CDTF">2024-06-03T07:54:49Z</dcterms:modified>
</cp:coreProperties>
</file>