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5"/>
  </p:notesMasterIdLst>
  <p:handoutMasterIdLst>
    <p:handoutMasterId r:id="rId16"/>
  </p:handoutMasterIdLst>
  <p:sldIdLst>
    <p:sldId id="277" r:id="rId3"/>
    <p:sldId id="386" r:id="rId4"/>
    <p:sldId id="264" r:id="rId5"/>
    <p:sldId id="281" r:id="rId6"/>
    <p:sldId id="280" r:id="rId7"/>
    <p:sldId id="384" r:id="rId8"/>
    <p:sldId id="388" r:id="rId9"/>
    <p:sldId id="391" r:id="rId10"/>
    <p:sldId id="394" r:id="rId11"/>
    <p:sldId id="395" r:id="rId12"/>
    <p:sldId id="398" r:id="rId13"/>
    <p:sldId id="399"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470"/>
    <a:srgbClr val="6BB188"/>
    <a:srgbClr val="9DCBB0"/>
    <a:srgbClr val="CBE3D5"/>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1" autoAdjust="0"/>
    <p:restoredTop sz="75616" autoAdjust="0"/>
  </p:normalViewPr>
  <p:slideViewPr>
    <p:cSldViewPr snapToGrid="0">
      <p:cViewPr varScale="1">
        <p:scale>
          <a:sx n="84" d="100"/>
          <a:sy n="84" d="100"/>
        </p:scale>
        <p:origin x="1512" y="78"/>
      </p:cViewPr>
      <p:guideLst/>
    </p:cSldViewPr>
  </p:slideViewPr>
  <p:notesTextViewPr>
    <p:cViewPr>
      <p:scale>
        <a:sx n="1" d="1"/>
        <a:sy n="1" d="1"/>
      </p:scale>
      <p:origin x="0" y="0"/>
    </p:cViewPr>
  </p:notesTextViewPr>
  <p:notesViewPr>
    <p:cSldViewPr snapToGrid="0">
      <p:cViewPr varScale="1">
        <p:scale>
          <a:sx n="45" d="100"/>
          <a:sy n="45" d="100"/>
        </p:scale>
        <p:origin x="276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r>
            <a:rPr lang="en-GB" sz="3200" dirty="0">
              <a:latin typeface="EC Square Sans Pro" panose="020B0506040000020004" pitchFamily="34" charset="0"/>
            </a:rPr>
            <a:t>Global need: reduction Antimicrobial resistance</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en-GB" sz="2000" dirty="0">
              <a:latin typeface="EC Square Sans Pro" panose="020B0506040000020004" pitchFamily="34" charset="0"/>
            </a:rPr>
            <a:t>New regulatory framework</a:t>
          </a:r>
        </a:p>
      </dgm:t>
    </dgm:pt>
    <dgm:pt modelId="{CB6010E8-99FC-4963-907C-48720CAB24F6}" type="parTrans" cxnId="{F0C5378A-0290-475E-98DE-E32A5E22A723}">
      <dgm:prSet custT="1"/>
      <dgm:spPr/>
      <dgm:t>
        <a:bodyPr/>
        <a:lstStyle/>
        <a:p>
          <a:endParaRPr lang="en-GB" sz="300">
            <a:latin typeface="EC Square Sans Pro" panose="020B0506040000020004" pitchFamily="34"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en-GB" sz="3200" dirty="0">
              <a:latin typeface="EC Square Sans Pro" panose="020B0506040000020004" pitchFamily="34" charset="0"/>
            </a:rPr>
            <a:t>Preventive measures to be implemented at farm level</a:t>
          </a:r>
        </a:p>
      </dgm:t>
    </dgm:pt>
    <dgm:pt modelId="{8F3068A3-6BF6-4C93-B730-2C6DF9DF900A}" type="parTrans" cxnId="{DC099AC5-0141-423C-B4C9-9F06FA17036A}">
      <dgm:prSet custT="1"/>
      <dgm:spPr/>
      <dgm:t>
        <a:bodyPr/>
        <a:lstStyle/>
        <a:p>
          <a:endParaRPr lang="en-GB" sz="300">
            <a:latin typeface="EC Square Sans Pro" panose="020B0506040000020004" pitchFamily="34"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3" custLinFactNeighborY="29932">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Global need: reduction Antimicrobial resistance</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EC Square Sans Pro" panose="020B0506040000020004" pitchFamily="34" charset="0"/>
            </a:rPr>
            <a:t>New regulatory framework</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Preventive measures to be implemented at farm level</a:t>
          </a:r>
        </a:p>
      </dsp:txBody>
      <dsp:txXfrm>
        <a:off x="4020516" y="2278037"/>
        <a:ext cx="2676563" cy="223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A3CB24-AEDF-45D5-8AC1-E9CEF4C11D2A}" type="datetimeFigureOut">
              <a:rPr lang="en-GB" smtClean="0"/>
              <a:t>17/09/2024</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2C7073-E7D3-4D7E-A8B0-7A8D17E23266}" type="slidenum">
              <a:rPr lang="en-GB" smtClean="0"/>
              <a:t>‹#›</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17-9-2024</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The second part of the hands-on-training focuses on the idea of “Prevention is better than cure”. Farmers and veterinarians will work together exploring changes at farm level as preventive measures to reduce the need of reducing antimicrobial use. These implies that a common understanding between farmers and veterinarians is needed.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11</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“Lets work together to prevent and reduce the use of antimicrobial”.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685800" y="1143000"/>
            <a:ext cx="5486400" cy="3086100"/>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https://www.youtube.com/watch?v=cu7cIIlbOd8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Rational</a:t>
            </a:r>
            <a:r>
              <a:rPr lang="en-US" i="1" dirty="0">
                <a:latin typeface="Times New Roman" pitchFamily="18"/>
              </a:rPr>
              <a:t>: A strong and well-established relationship between farmers and veterinarians forms the cornerstone for implementing effective measures at farm level to prevent and reduce the use of antimicrobials. It is therefore crucial to identify common key areas in which they can collaborate to foster trust between veterinarians and farmers. When both groups are able to identify the problems and solutions, this will set a strong basis for improvement. </a:t>
            </a:r>
            <a:endParaRPr lang="nl-NL" dirty="0"/>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r>
              <a:rPr lang="en-GB" dirty="0"/>
              <a:t>The activity will consist in agreeing action points at farm level, </a:t>
            </a:r>
            <a:r>
              <a:rPr lang="en-GB" dirty="0">
                <a:sym typeface="Wingdings" panose="05000000000000000000" pitchFamily="2" charset="2"/>
              </a:rPr>
              <a:t>measures that are personally valuable to both farmers and veterinarians.</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r>
              <a:rPr lang="en-US" sz="120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8</a:t>
            </a:fld>
            <a:endParaRPr lang="en-GB"/>
          </a:p>
        </p:txBody>
      </p:sp>
    </p:spTree>
    <p:extLst>
      <p:ext uri="{BB962C8B-B14F-4D97-AF65-F5344CB8AC3E}">
        <p14:creationId xmlns:p14="http://schemas.microsoft.com/office/powerpoint/2010/main" val="3297873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9</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10</a:t>
            </a:fld>
            <a:endParaRPr lang="en-GB"/>
          </a:p>
        </p:txBody>
      </p:sp>
    </p:spTree>
    <p:extLst>
      <p:ext uri="{BB962C8B-B14F-4D97-AF65-F5344CB8AC3E}">
        <p14:creationId xmlns:p14="http://schemas.microsoft.com/office/powerpoint/2010/main" val="2273113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1.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cid:image004.jpg@01D9F6A4.3DC88080" TargetMode="External"/><Relationship Id="rId10" Type="http://schemas.openxmlformats.org/officeDocument/2006/relationships/image" Target="../media/image27.png"/><Relationship Id="rId4" Type="http://schemas.openxmlformats.org/officeDocument/2006/relationships/image" Target="../media/image22.jpeg"/><Relationship Id="rId9" Type="http://schemas.openxmlformats.org/officeDocument/2006/relationships/image" Target="../media/image26.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32.png"/><Relationship Id="rId12" Type="http://schemas.openxmlformats.org/officeDocument/2006/relationships/image" Target="../media/image36.jpe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31.png"/><Relationship Id="rId11" Type="http://schemas.openxmlformats.org/officeDocument/2006/relationships/image" Target="../media/image9.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3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6.png"/><Relationship Id="rId4" Type="http://schemas.openxmlformats.org/officeDocument/2006/relationships/image" Target="../media/image45.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5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5.jpe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4.png"/><Relationship Id="rId17" Type="http://schemas.openxmlformats.org/officeDocument/2006/relationships/hyperlink" Target="http://www.amrfvtraining.eu/" TargetMode="External"/><Relationship Id="rId2" Type="http://schemas.openxmlformats.org/officeDocument/2006/relationships/image" Target="../media/image1.png"/><Relationship Id="rId16"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cid:image004.jpg@01D9F6A4.3DC88080" TargetMode="External"/><Relationship Id="rId5" Type="http://schemas.openxmlformats.org/officeDocument/2006/relationships/image" Target="../media/image5.png"/><Relationship Id="rId15" Type="http://schemas.openxmlformats.org/officeDocument/2006/relationships/image" Target="../media/image57.png"/><Relationship Id="rId10" Type="http://schemas.openxmlformats.org/officeDocument/2006/relationships/image" Target="../media/image53.jpe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5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17-9-2024</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17-9-2024</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17-9-2024</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en-GB" sz="2396" noProof="0" dirty="0">
                <a:solidFill>
                  <a:srgbClr val="003399"/>
                </a:solidFill>
                <a:latin typeface="EC Square Sans Pro" panose="020B0506040000020004" pitchFamily="34" charset="0"/>
              </a:rPr>
              <a:t>Hands-on Training for Farmers and Veterinarians: New measures to fight antimicrobial resistance</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1" name="Imagen 50" descr="Interfaz de usuario gráfica&#10;&#10;Descripción generada automáticamente">
            <a:extLst>
              <a:ext uri="{FF2B5EF4-FFF2-40B4-BE49-F238E27FC236}">
                <a16:creationId xmlns:a16="http://schemas.microsoft.com/office/drawing/2014/main" id="{1007B104-92BA-4BA5-A656-DA433D20A54C}"/>
              </a:ext>
            </a:extLst>
          </p:cNvPr>
          <p:cNvPicPr/>
          <p:nvPr userDrawn="1"/>
        </p:nvPicPr>
        <p:blipFill>
          <a:blip r:embed="rId4" r:link="rId5" cstate="email">
            <a:extLst>
              <a:ext uri="{28A0092B-C50C-407E-A947-70E740481C1C}">
                <a14:useLocalDpi xmlns:a14="http://schemas.microsoft.com/office/drawing/2010/main"/>
              </a:ext>
            </a:extLst>
          </a:blip>
          <a:srcRect/>
          <a:stretch>
            <a:fillRect/>
          </a:stretch>
        </p:blipFill>
        <p:spPr bwMode="auto">
          <a:xfrm>
            <a:off x="9829801" y="6152351"/>
            <a:ext cx="2338705" cy="576782"/>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1" y="6169903"/>
            <a:ext cx="2567305" cy="559228"/>
          </a:xfrm>
          <a:prstGeom prst="rect">
            <a:avLst/>
          </a:prstGeom>
          <a:noFill/>
          <a:ln>
            <a:noFill/>
          </a:ln>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17-9-2024</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descr="Interfaz de usuario gráfica&#10;&#10;Descripción generada automáticamente">
            <a:extLst>
              <a:ext uri="{FF2B5EF4-FFF2-40B4-BE49-F238E27FC236}">
                <a16:creationId xmlns:a16="http://schemas.microsoft.com/office/drawing/2014/main" id="{C53E509D-9C05-4F64-B596-3792F76B9CA7}"/>
              </a:ext>
            </a:extLst>
          </p:cNvPr>
          <p:cNvPicPr/>
          <p:nvPr userDrawn="1"/>
        </p:nvPicPr>
        <p:blipFill>
          <a:blip r:embed="rId10" r:link="rId11" cstate="email">
            <a:extLst>
              <a:ext uri="{28A0092B-C50C-407E-A947-70E740481C1C}">
                <a14:useLocalDpi xmlns:a14="http://schemas.microsoft.com/office/drawing/2010/main"/>
              </a:ext>
            </a:extLst>
          </a:blip>
          <a:srcRect/>
          <a:stretch>
            <a:fillRect/>
          </a:stretch>
        </p:blipFill>
        <p:spPr bwMode="auto">
          <a:xfrm>
            <a:off x="8620810" y="5753030"/>
            <a:ext cx="3418791" cy="870454"/>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3"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4"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en-GB" sz="1797" dirty="0">
                <a:latin typeface="EC Square Sans Pro" panose="020B0506040000020004" pitchFamily="34" charset="0"/>
                <a:hlinkClick r:id="rId17"/>
              </a:rPr>
              <a:t>www.amrfvtraining.eu</a:t>
            </a:r>
            <a:r>
              <a:rPr lang="en-GB" sz="1797" dirty="0">
                <a:latin typeface="EC Square Sans Pro" panose="020B0506040000020004" pitchFamily="34" charset="0"/>
              </a:rPr>
              <a:t>  </a:t>
            </a:r>
          </a:p>
        </p:txBody>
      </p:sp>
    </p:spTree>
    <p:extLst>
      <p:ext uri="{BB962C8B-B14F-4D97-AF65-F5344CB8AC3E}">
        <p14:creationId xmlns:p14="http://schemas.microsoft.com/office/powerpoint/2010/main" val="316014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17-9-2024</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17-9-2024</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17-9-2024</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17-9-2024</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17-9-2024</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17-9-2024</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17-9-2024</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17-9-2024</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5.jpeg"/></Relationships>
</file>

<file path=ppt/slides/_rels/slide6.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image" Target="../media/image66.jpeg"/><Relationship Id="rId7" Type="http://schemas.openxmlformats.org/officeDocument/2006/relationships/image" Target="../media/image70.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69.png"/><Relationship Id="rId11" Type="http://schemas.openxmlformats.org/officeDocument/2006/relationships/image" Target="../media/image74.jpeg"/><Relationship Id="rId5" Type="http://schemas.openxmlformats.org/officeDocument/2006/relationships/image" Target="../media/image68.png"/><Relationship Id="rId10" Type="http://schemas.openxmlformats.org/officeDocument/2006/relationships/image" Target="../media/image73.png"/><Relationship Id="rId4" Type="http://schemas.openxmlformats.org/officeDocument/2006/relationships/image" Target="../media/image67.jpeg"/><Relationship Id="rId9" Type="http://schemas.openxmlformats.org/officeDocument/2006/relationships/image" Target="../media/image72.png"/></Relationships>
</file>

<file path=ppt/slides/_rels/slide7.xml.rels><?xml version="1.0" encoding="UTF-8" standalone="yes"?>
<Relationships xmlns="http://schemas.openxmlformats.org/package/2006/relationships"><Relationship Id="rId3" Type="http://schemas.openxmlformats.org/officeDocument/2006/relationships/image" Target="../media/image75.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92500" lnSpcReduction="10000"/>
          </a:bodyPr>
          <a:lstStyle/>
          <a:p>
            <a:pPr marL="0" indent="0">
              <a:buNone/>
            </a:pPr>
            <a:r>
              <a:rPr lang="es-ES" dirty="0" err="1">
                <a:latin typeface="EC Square Sans Pro" panose="020B0506040000020004" pitchFamily="34" charset="0"/>
              </a:rPr>
              <a:t>Hands-on</a:t>
            </a:r>
            <a:r>
              <a:rPr lang="es-ES" dirty="0">
                <a:latin typeface="EC Square Sans Pro" panose="020B0506040000020004" pitchFamily="34" charset="0"/>
              </a:rPr>
              <a:t> training for </a:t>
            </a:r>
            <a:r>
              <a:rPr lang="es-ES" dirty="0" err="1">
                <a:latin typeface="EC Square Sans Pro" panose="020B0506040000020004" pitchFamily="34" charset="0"/>
              </a:rPr>
              <a:t>farmers</a:t>
            </a:r>
            <a:r>
              <a:rPr lang="es-ES" dirty="0">
                <a:latin typeface="EC Square Sans Pro" panose="020B0506040000020004" pitchFamily="34" charset="0"/>
              </a:rPr>
              <a:t> and </a:t>
            </a:r>
            <a:r>
              <a:rPr lang="es-ES" dirty="0" err="1">
                <a:latin typeface="EC Square Sans Pro" panose="020B0506040000020004" pitchFamily="34" charset="0"/>
              </a:rPr>
              <a:t>veterinarians</a:t>
            </a:r>
            <a:r>
              <a:rPr lang="es-ES" dirty="0">
                <a:latin typeface="EC Square Sans Pro" panose="020B0506040000020004" pitchFamily="34" charset="0"/>
              </a:rPr>
              <a:t>:  </a:t>
            </a:r>
          </a:p>
          <a:p>
            <a:pPr marL="0" indent="0">
              <a:buNone/>
            </a:pPr>
            <a:r>
              <a:rPr lang="es-ES" dirty="0" err="1">
                <a:latin typeface="EC Square Sans Pro" panose="020B0506040000020004" pitchFamily="34" charset="0"/>
              </a:rPr>
              <a:t>Group</a:t>
            </a:r>
            <a:r>
              <a:rPr lang="es-ES" dirty="0">
                <a:latin typeface="EC Square Sans Pro" panose="020B0506040000020004" pitchFamily="34" charset="0"/>
              </a:rPr>
              <a:t> </a:t>
            </a:r>
            <a:r>
              <a:rPr lang="es-ES" dirty="0" err="1">
                <a:latin typeface="EC Square Sans Pro" panose="020B0506040000020004" pitchFamily="34" charset="0"/>
              </a:rPr>
              <a:t>exercises</a:t>
            </a:r>
            <a:endParaRPr lang="es-ES" dirty="0">
              <a:latin typeface="EC Square Sans Pro" panose="020B0506040000020004" pitchFamily="34" charset="0"/>
            </a:endParaRP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pPr marL="0" indent="0">
              <a:buNone/>
            </a:pPr>
            <a:r>
              <a:rPr lang="es-ES" dirty="0">
                <a:latin typeface="EC Square Sans Pro" panose="020B0506040000020004" pitchFamily="34" charset="0"/>
              </a:rPr>
              <a:t>LITHUANIA 25 SEPTEMBER 2024</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8" y="188784"/>
            <a:ext cx="11814295" cy="260254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a:t>
            </a:r>
            <a:r>
              <a:rPr lang="nl-NL" sz="3200" kern="0" dirty="0" err="1">
                <a:latin typeface="EC Square Sans Pro" panose="020B0506040000020004" pitchFamily="34" charset="0"/>
              </a:rPr>
              <a:t>exercise</a:t>
            </a:r>
            <a:r>
              <a:rPr lang="nl-NL" sz="3200" kern="0" dirty="0">
                <a:latin typeface="EC Square Sans Pro" panose="020B0506040000020004" pitchFamily="34" charset="0"/>
              </a:rPr>
              <a:t> 2b - </a:t>
            </a:r>
            <a:r>
              <a:rPr lang="nl-NL" sz="3200" b="1" kern="0" dirty="0">
                <a:latin typeface="EC Square Sans Pro" panose="020B0506040000020004" pitchFamily="34" charset="0"/>
              </a:rPr>
              <a:t>Find </a:t>
            </a:r>
            <a:r>
              <a:rPr lang="nl-NL" sz="3200" b="1" u="sng" kern="0" dirty="0">
                <a:latin typeface="EC Square Sans Pro" panose="020B0506040000020004" pitchFamily="34" charset="0"/>
              </a:rPr>
              <a:t>solutions</a:t>
            </a:r>
            <a:r>
              <a:rPr lang="nl-NL" sz="3200" b="1" kern="0" dirty="0">
                <a:latin typeface="EC Square Sans Pro" panose="020B0506040000020004" pitchFamily="34" charset="0"/>
              </a:rPr>
              <a:t> to address barriers –</a:t>
            </a:r>
            <a:r>
              <a:rPr lang="nl-NL" sz="3200" b="1" u="sng" kern="0" dirty="0">
                <a:latin typeface="EC Square Sans Pro" panose="020B0506040000020004" pitchFamily="34" charset="0"/>
              </a:rPr>
              <a:t>Reduce and responsible use of antimicrobials</a:t>
            </a:r>
            <a:endParaRPr lang="es-ES" sz="3200" b="1" u="sng" kern="0" dirty="0">
              <a:latin typeface="EC Square Sans Pro" panose="020B0506040000020004" pitchFamily="34" charset="0"/>
            </a:endParaRPr>
          </a:p>
        </p:txBody>
      </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194040" y="1701800"/>
            <a:ext cx="11603881" cy="4444391"/>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Farmers and veterinarians mixed in 1 group, divided per specie </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the flip-over of previous group exercise: </a:t>
            </a:r>
            <a:r>
              <a:rPr kumimoji="0" lang="nl-NL" sz="24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Reduce and responsible use of antimicrobials</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a new flip-over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to</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answer</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the</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questions</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en-US" sz="3200" b="1" dirty="0">
                <a:solidFill>
                  <a:srgbClr val="002060"/>
                </a:solidFill>
                <a:latin typeface="EC Square Sans Pro" panose="020B0506040000020004" pitchFamily="34" charset="0"/>
                <a:cs typeface="Arial" panose="020B0604020202020204" pitchFamily="34" charset="0"/>
              </a:rPr>
              <a:t>What are the barriers to reducing and responsible use of antimicrobials? </a:t>
            </a:r>
          </a:p>
          <a:p>
            <a:pPr marL="685800" lvl="1" indent="-228600">
              <a:lnSpc>
                <a:spcPct val="70000"/>
              </a:lnSpc>
              <a:spcBef>
                <a:spcPts val="500"/>
              </a:spcBef>
              <a:buSzPct val="100000"/>
              <a:buFont typeface="Arial" pitchFamily="34"/>
              <a:buChar char="•"/>
              <a:defRPr/>
            </a:pPr>
            <a:endParaRPr lang="en-US" sz="2000"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What are the solutions to address these barriers?</a:t>
            </a:r>
            <a:endParaRPr lang="en-US" sz="3200"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lang="nl-NL" sz="3200" b="1"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Create a SMART goal for yourself - </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to be implemented on your / your client’s farm</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Work with post-its to put your answers on the flip-overs</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grpSp>
        <p:nvGrpSpPr>
          <p:cNvPr id="2" name="Grupo 35">
            <a:extLst>
              <a:ext uri="{FF2B5EF4-FFF2-40B4-BE49-F238E27FC236}">
                <a16:creationId xmlns:a16="http://schemas.microsoft.com/office/drawing/2014/main" id="{ED20C595-7AF0-7554-BB3A-8508D7F45F2D}"/>
              </a:ext>
            </a:extLst>
          </p:cNvPr>
          <p:cNvGrpSpPr/>
          <p:nvPr/>
        </p:nvGrpSpPr>
        <p:grpSpPr>
          <a:xfrm>
            <a:off x="10275728" y="5535386"/>
            <a:ext cx="1366543" cy="1133830"/>
            <a:chOff x="10133729" y="-46716"/>
            <a:chExt cx="1682901" cy="1546999"/>
          </a:xfrm>
        </p:grpSpPr>
        <p:sp>
          <p:nvSpPr>
            <p:cNvPr id="3" name="CuadroTexto 36">
              <a:extLst>
                <a:ext uri="{FF2B5EF4-FFF2-40B4-BE49-F238E27FC236}">
                  <a16:creationId xmlns:a16="http://schemas.microsoft.com/office/drawing/2014/main" id="{8F2F608D-9556-4BE5-6F3D-FD7820899137}"/>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35 </a:t>
              </a:r>
            </a:p>
            <a:p>
              <a:pPr algn="ctr"/>
              <a:r>
                <a:rPr lang="en-GB" sz="1400" b="1" dirty="0">
                  <a:solidFill>
                    <a:srgbClr val="C00000"/>
                  </a:solidFill>
                  <a:latin typeface="EC Square Sans Pro" panose="020B0506040000020004" pitchFamily="34" charset="0"/>
                </a:rPr>
                <a:t>MIN</a:t>
              </a:r>
            </a:p>
          </p:txBody>
        </p:sp>
        <p:grpSp>
          <p:nvGrpSpPr>
            <p:cNvPr id="4" name="Grupo 37">
              <a:extLst>
                <a:ext uri="{FF2B5EF4-FFF2-40B4-BE49-F238E27FC236}">
                  <a16:creationId xmlns:a16="http://schemas.microsoft.com/office/drawing/2014/main" id="{8E908726-426E-D3CC-34E1-FAEACE708387}"/>
                </a:ext>
              </a:extLst>
            </p:cNvPr>
            <p:cNvGrpSpPr/>
            <p:nvPr/>
          </p:nvGrpSpPr>
          <p:grpSpPr>
            <a:xfrm>
              <a:off x="10133729" y="-46716"/>
              <a:ext cx="1682901" cy="1546999"/>
              <a:chOff x="9836637" y="106015"/>
              <a:chExt cx="1929565" cy="2078540"/>
            </a:xfrm>
          </p:grpSpPr>
          <p:sp>
            <p:nvSpPr>
              <p:cNvPr id="5" name="Elipse 38">
                <a:extLst>
                  <a:ext uri="{FF2B5EF4-FFF2-40B4-BE49-F238E27FC236}">
                    <a16:creationId xmlns:a16="http://schemas.microsoft.com/office/drawing/2014/main" id="{3F2F93A8-CCCE-1225-B0D0-E2668AA6B9EB}"/>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Conector recto 39">
                <a:extLst>
                  <a:ext uri="{FF2B5EF4-FFF2-40B4-BE49-F238E27FC236}">
                    <a16:creationId xmlns:a16="http://schemas.microsoft.com/office/drawing/2014/main" id="{250D89E0-332C-9802-887A-20B585F254C7}"/>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7" name="Conector recto 40">
                <a:extLst>
                  <a:ext uri="{FF2B5EF4-FFF2-40B4-BE49-F238E27FC236}">
                    <a16:creationId xmlns:a16="http://schemas.microsoft.com/office/drawing/2014/main" id="{64C61DA5-3A2A-B5CB-E652-E85A895D1B86}"/>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8" name="Conector recto 41">
                <a:extLst>
                  <a:ext uri="{FF2B5EF4-FFF2-40B4-BE49-F238E27FC236}">
                    <a16:creationId xmlns:a16="http://schemas.microsoft.com/office/drawing/2014/main" id="{B6977050-4099-38D1-4D02-8972D4846001}"/>
                  </a:ext>
                </a:extLst>
              </p:cNvPr>
              <p:cNvCxnSpPr>
                <a:cxnSpLocks/>
                <a:stCxn id="5"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9" name="Conector recto 42">
                <a:extLst>
                  <a:ext uri="{FF2B5EF4-FFF2-40B4-BE49-F238E27FC236}">
                    <a16:creationId xmlns:a16="http://schemas.microsoft.com/office/drawing/2014/main" id="{4F211AC7-5779-2B4C-00A9-347AB4D863AD}"/>
                  </a:ext>
                </a:extLst>
              </p:cNvPr>
              <p:cNvCxnSpPr>
                <a:cxnSpLocks/>
                <a:stCxn id="5"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0" name="Cuerda 43">
                <a:extLst>
                  <a:ext uri="{FF2B5EF4-FFF2-40B4-BE49-F238E27FC236}">
                    <a16:creationId xmlns:a16="http://schemas.microsoft.com/office/drawing/2014/main" id="{1474289B-99BE-B092-044F-EAA1BC7915BE}"/>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uerda 44">
                <a:extLst>
                  <a:ext uri="{FF2B5EF4-FFF2-40B4-BE49-F238E27FC236}">
                    <a16:creationId xmlns:a16="http://schemas.microsoft.com/office/drawing/2014/main" id="{C53DA5A7-883B-6815-A1DC-20D9CA943948}"/>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332420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762001" y="310575"/>
            <a:ext cx="11125199" cy="1222952"/>
          </a:xfrm>
        </p:spPr>
        <p:txBody>
          <a:bodyPr>
            <a:noAutofit/>
          </a:bodyPr>
          <a:lstStyle/>
          <a:p>
            <a:pPr marL="0" indent="0">
              <a:lnSpc>
                <a:spcPct val="120000"/>
              </a:lnSpc>
              <a:buNone/>
            </a:pPr>
            <a:r>
              <a:rPr lang="nl-NL" sz="3200" dirty="0">
                <a:latin typeface="EC Square Sans Pro" panose="020B0506040000020004" pitchFamily="34" charset="0"/>
              </a:rPr>
              <a:t>Group exercise 3a: </a:t>
            </a:r>
            <a:r>
              <a:rPr lang="nl-NL" sz="3200" b="1" u="sng" dirty="0">
                <a:latin typeface="EC Square Sans Pro" panose="020B0506040000020004" pitchFamily="34" charset="0"/>
              </a:rPr>
              <a:t>Presentation of the outcomes: solutions to improved husbandry practices</a:t>
            </a:r>
            <a:endParaRPr lang="es-ES" sz="3200" b="1" u="sng" dirty="0">
              <a:latin typeface="EC Square Sans Pro" panose="020B0506040000020004" pitchFamily="34" charset="0"/>
            </a:endParaRP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0515600"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GB" sz="3600" b="1" dirty="0">
                <a:solidFill>
                  <a:srgbClr val="002060"/>
                </a:solidFill>
                <a:latin typeface="EC Square Sans Pro" panose="020B0506040000020004" pitchFamily="34" charset="0"/>
                <a:cs typeface="Arial" panose="020B0604020202020204" pitchFamily="34" charset="0"/>
              </a:rPr>
              <a:t>“In what way can improved husbandry practices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2" name="Grupo 3">
            <a:extLst>
              <a:ext uri="{FF2B5EF4-FFF2-40B4-BE49-F238E27FC236}">
                <a16:creationId xmlns:a16="http://schemas.microsoft.com/office/drawing/2014/main" id="{58C5EE11-3B31-2657-668E-38756B759951}"/>
              </a:ext>
            </a:extLst>
          </p:cNvPr>
          <p:cNvGrpSpPr/>
          <p:nvPr/>
        </p:nvGrpSpPr>
        <p:grpSpPr>
          <a:xfrm>
            <a:off x="10553700" y="5219700"/>
            <a:ext cx="1481007" cy="1449516"/>
            <a:chOff x="10133729" y="-46716"/>
            <a:chExt cx="1682901" cy="1546999"/>
          </a:xfrm>
        </p:grpSpPr>
        <p:sp>
          <p:nvSpPr>
            <p:cNvPr id="3" name="CuadroTexto 4">
              <a:extLst>
                <a:ext uri="{FF2B5EF4-FFF2-40B4-BE49-F238E27FC236}">
                  <a16:creationId xmlns:a16="http://schemas.microsoft.com/office/drawing/2014/main" id="{D238EBCD-247D-36C8-3F2B-B26BC803F42F}"/>
                </a:ext>
              </a:extLst>
            </p:cNvPr>
            <p:cNvSpPr txBox="1"/>
            <p:nvPr/>
          </p:nvSpPr>
          <p:spPr>
            <a:xfrm>
              <a:off x="10327771" y="458783"/>
              <a:ext cx="1294819" cy="919730"/>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30 </a:t>
              </a:r>
            </a:p>
            <a:p>
              <a:pPr algn="ctr"/>
              <a:r>
                <a:rPr lang="en-GB" sz="1400" b="1" dirty="0">
                  <a:solidFill>
                    <a:srgbClr val="C00000"/>
                  </a:solidFill>
                  <a:latin typeface="EC Square Sans Pro" panose="020B0506040000020004" pitchFamily="34" charset="0"/>
                </a:rPr>
                <a:t>MIN</a:t>
              </a:r>
            </a:p>
          </p:txBody>
        </p:sp>
        <p:grpSp>
          <p:nvGrpSpPr>
            <p:cNvPr id="4" name="Grupo 5">
              <a:extLst>
                <a:ext uri="{FF2B5EF4-FFF2-40B4-BE49-F238E27FC236}">
                  <a16:creationId xmlns:a16="http://schemas.microsoft.com/office/drawing/2014/main" id="{767DE4EC-45FB-C848-6BB5-59EA2B373E5E}"/>
                </a:ext>
              </a:extLst>
            </p:cNvPr>
            <p:cNvGrpSpPr/>
            <p:nvPr/>
          </p:nvGrpSpPr>
          <p:grpSpPr>
            <a:xfrm>
              <a:off x="10133729" y="-46716"/>
              <a:ext cx="1682901" cy="1546999"/>
              <a:chOff x="9836637" y="106015"/>
              <a:chExt cx="1929565" cy="2078540"/>
            </a:xfrm>
          </p:grpSpPr>
          <p:sp>
            <p:nvSpPr>
              <p:cNvPr id="5" name="Elipse 6">
                <a:extLst>
                  <a:ext uri="{FF2B5EF4-FFF2-40B4-BE49-F238E27FC236}">
                    <a16:creationId xmlns:a16="http://schemas.microsoft.com/office/drawing/2014/main" id="{EB75DF34-14B6-EE4E-63E0-487FFECF536B}"/>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Conector recto 7">
                <a:extLst>
                  <a:ext uri="{FF2B5EF4-FFF2-40B4-BE49-F238E27FC236}">
                    <a16:creationId xmlns:a16="http://schemas.microsoft.com/office/drawing/2014/main" id="{FF22B1BE-1AA2-0783-6387-101DA472C4A9}"/>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7" name="Conector recto 8">
                <a:extLst>
                  <a:ext uri="{FF2B5EF4-FFF2-40B4-BE49-F238E27FC236}">
                    <a16:creationId xmlns:a16="http://schemas.microsoft.com/office/drawing/2014/main" id="{DCBBEAEE-4A67-626A-A0E0-1338AF1E07AC}"/>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8" name="Conector recto 9">
                <a:extLst>
                  <a:ext uri="{FF2B5EF4-FFF2-40B4-BE49-F238E27FC236}">
                    <a16:creationId xmlns:a16="http://schemas.microsoft.com/office/drawing/2014/main" id="{0F5C1948-0F81-1DC3-B836-4E63418AA090}"/>
                  </a:ext>
                </a:extLst>
              </p:cNvPr>
              <p:cNvCxnSpPr>
                <a:cxnSpLocks/>
                <a:stCxn id="5"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9" name="Conector recto 10">
                <a:extLst>
                  <a:ext uri="{FF2B5EF4-FFF2-40B4-BE49-F238E27FC236}">
                    <a16:creationId xmlns:a16="http://schemas.microsoft.com/office/drawing/2014/main" id="{5D8B7215-6ED8-E15E-5D0B-94ED921EF884}"/>
                  </a:ext>
                </a:extLst>
              </p:cNvPr>
              <p:cNvCxnSpPr>
                <a:cxnSpLocks/>
                <a:stCxn id="5"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0" name="Cuerda 11">
                <a:extLst>
                  <a:ext uri="{FF2B5EF4-FFF2-40B4-BE49-F238E27FC236}">
                    <a16:creationId xmlns:a16="http://schemas.microsoft.com/office/drawing/2014/main" id="{A9F6FB21-3CF2-110F-32BA-AC9F3E47FE44}"/>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uerda 12">
                <a:extLst>
                  <a:ext uri="{FF2B5EF4-FFF2-40B4-BE49-F238E27FC236}">
                    <a16:creationId xmlns:a16="http://schemas.microsoft.com/office/drawing/2014/main" id="{D2DABB6B-2931-0A08-03CF-6EBC81A2BD75}"/>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3029229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20000"/>
              </a:lnSpc>
              <a:spcBef>
                <a:spcPts val="1000"/>
              </a:spcBef>
              <a:buSzPct val="100000"/>
            </a:pPr>
            <a:r>
              <a:rPr lang="nl-NL" sz="3200" kern="1200" dirty="0">
                <a:latin typeface="EC Square Sans Pro" panose="020B0506040000020004" pitchFamily="34" charset="0"/>
              </a:rPr>
              <a:t>Group exercise 3b: </a:t>
            </a:r>
            <a:r>
              <a:rPr lang="nl-NL" sz="3200" b="1" kern="1200" dirty="0">
                <a:latin typeface="EC Square Sans Pro" panose="020B0506040000020004" pitchFamily="34" charset="0"/>
              </a:rPr>
              <a:t>Presentation of the outcomes: measures to reduce and use antimicrobials in a more responsible way</a:t>
            </a:r>
            <a:endParaRPr lang="es-ES" sz="3200" b="1" kern="1200" dirty="0">
              <a:latin typeface="EC Square Sans Pro" panose="020B0506040000020004" pitchFamily="34" charset="0"/>
            </a:endParaRP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838203" y="1825627"/>
            <a:ext cx="11025742" cy="4721798"/>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US" sz="3600" b="1" dirty="0">
                <a:solidFill>
                  <a:srgbClr val="002060"/>
                </a:solidFill>
                <a:latin typeface="EC Square Sans Pro" panose="020B0506040000020004" pitchFamily="34" charset="0"/>
                <a:cs typeface="Arial" panose="020B0604020202020204" pitchFamily="34" charset="0"/>
              </a:rPr>
              <a:t>“In what way can other measures to be implemented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4" name="Grupo 3">
            <a:extLst>
              <a:ext uri="{FF2B5EF4-FFF2-40B4-BE49-F238E27FC236}">
                <a16:creationId xmlns:a16="http://schemas.microsoft.com/office/drawing/2014/main" id="{3E05FFAE-23B5-4FE9-A635-989089E3F2D0}"/>
              </a:ext>
            </a:extLst>
          </p:cNvPr>
          <p:cNvGrpSpPr/>
          <p:nvPr/>
        </p:nvGrpSpPr>
        <p:grpSpPr>
          <a:xfrm>
            <a:off x="10553700" y="5219700"/>
            <a:ext cx="1481007" cy="1449516"/>
            <a:chOff x="10133729" y="-46716"/>
            <a:chExt cx="1682901" cy="1546999"/>
          </a:xfrm>
        </p:grpSpPr>
        <p:sp>
          <p:nvSpPr>
            <p:cNvPr id="5" name="CuadroTexto 4">
              <a:extLst>
                <a:ext uri="{FF2B5EF4-FFF2-40B4-BE49-F238E27FC236}">
                  <a16:creationId xmlns:a16="http://schemas.microsoft.com/office/drawing/2014/main" id="{D8CCC978-5BFB-46E6-B5CC-ED81362E7785}"/>
                </a:ext>
              </a:extLst>
            </p:cNvPr>
            <p:cNvSpPr txBox="1"/>
            <p:nvPr/>
          </p:nvSpPr>
          <p:spPr>
            <a:xfrm>
              <a:off x="10327771" y="458783"/>
              <a:ext cx="1294819" cy="919730"/>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30 </a:t>
              </a:r>
            </a:p>
            <a:p>
              <a:pPr algn="ctr"/>
              <a:r>
                <a:rPr lang="en-GB" sz="1400" b="1" dirty="0">
                  <a:solidFill>
                    <a:srgbClr val="C00000"/>
                  </a:solidFill>
                  <a:latin typeface="EC Square Sans Pro" panose="020B0506040000020004" pitchFamily="34" charset="0"/>
                </a:rPr>
                <a:t>MIN</a:t>
              </a:r>
            </a:p>
          </p:txBody>
        </p:sp>
        <p:grpSp>
          <p:nvGrpSpPr>
            <p:cNvPr id="6" name="Grupo 5">
              <a:extLst>
                <a:ext uri="{FF2B5EF4-FFF2-40B4-BE49-F238E27FC236}">
                  <a16:creationId xmlns:a16="http://schemas.microsoft.com/office/drawing/2014/main" id="{EE40D9B1-25A7-4227-8F02-3336504BB052}"/>
                </a:ext>
              </a:extLst>
            </p:cNvPr>
            <p:cNvGrpSpPr/>
            <p:nvPr/>
          </p:nvGrpSpPr>
          <p:grpSpPr>
            <a:xfrm>
              <a:off x="10133729" y="-46716"/>
              <a:ext cx="1682901" cy="1546999"/>
              <a:chOff x="9836637" y="106015"/>
              <a:chExt cx="1929565" cy="2078540"/>
            </a:xfrm>
          </p:grpSpPr>
          <p:sp>
            <p:nvSpPr>
              <p:cNvPr id="7" name="Elipse 6">
                <a:extLst>
                  <a:ext uri="{FF2B5EF4-FFF2-40B4-BE49-F238E27FC236}">
                    <a16:creationId xmlns:a16="http://schemas.microsoft.com/office/drawing/2014/main" id="{9E822593-200C-447C-9C38-2E84E2DC794E}"/>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onector recto 7">
                <a:extLst>
                  <a:ext uri="{FF2B5EF4-FFF2-40B4-BE49-F238E27FC236}">
                    <a16:creationId xmlns:a16="http://schemas.microsoft.com/office/drawing/2014/main" id="{B603FE94-9983-4B4E-99ED-B0281126E6CC}"/>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EFCA79F5-C418-45FF-863E-510157352005}"/>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AAF859F-CD8C-43FB-ADEE-80FBCBBF6D0B}"/>
                  </a:ext>
                </a:extLst>
              </p:cNvPr>
              <p:cNvCxnSpPr>
                <a:cxnSpLocks/>
                <a:stCxn id="7"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55FDFB1-B45B-4FBB-90FA-00AF24CFD2D7}"/>
                  </a:ext>
                </a:extLst>
              </p:cNvPr>
              <p:cNvCxnSpPr>
                <a:cxnSpLocks/>
                <a:stCxn id="7"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2" name="Cuerda 11">
                <a:extLst>
                  <a:ext uri="{FF2B5EF4-FFF2-40B4-BE49-F238E27FC236}">
                    <a16:creationId xmlns:a16="http://schemas.microsoft.com/office/drawing/2014/main" id="{7EBC5317-A2C6-401A-B47F-575247E8B0BE}"/>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uerda 12">
                <a:extLst>
                  <a:ext uri="{FF2B5EF4-FFF2-40B4-BE49-F238E27FC236}">
                    <a16:creationId xmlns:a16="http://schemas.microsoft.com/office/drawing/2014/main" id="{5F3ED3E4-826F-43CD-BF36-595E80D1F51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1110351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3760832374"/>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286432" y="3059667"/>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II</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en-GB" sz="3200" dirty="0">
                <a:latin typeface="EC Square Sans Pro" panose="020B0506040000020004" pitchFamily="34" charset="0"/>
                <a:sym typeface="Wingdings" panose="05000000000000000000" pitchFamily="2" charset="2"/>
              </a:rPr>
              <a:t>Changes at farm level:  Common understanding between farmers and veterinarians</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nl-NL" sz="2800" dirty="0" err="1">
                <a:latin typeface="EC Square Sans Pro" panose="020B0506040000020004" pitchFamily="34" charset="0"/>
              </a:rPr>
              <a:t>Let’s</a:t>
            </a:r>
            <a:r>
              <a:rPr lang="nl-NL" sz="2800" dirty="0">
                <a:latin typeface="EC Square Sans Pro" panose="020B0506040000020004" pitchFamily="34" charset="0"/>
              </a:rPr>
              <a:t> </a:t>
            </a:r>
            <a:r>
              <a:rPr lang="nl-NL" sz="2800" dirty="0" err="1">
                <a:latin typeface="EC Square Sans Pro" panose="020B0506040000020004" pitchFamily="34" charset="0"/>
              </a:rPr>
              <a:t>work</a:t>
            </a:r>
            <a:r>
              <a:rPr lang="nl-NL" sz="2800" dirty="0">
                <a:latin typeface="EC Square Sans Pro" panose="020B0506040000020004" pitchFamily="34" charset="0"/>
              </a:rPr>
              <a:t> </a:t>
            </a:r>
            <a:r>
              <a:rPr lang="nl-NL" sz="2800" dirty="0" err="1">
                <a:latin typeface="EC Square Sans Pro" panose="020B0506040000020004" pitchFamily="34" charset="0"/>
              </a:rPr>
              <a:t>together</a:t>
            </a:r>
            <a:r>
              <a:rPr lang="nl-NL" sz="2800" dirty="0">
                <a:latin typeface="EC Square Sans Pro" panose="020B0506040000020004" pitchFamily="34" charset="0"/>
              </a:rPr>
              <a:t> </a:t>
            </a:r>
            <a:r>
              <a:rPr lang="nl-NL" sz="2800" dirty="0" err="1">
                <a:latin typeface="EC Square Sans Pro" panose="020B0506040000020004" pitchFamily="34" charset="0"/>
              </a:rPr>
              <a:t>to</a:t>
            </a:r>
            <a:r>
              <a:rPr lang="nl-NL" sz="2800" dirty="0">
                <a:latin typeface="EC Square Sans Pro" panose="020B0506040000020004" pitchFamily="34" charset="0"/>
              </a:rPr>
              <a:t> </a:t>
            </a:r>
            <a:r>
              <a:rPr lang="nl-NL" sz="2800" dirty="0" err="1">
                <a:latin typeface="EC Square Sans Pro" panose="020B0506040000020004" pitchFamily="34" charset="0"/>
              </a:rPr>
              <a:t>prevent</a:t>
            </a:r>
            <a:r>
              <a:rPr lang="nl-NL" sz="2800" dirty="0">
                <a:latin typeface="EC Square Sans Pro" panose="020B0506040000020004" pitchFamily="34" charset="0"/>
              </a:rPr>
              <a:t> </a:t>
            </a:r>
            <a:r>
              <a:rPr lang="nl-NL" sz="2800" dirty="0" err="1">
                <a:latin typeface="EC Square Sans Pro" panose="020B0506040000020004" pitchFamily="34" charset="0"/>
              </a:rPr>
              <a:t>and</a:t>
            </a:r>
            <a:r>
              <a:rPr lang="nl-NL" sz="2800" dirty="0">
                <a:latin typeface="EC Square Sans Pro" panose="020B0506040000020004" pitchFamily="34" charset="0"/>
              </a:rPr>
              <a:t> </a:t>
            </a:r>
            <a:r>
              <a:rPr lang="nl-NL" sz="2800" dirty="0" err="1">
                <a:latin typeface="EC Square Sans Pro" panose="020B0506040000020004" pitchFamily="34" charset="0"/>
              </a:rPr>
              <a:t>reduce</a:t>
            </a:r>
            <a:r>
              <a:rPr lang="nl-NL" sz="2800" dirty="0">
                <a:latin typeface="EC Square Sans Pro" panose="020B0506040000020004" pitchFamily="34" charset="0"/>
              </a:rPr>
              <a:t> </a:t>
            </a:r>
            <a:r>
              <a:rPr lang="nl-NL" sz="2800" dirty="0" err="1">
                <a:latin typeface="EC Square Sans Pro" panose="020B0506040000020004" pitchFamily="34" charset="0"/>
              </a:rPr>
              <a:t>the</a:t>
            </a:r>
            <a:r>
              <a:rPr lang="nl-NL" sz="2800" dirty="0">
                <a:latin typeface="EC Square Sans Pro" panose="020B0506040000020004" pitchFamily="34" charset="0"/>
              </a:rPr>
              <a:t> </a:t>
            </a:r>
            <a:r>
              <a:rPr lang="nl-NL" sz="2800" dirty="0" err="1">
                <a:latin typeface="EC Square Sans Pro" panose="020B0506040000020004" pitchFamily="34" charset="0"/>
              </a:rPr>
              <a:t>use</a:t>
            </a:r>
            <a:r>
              <a:rPr lang="nl-NL" sz="2800" dirty="0">
                <a:latin typeface="EC Square Sans Pro" panose="020B0506040000020004" pitchFamily="34" charset="0"/>
              </a:rPr>
              <a:t> of </a:t>
            </a:r>
            <a:r>
              <a:rPr lang="nl-NL" sz="2800" dirty="0" err="1">
                <a:latin typeface="EC Square Sans Pro" panose="020B0506040000020004" pitchFamily="34" charset="0"/>
              </a:rPr>
              <a:t>antimicrobials</a:t>
            </a:r>
            <a:r>
              <a:rPr lang="nl-NL" sz="2800" dirty="0">
                <a:latin typeface="EC Square Sans Pro" panose="020B0506040000020004" pitchFamily="34" charset="0"/>
              </a:rPr>
              <a:t>…</a:t>
            </a:r>
            <a:endParaRPr lang="es-ES" sz="2800" dirty="0">
              <a:latin typeface="EC Square Sans Pro" panose="020B0506040000020004" pitchFamily="34" charset="0"/>
            </a:endParaRP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1364684" y="6140380"/>
            <a:ext cx="9462631" cy="475849"/>
          </a:xfrm>
          <a:prstGeom prst="rect">
            <a:avLst/>
          </a:prstGeom>
          <a:noFill/>
          <a:ln>
            <a:noFill/>
          </a:ln>
        </p:spPr>
        <p:txBody>
          <a:bodyPr vert="horz" wrap="square" lIns="91440" tIns="45720" rIns="91440" bIns="45720" anchor="t" anchorCtr="0" compatLnSpc="1">
            <a:normAutofit lnSpcReduction="10000"/>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en-US" sz="2800" dirty="0">
                <a:latin typeface="EC Square Sans Pro" panose="020B0506040000020004" pitchFamily="34" charset="0"/>
              </a:rPr>
              <a:t>By creating action points on </a:t>
            </a:r>
            <a:r>
              <a:rPr lang="en-US" sz="2800" b="1" dirty="0">
                <a:latin typeface="EC Square Sans Pro" panose="020B0506040000020004" pitchFamily="34" charset="0"/>
              </a:rPr>
              <a:t>YOUR</a:t>
            </a:r>
            <a:r>
              <a:rPr lang="en-US" sz="2800" dirty="0">
                <a:latin typeface="EC Square Sans Pro" panose="020B0506040000020004" pitchFamily="34" charset="0"/>
              </a:rPr>
              <a:t> (client’s) farm</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es-ES" sz="2800" dirty="0">
                <a:latin typeface="EC Square Sans Pro" panose="020B0506040000020004" pitchFamily="34" charset="0"/>
              </a:rPr>
              <a:t>WHY?</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a:bodyPr>
          <a:lstStyle/>
          <a:p>
            <a:pPr marL="0" indent="0">
              <a:buNone/>
            </a:pPr>
            <a:r>
              <a:rPr lang="en-GB" sz="2800" dirty="0">
                <a:latin typeface="EC Square Sans Pro" panose="020B0506040000020004" pitchFamily="34" charset="0"/>
              </a:rPr>
              <a:t>Foster collaboration between farmers and veterinarians</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951369"/>
            <a:ext cx="9919854" cy="6032421"/>
          </a:xfrm>
          <a:prstGeom prst="rect">
            <a:avLst/>
          </a:prstGeom>
          <a:noFill/>
        </p:spPr>
        <p:txBody>
          <a:bodyPr wrap="square" rtlCol="0">
            <a:spAutoFit/>
          </a:bodyPr>
          <a:lstStyle/>
          <a:p>
            <a:r>
              <a:rPr lang="en-GB" sz="2000" dirty="0">
                <a:latin typeface="EC Square Sans Pro" panose="020B0506040000020004" pitchFamily="34" charset="0"/>
                <a:cs typeface="Arial" panose="020B0604020202020204" pitchFamily="34" charset="0"/>
              </a:rPr>
              <a:t>There is more and more collaboration between the farmer and the veterinarian to improve animal health and to reduce the use of antimicrobials on farm level…Because it is effective!</a:t>
            </a:r>
          </a:p>
          <a:p>
            <a:endParaRPr lang="en-GB" sz="2000"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pPr algn="ctr"/>
            <a:endParaRPr lang="en-GB" sz="2000" b="1" dirty="0">
              <a:latin typeface="EC Square Sans Pro" panose="020B0506040000020004" pitchFamily="34" charset="0"/>
              <a:cs typeface="Arial" panose="020B0604020202020204" pitchFamily="34" charset="0"/>
            </a:endParaRPr>
          </a:p>
          <a:p>
            <a:pPr algn="ctr"/>
            <a:r>
              <a:rPr lang="en-GB" sz="2400" b="1" dirty="0">
                <a:latin typeface="EC Square Sans Pro" panose="020B0506040000020004" pitchFamily="34" charset="0"/>
                <a:cs typeface="Arial" panose="020B0604020202020204" pitchFamily="34" charset="0"/>
              </a:rPr>
              <a:t>The aim for today is to identify common key areas in which farmers and veterinarians can collaborate, which leads to further improvement.</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823171"/>
            <a:ext cx="6174509" cy="3488598"/>
          </a:xfrm>
          <a:prstGeom prst="rect">
            <a:avLst/>
          </a:prstGeom>
        </p:spPr>
      </p:pic>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ángulo 27">
            <a:extLst>
              <a:ext uri="{FF2B5EF4-FFF2-40B4-BE49-F238E27FC236}">
                <a16:creationId xmlns:a16="http://schemas.microsoft.com/office/drawing/2014/main" id="{D992C637-2A81-4FFC-9F0F-914055C7E486}"/>
              </a:ext>
            </a:extLst>
          </p:cNvPr>
          <p:cNvSpPr/>
          <p:nvPr/>
        </p:nvSpPr>
        <p:spPr>
          <a:xfrm>
            <a:off x="-17125" y="2473949"/>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967740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latin typeface="EC Square Sans Pro" panose="020B0506040000020004" pitchFamily="34" charset="0"/>
              </a:rPr>
              <a:t>We will do the following group exercises:</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313932"/>
          </a:xfrm>
          <a:prstGeom prst="rect">
            <a:avLst/>
          </a:prstGeom>
          <a:noFill/>
        </p:spPr>
        <p:txBody>
          <a:bodyPr wrap="square">
            <a:spAutoFit/>
          </a:bodyPr>
          <a:lstStyle/>
          <a:p>
            <a:pPr>
              <a:lnSpc>
                <a:spcPct val="80000"/>
              </a:lnSpc>
            </a:pPr>
            <a:r>
              <a:rPr lang="en-GB" dirty="0">
                <a:solidFill>
                  <a:srgbClr val="002060"/>
                </a:solidFill>
                <a:latin typeface="EC Square Sans Pro" panose="020B0506040000020004" pitchFamily="34" charset="0"/>
              </a:rPr>
              <a:t>Identify </a:t>
            </a:r>
            <a:r>
              <a:rPr lang="nl-NL" b="1" kern="0" dirty="0">
                <a:latin typeface="EC Square Sans Pro" panose="020B0506040000020004" pitchFamily="34" charset="0"/>
              </a:rPr>
              <a:t>problems and opportunities</a:t>
            </a:r>
            <a:endParaRPr lang="es-ES" b="1" u="sng" kern="0" dirty="0">
              <a:latin typeface="EC Square Sans Pro" panose="020B0506040000020004" pitchFamily="34" charset="0"/>
            </a:endParaRP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674644" y="3098361"/>
            <a:ext cx="2321923" cy="549381"/>
          </a:xfrm>
          <a:prstGeom prst="rect">
            <a:avLst/>
          </a:prstGeom>
          <a:solidFill>
            <a:srgbClr val="2C7470"/>
          </a:solidFill>
        </p:spPr>
        <p:txBody>
          <a:bodyPr wrap="square">
            <a:spAutoFit/>
          </a:bodyPr>
          <a:lstStyle/>
          <a:p>
            <a:pPr marL="0" indent="0">
              <a:lnSpc>
                <a:spcPct val="80000"/>
              </a:lnSpc>
              <a:buFont typeface="Arial" pitchFamily="34"/>
              <a:buNone/>
            </a:pPr>
            <a:r>
              <a:rPr lang="en-GB" dirty="0">
                <a:solidFill>
                  <a:schemeClr val="bg1"/>
                </a:solidFill>
                <a:latin typeface="EC Square Sans Pro" panose="020B0506040000020004" pitchFamily="34" charset="0"/>
              </a:rPr>
              <a:t>to improve </a:t>
            </a:r>
            <a:r>
              <a:rPr lang="en-GB" b="1" dirty="0">
                <a:solidFill>
                  <a:schemeClr val="bg1"/>
                </a:solidFill>
                <a:latin typeface="EC Square Sans Pro" panose="020B0506040000020004" pitchFamily="34" charset="0"/>
              </a:rPr>
              <a:t>husbandry practices</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1"/>
            <a:ext cx="2321923" cy="376906"/>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husbandry practices</a:t>
            </a:r>
            <a:endParaRPr lang="en-GB" dirty="0">
              <a:solidFill>
                <a:schemeClr val="bg1"/>
              </a:solidFill>
            </a:endParaRP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646331"/>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to reduce and responsible use of antimicrobials</a:t>
            </a:r>
            <a:endParaRPr lang="en-GB" b="1" dirty="0">
              <a:solidFill>
                <a:schemeClr val="bg1"/>
              </a:solidFill>
            </a:endParaRP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643021"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1 </a:t>
            </a:r>
            <a:endParaRPr lang="en-GB" b="1" dirty="0">
              <a:solidFill>
                <a:srgbClr val="002060"/>
              </a:solidFill>
              <a:latin typeface="EC Square Sans Pro" panose="020B0506040000020004" pitchFamily="34" charset="0"/>
            </a:endParaRPr>
          </a:p>
        </p:txBody>
      </p:sp>
      <p:sp>
        <p:nvSpPr>
          <p:cNvPr id="45" name="CuadroTexto 44">
            <a:extLst>
              <a:ext uri="{FF2B5EF4-FFF2-40B4-BE49-F238E27FC236}">
                <a16:creationId xmlns:a16="http://schemas.microsoft.com/office/drawing/2014/main" id="{28EBF90C-FD7F-40D4-8193-9ADD37733D23}"/>
              </a:ext>
            </a:extLst>
          </p:cNvPr>
          <p:cNvSpPr txBox="1"/>
          <p:nvPr/>
        </p:nvSpPr>
        <p:spPr>
          <a:xfrm>
            <a:off x="2334177" y="2457200"/>
            <a:ext cx="4255855" cy="461665"/>
          </a:xfrm>
          <a:prstGeom prst="rect">
            <a:avLst/>
          </a:prstGeom>
          <a:noFill/>
        </p:spPr>
        <p:txBody>
          <a:bodyPr wrap="square">
            <a:spAutoFit/>
          </a:bodyPr>
          <a:lstStyle/>
          <a:p>
            <a:r>
              <a:rPr lang="en-GB" dirty="0">
                <a:solidFill>
                  <a:srgbClr val="002060"/>
                </a:solidFill>
                <a:latin typeface="EC Square Sans Pro" panose="020B0506040000020004" pitchFamily="34" charset="0"/>
              </a:rPr>
              <a:t>Find </a:t>
            </a:r>
            <a:r>
              <a:rPr lang="en-GB" sz="2400" b="1" dirty="0">
                <a:solidFill>
                  <a:srgbClr val="002060"/>
                </a:solidFill>
                <a:latin typeface="EC Square Sans Pro" panose="020B0506040000020004" pitchFamily="34" charset="0"/>
              </a:rPr>
              <a:t>solutions to address barriers  </a:t>
            </a:r>
            <a:r>
              <a:rPr lang="en-GB" dirty="0">
                <a:solidFill>
                  <a:srgbClr val="002060"/>
                </a:solidFill>
                <a:latin typeface="EC Square Sans Pro" panose="020B0506040000020004" pitchFamily="34" charset="0"/>
              </a:rPr>
              <a:t> </a:t>
            </a:r>
            <a:endParaRPr lang="en-GB" dirty="0">
              <a:solidFill>
                <a:srgbClr val="002060"/>
              </a:solidFill>
            </a:endParaRP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549381"/>
          </a:xfrm>
          <a:prstGeom prst="rect">
            <a:avLst/>
          </a:prstGeom>
          <a:solidFill>
            <a:srgbClr val="2C7470"/>
          </a:solidFill>
        </p:spPr>
        <p:txBody>
          <a:bodyPr wrap="square">
            <a:spAutoFit/>
          </a:bodyPr>
          <a:lstStyle/>
          <a:p>
            <a:pPr>
              <a:lnSpc>
                <a:spcPct val="80000"/>
              </a:lnSpc>
            </a:pPr>
            <a:r>
              <a:rPr lang="en-GB" dirty="0">
                <a:solidFill>
                  <a:schemeClr val="bg1"/>
                </a:solidFill>
                <a:latin typeface="EC Square Sans Pro" panose="020B0506040000020004" pitchFamily="34" charset="0"/>
              </a:rPr>
              <a:t>to </a:t>
            </a:r>
            <a:r>
              <a:rPr lang="en-GB" b="1" dirty="0">
                <a:solidFill>
                  <a:schemeClr val="bg1"/>
                </a:solidFill>
                <a:latin typeface="EC Square Sans Pro" panose="020B0506040000020004" pitchFamily="34" charset="0"/>
              </a:rPr>
              <a:t>reduce and responsible use of antimicrobials</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3689" y="273022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13368" y="276886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b</a:t>
            </a:r>
            <a:endParaRPr lang="en-GB" sz="1000" dirty="0">
              <a:solidFill>
                <a:srgbClr val="002060"/>
              </a:solidFill>
            </a:endParaRPr>
          </a:p>
        </p:txBody>
      </p:sp>
      <p:sp>
        <p:nvSpPr>
          <p:cNvPr id="50" name="CuadroTexto 49">
            <a:extLst>
              <a:ext uri="{FF2B5EF4-FFF2-40B4-BE49-F238E27FC236}">
                <a16:creationId xmlns:a16="http://schemas.microsoft.com/office/drawing/2014/main" id="{64C14248-52A6-4206-85E4-62FCF6843086}"/>
              </a:ext>
            </a:extLst>
          </p:cNvPr>
          <p:cNvSpPr txBox="1"/>
          <p:nvPr/>
        </p:nvSpPr>
        <p:spPr>
          <a:xfrm>
            <a:off x="2643493" y="5485284"/>
            <a:ext cx="4640975"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Sharing, </a:t>
            </a:r>
            <a:r>
              <a:rPr lang="en-GB" sz="2000" dirty="0">
                <a:solidFill>
                  <a:srgbClr val="002060"/>
                </a:solidFill>
                <a:latin typeface="EC Square Sans Pro" panose="020B0506040000020004" pitchFamily="34" charset="0"/>
              </a:rPr>
              <a:t>presenting outcomes</a:t>
            </a:r>
            <a:endParaRPr lang="en-GB" sz="2400" dirty="0">
              <a:solidFill>
                <a:srgbClr val="002060"/>
              </a:solidFill>
            </a:endParaRP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549381"/>
          </a:xfrm>
          <a:prstGeom prst="rect">
            <a:avLst/>
          </a:prstGeom>
          <a:solidFill>
            <a:schemeClr val="bg1"/>
          </a:solidFill>
        </p:spPr>
        <p:txBody>
          <a:bodyPr wrap="square">
            <a:spAutoFit/>
          </a:bodyPr>
          <a:lstStyle/>
          <a:p>
            <a:pPr marL="0" indent="0">
              <a:lnSpc>
                <a:spcPct val="80000"/>
              </a:lnSpc>
              <a:buFont typeface="Arial" pitchFamily="34"/>
              <a:buNone/>
            </a:pPr>
            <a:r>
              <a:rPr lang="en-GB" dirty="0">
                <a:solidFill>
                  <a:srgbClr val="002060"/>
                </a:solidFill>
                <a:latin typeface="EC Square Sans Pro" panose="020B0506040000020004" pitchFamily="34" charset="0"/>
              </a:rPr>
              <a:t>List </a:t>
            </a:r>
            <a:r>
              <a:rPr lang="en-GB" b="1" dirty="0">
                <a:solidFill>
                  <a:srgbClr val="002060"/>
                </a:solidFill>
                <a:latin typeface="EC Square Sans Pro" panose="020B0506040000020004" pitchFamily="34" charset="0"/>
              </a:rPr>
              <a:t>husbandry practices</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549381"/>
          </a:xfrm>
          <a:prstGeom prst="rect">
            <a:avLst/>
          </a:prstGeom>
          <a:solidFill>
            <a:schemeClr val="bg1"/>
          </a:solidFill>
        </p:spPr>
        <p:txBody>
          <a:bodyPr wrap="square">
            <a:spAutoFit/>
          </a:bodyPr>
          <a:lstStyle/>
          <a:p>
            <a:pPr algn="ctr">
              <a:lnSpc>
                <a:spcPct val="80000"/>
              </a:lnSpc>
            </a:pPr>
            <a:r>
              <a:rPr lang="en-GB" dirty="0">
                <a:solidFill>
                  <a:srgbClr val="002060"/>
                </a:solidFill>
                <a:latin typeface="EC Square Sans Pro" panose="020B0506040000020004" pitchFamily="34" charset="0"/>
              </a:rPr>
              <a:t>Measures to </a:t>
            </a:r>
            <a:r>
              <a:rPr lang="en-GB" b="1" dirty="0">
                <a:solidFill>
                  <a:srgbClr val="002060"/>
                </a:solidFill>
                <a:latin typeface="EC Square Sans Pro" panose="020B0506040000020004" pitchFamily="34" charset="0"/>
              </a:rPr>
              <a:t>reduce and responsible use of antimicrobials</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b</a:t>
            </a:r>
            <a:endParaRPr lang="en-GB" sz="1000" dirty="0">
              <a:solidFill>
                <a:srgbClr val="002060"/>
              </a:solidFill>
            </a:endParaRPr>
          </a:p>
        </p:txBody>
      </p:sp>
      <p:pic>
        <p:nvPicPr>
          <p:cNvPr id="30" name="Picture 2" descr="SMART Goal Setting, Action Plan and Effective Decision Making">
            <a:extLst>
              <a:ext uri="{FF2B5EF4-FFF2-40B4-BE49-F238E27FC236}">
                <a16:creationId xmlns:a16="http://schemas.microsoft.com/office/drawing/2014/main" id="{1F5BEBD2-DC20-4413-83E2-B970E519025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338236" y="3809831"/>
            <a:ext cx="3272305" cy="1608109"/>
          </a:xfrm>
          <a:prstGeom prst="rect">
            <a:avLst/>
          </a:prstGeom>
          <a:noFill/>
          <a:ln cap="flat">
            <a:noFill/>
          </a:ln>
        </p:spPr>
      </p:pic>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2 </a:t>
            </a:r>
            <a:endParaRPr lang="en-GB" b="1" dirty="0">
              <a:solidFill>
                <a:srgbClr val="002060"/>
              </a:solidFill>
              <a:latin typeface="EC Square Sans Pro" panose="020B0506040000020004" pitchFamily="34" charset="0"/>
            </a:endParaRPr>
          </a:p>
        </p:txBody>
      </p:sp>
      <p:sp>
        <p:nvSpPr>
          <p:cNvPr id="33" name="CuadroTexto 32">
            <a:extLst>
              <a:ext uri="{FF2B5EF4-FFF2-40B4-BE49-F238E27FC236}">
                <a16:creationId xmlns:a16="http://schemas.microsoft.com/office/drawing/2014/main" id="{FCD27A84-761B-4A76-A594-EDC6FC88F115}"/>
              </a:ext>
            </a:extLst>
          </p:cNvPr>
          <p:cNvSpPr txBox="1"/>
          <p:nvPr/>
        </p:nvSpPr>
        <p:spPr>
          <a:xfrm>
            <a:off x="17125" y="5437392"/>
            <a:ext cx="1595070"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3</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946400" y="4207608"/>
            <a:ext cx="1456487"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Identify</a:t>
            </a:r>
            <a:endParaRPr lang="en-GB" dirty="0">
              <a:solidFill>
                <a:srgbClr val="002060"/>
              </a:solidFill>
            </a:endParaRP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EC Square Sans Pro" panose="020B0506040000020004" pitchFamily="34"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a:endCxn id="100" idx="0"/>
            </p:cNvCxnSpPr>
            <p:nvPr/>
          </p:nvCxnSpPr>
          <p:spPr>
            <a:xfrm>
              <a:off x="10830959" y="1852373"/>
              <a:ext cx="70324"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757130"/>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1</a:t>
              </a:r>
              <a:r>
                <a:rPr lang="en-GB" sz="1200" dirty="0">
                  <a:latin typeface="EC Square Sans Pro" panose="020B0506040000020004" pitchFamily="34" charset="0"/>
                  <a:cs typeface="Times New Roman" panose="02020603050405020304" pitchFamily="18" charset="0"/>
                </a:rPr>
                <a:t> </a:t>
              </a:r>
            </a:p>
            <a:p>
              <a:pPr lvl="0">
                <a:lnSpc>
                  <a:spcPct val="80000"/>
                </a:lnSpc>
              </a:pPr>
              <a:r>
                <a:rPr lang="en-GB" sz="1200" dirty="0">
                  <a:latin typeface="EC Square Sans Pro" panose="020B0506040000020004" pitchFamily="34" charset="0"/>
                  <a:cs typeface="Times New Roman" panose="02020603050405020304" pitchFamily="18" charset="0"/>
                </a:rPr>
                <a:t>Identify </a:t>
              </a:r>
              <a:r>
                <a:rPr lang="nl-NL" sz="1200" dirty="0">
                  <a:latin typeface="EC Square Sans Pro" panose="020B0506040000020004" pitchFamily="34" charset="0"/>
                  <a:cs typeface="Times New Roman" panose="02020603050405020304" pitchFamily="18" charset="0"/>
                </a:rPr>
                <a:t>problems and opportunities</a:t>
              </a:r>
              <a:endParaRPr lang="es-ES" sz="1200" dirty="0">
                <a:latin typeface="EC Square Sans Pro" panose="020B0506040000020004" pitchFamily="34" charset="0"/>
                <a:cs typeface="Times New Roman" panose="02020603050405020304" pitchFamily="18" charset="0"/>
              </a:endParaRPr>
            </a:p>
            <a:p>
              <a:pPr algn="ctr"/>
              <a:endParaRPr lang="en-GB" sz="1200" dirty="0">
                <a:latin typeface="EC Square Sans Pro" panose="020B0506040000020004" pitchFamily="34" charset="0"/>
                <a:cs typeface="Times New Roman" panose="02020603050405020304" pitchFamily="18" charset="0"/>
              </a:endParaRP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33586" y="2028185"/>
              <a:ext cx="1135394"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 &amp; opportunities of veterinarians identified</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83387" y="2075905"/>
              <a:ext cx="1041703"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Problems&amp; opportunities of farmers identified</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54280" y="2968692"/>
            <a:ext cx="4237720" cy="2449248"/>
            <a:chOff x="7954280" y="2968692"/>
            <a:chExt cx="4237720"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2a</a:t>
              </a:r>
              <a:endParaRPr lang="en-GB" sz="1200" dirty="0">
                <a:latin typeface="EC Square Sans Pro" panose="020B0506040000020004" pitchFamily="34" charset="0"/>
                <a:cs typeface="Times New Roman" panose="02020603050405020304" pitchFamily="18" charset="0"/>
              </a:endParaRP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7954280" y="4642649"/>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2b</a:t>
              </a:r>
              <a:endParaRPr lang="en-GB" sz="1200" dirty="0">
                <a:latin typeface="EC Square Sans Pro" panose="020B0506040000020004" pitchFamily="34" charset="0"/>
                <a:cs typeface="Times New Roman" panose="02020603050405020304" pitchFamily="18" charset="0"/>
              </a:endParaRP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3a</a:t>
            </a:r>
            <a:endParaRPr lang="en-GB" sz="1200" dirty="0">
              <a:latin typeface="EC Square Sans Pro" panose="020B0506040000020004" pitchFamily="34" charset="0"/>
              <a:cs typeface="Times New Roman" panose="02020603050405020304" pitchFamily="18" charset="0"/>
            </a:endParaRP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3b</a:t>
            </a:r>
            <a:endParaRPr lang="en-GB" sz="1200" dirty="0">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1000"/>
                                        <p:tgtEl>
                                          <p:spTgt spid="50"/>
                                        </p:tgtEl>
                                      </p:cBhvr>
                                    </p:animEffect>
                                    <p:anim calcmode="lin" valueType="num">
                                      <p:cBhvr>
                                        <p:cTn id="103" dur="1000" fill="hold"/>
                                        <p:tgtEl>
                                          <p:spTgt spid="50"/>
                                        </p:tgtEl>
                                        <p:attrNameLst>
                                          <p:attrName>ppt_x</p:attrName>
                                        </p:attrNameLst>
                                      </p:cBhvr>
                                      <p:tavLst>
                                        <p:tav tm="0">
                                          <p:val>
                                            <p:strVal val="#ppt_x"/>
                                          </p:val>
                                        </p:tav>
                                        <p:tav tm="100000">
                                          <p:val>
                                            <p:strVal val="#ppt_x"/>
                                          </p:val>
                                        </p:tav>
                                      </p:tavLst>
                                    </p:anim>
                                    <p:anim calcmode="lin" valueType="num">
                                      <p:cBhvr>
                                        <p:cTn id="104" dur="1000" fill="hold"/>
                                        <p:tgtEl>
                                          <p:spTgt spid="50"/>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1000"/>
                                        <p:tgtEl>
                                          <p:spTgt spid="51"/>
                                        </p:tgtEl>
                                      </p:cBhvr>
                                    </p:animEffect>
                                    <p:anim calcmode="lin" valueType="num">
                                      <p:cBhvr>
                                        <p:cTn id="108" dur="1000" fill="hold"/>
                                        <p:tgtEl>
                                          <p:spTgt spid="51"/>
                                        </p:tgtEl>
                                        <p:attrNameLst>
                                          <p:attrName>ppt_x</p:attrName>
                                        </p:attrNameLst>
                                      </p:cBhvr>
                                      <p:tavLst>
                                        <p:tav tm="0">
                                          <p:val>
                                            <p:strVal val="#ppt_x"/>
                                          </p:val>
                                        </p:tav>
                                        <p:tav tm="100000">
                                          <p:val>
                                            <p:strVal val="#ppt_x"/>
                                          </p:val>
                                        </p:tav>
                                      </p:tavLst>
                                    </p:anim>
                                    <p:anim calcmode="lin" valueType="num">
                                      <p:cBhvr>
                                        <p:cTn id="109" dur="1000" fill="hold"/>
                                        <p:tgtEl>
                                          <p:spTgt spid="5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1000"/>
                                        <p:tgtEl>
                                          <p:spTgt spid="53"/>
                                        </p:tgtEl>
                                      </p:cBhvr>
                                    </p:animEffect>
                                    <p:anim calcmode="lin" valueType="num">
                                      <p:cBhvr>
                                        <p:cTn id="118" dur="1000" fill="hold"/>
                                        <p:tgtEl>
                                          <p:spTgt spid="53"/>
                                        </p:tgtEl>
                                        <p:attrNameLst>
                                          <p:attrName>ppt_x</p:attrName>
                                        </p:attrNameLst>
                                      </p:cBhvr>
                                      <p:tavLst>
                                        <p:tav tm="0">
                                          <p:val>
                                            <p:strVal val="#ppt_x"/>
                                          </p:val>
                                        </p:tav>
                                        <p:tav tm="100000">
                                          <p:val>
                                            <p:strVal val="#ppt_x"/>
                                          </p:val>
                                        </p:tav>
                                      </p:tavLst>
                                    </p:anim>
                                    <p:anim calcmode="lin" valueType="num">
                                      <p:cBhvr>
                                        <p:cTn id="119" dur="1000" fill="hold"/>
                                        <p:tgtEl>
                                          <p:spTgt spid="53"/>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Effect transition="in" filter="fade">
                                      <p:cBhvr>
                                        <p:cTn id="122" dur="1000"/>
                                        <p:tgtEl>
                                          <p:spTgt spid="54"/>
                                        </p:tgtEl>
                                      </p:cBhvr>
                                    </p:animEffect>
                                    <p:anim calcmode="lin" valueType="num">
                                      <p:cBhvr>
                                        <p:cTn id="123" dur="1000" fill="hold"/>
                                        <p:tgtEl>
                                          <p:spTgt spid="54"/>
                                        </p:tgtEl>
                                        <p:attrNameLst>
                                          <p:attrName>ppt_x</p:attrName>
                                        </p:attrNameLst>
                                      </p:cBhvr>
                                      <p:tavLst>
                                        <p:tav tm="0">
                                          <p:val>
                                            <p:strVal val="#ppt_x"/>
                                          </p:val>
                                        </p:tav>
                                        <p:tav tm="100000">
                                          <p:val>
                                            <p:strVal val="#ppt_x"/>
                                          </p:val>
                                        </p:tav>
                                      </p:tavLst>
                                    </p:anim>
                                    <p:anim calcmode="lin" valueType="num">
                                      <p:cBhvr>
                                        <p:cTn id="124" dur="1000" fill="hold"/>
                                        <p:tgtEl>
                                          <p:spTgt spid="5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fade">
                                      <p:cBhvr>
                                        <p:cTn id="127" dur="1000"/>
                                        <p:tgtEl>
                                          <p:spTgt spid="33"/>
                                        </p:tgtEl>
                                      </p:cBhvr>
                                    </p:animEffect>
                                    <p:anim calcmode="lin" valueType="num">
                                      <p:cBhvr>
                                        <p:cTn id="128" dur="1000" fill="hold"/>
                                        <p:tgtEl>
                                          <p:spTgt spid="33"/>
                                        </p:tgtEl>
                                        <p:attrNameLst>
                                          <p:attrName>ppt_x</p:attrName>
                                        </p:attrNameLst>
                                      </p:cBhvr>
                                      <p:tavLst>
                                        <p:tav tm="0">
                                          <p:val>
                                            <p:strVal val="#ppt_x"/>
                                          </p:val>
                                        </p:tav>
                                        <p:tav tm="100000">
                                          <p:val>
                                            <p:strVal val="#ppt_x"/>
                                          </p:val>
                                        </p:tav>
                                      </p:tavLst>
                                    </p:anim>
                                    <p:anim calcmode="lin" valueType="num">
                                      <p:cBhvr>
                                        <p:cTn id="129" dur="1000" fill="hold"/>
                                        <p:tgtEl>
                                          <p:spTgt spid="33"/>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77"/>
                                        </p:tgtEl>
                                        <p:attrNameLst>
                                          <p:attrName>style.visibility</p:attrName>
                                        </p:attrNameLst>
                                      </p:cBhvr>
                                      <p:to>
                                        <p:strVal val="visible"/>
                                      </p:to>
                                    </p:set>
                                    <p:animEffect transition="in" filter="fade">
                                      <p:cBhvr>
                                        <p:cTn id="132" dur="1000"/>
                                        <p:tgtEl>
                                          <p:spTgt spid="177"/>
                                        </p:tgtEl>
                                      </p:cBhvr>
                                    </p:animEffect>
                                    <p:anim calcmode="lin" valueType="num">
                                      <p:cBhvr>
                                        <p:cTn id="133" dur="1000" fill="hold"/>
                                        <p:tgtEl>
                                          <p:spTgt spid="177"/>
                                        </p:tgtEl>
                                        <p:attrNameLst>
                                          <p:attrName>ppt_x</p:attrName>
                                        </p:attrNameLst>
                                      </p:cBhvr>
                                      <p:tavLst>
                                        <p:tav tm="0">
                                          <p:val>
                                            <p:strVal val="#ppt_x"/>
                                          </p:val>
                                        </p:tav>
                                        <p:tav tm="100000">
                                          <p:val>
                                            <p:strVal val="#ppt_x"/>
                                          </p:val>
                                        </p:tav>
                                      </p:tavLst>
                                    </p:anim>
                                    <p:anim calcmode="lin" valueType="num">
                                      <p:cBhvr>
                                        <p:cTn id="134" dur="1000" fill="hold"/>
                                        <p:tgtEl>
                                          <p:spTgt spid="17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78"/>
                                        </p:tgtEl>
                                        <p:attrNameLst>
                                          <p:attrName>style.visibility</p:attrName>
                                        </p:attrNameLst>
                                      </p:cBhvr>
                                      <p:to>
                                        <p:strVal val="visible"/>
                                      </p:to>
                                    </p:set>
                                    <p:animEffect transition="in" filter="fade">
                                      <p:cBhvr>
                                        <p:cTn id="137" dur="1000"/>
                                        <p:tgtEl>
                                          <p:spTgt spid="178"/>
                                        </p:tgtEl>
                                      </p:cBhvr>
                                    </p:animEffect>
                                    <p:anim calcmode="lin" valueType="num">
                                      <p:cBhvr>
                                        <p:cTn id="138" dur="1000" fill="hold"/>
                                        <p:tgtEl>
                                          <p:spTgt spid="178"/>
                                        </p:tgtEl>
                                        <p:attrNameLst>
                                          <p:attrName>ppt_x</p:attrName>
                                        </p:attrNameLst>
                                      </p:cBhvr>
                                      <p:tavLst>
                                        <p:tav tm="0">
                                          <p:val>
                                            <p:strVal val="#ppt_x"/>
                                          </p:val>
                                        </p:tav>
                                        <p:tav tm="100000">
                                          <p:val>
                                            <p:strVal val="#ppt_x"/>
                                          </p:val>
                                        </p:tav>
                                      </p:tavLst>
                                    </p:anim>
                                    <p:anim calcmode="lin" valueType="num">
                                      <p:cBhvr>
                                        <p:cTn id="139" dur="1000" fill="hold"/>
                                        <p:tgtEl>
                                          <p:spTgt spid="178"/>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79"/>
                                        </p:tgtEl>
                                        <p:attrNameLst>
                                          <p:attrName>style.visibility</p:attrName>
                                        </p:attrNameLst>
                                      </p:cBhvr>
                                      <p:to>
                                        <p:strVal val="visible"/>
                                      </p:to>
                                    </p:set>
                                    <p:animEffect transition="in" filter="fade">
                                      <p:cBhvr>
                                        <p:cTn id="142" dur="1000"/>
                                        <p:tgtEl>
                                          <p:spTgt spid="179"/>
                                        </p:tgtEl>
                                      </p:cBhvr>
                                    </p:animEffect>
                                    <p:anim calcmode="lin" valueType="num">
                                      <p:cBhvr>
                                        <p:cTn id="143" dur="1000" fill="hold"/>
                                        <p:tgtEl>
                                          <p:spTgt spid="179"/>
                                        </p:tgtEl>
                                        <p:attrNameLst>
                                          <p:attrName>ppt_x</p:attrName>
                                        </p:attrNameLst>
                                      </p:cBhvr>
                                      <p:tavLst>
                                        <p:tav tm="0">
                                          <p:val>
                                            <p:strVal val="#ppt_x"/>
                                          </p:val>
                                        </p:tav>
                                        <p:tav tm="100000">
                                          <p:val>
                                            <p:strVal val="#ppt_x"/>
                                          </p:val>
                                        </p:tav>
                                      </p:tavLst>
                                    </p:anim>
                                    <p:anim calcmode="lin" valueType="num">
                                      <p:cBhvr>
                                        <p:cTn id="144" dur="1000" fill="hold"/>
                                        <p:tgtEl>
                                          <p:spTgt spid="179"/>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80"/>
                                        </p:tgtEl>
                                        <p:attrNameLst>
                                          <p:attrName>style.visibility</p:attrName>
                                        </p:attrNameLst>
                                      </p:cBhvr>
                                      <p:to>
                                        <p:strVal val="visible"/>
                                      </p:to>
                                    </p:set>
                                    <p:animEffect transition="in" filter="fade">
                                      <p:cBhvr>
                                        <p:cTn id="147" dur="1000"/>
                                        <p:tgtEl>
                                          <p:spTgt spid="180"/>
                                        </p:tgtEl>
                                      </p:cBhvr>
                                    </p:animEffect>
                                    <p:anim calcmode="lin" valueType="num">
                                      <p:cBhvr>
                                        <p:cTn id="148" dur="1000" fill="hold"/>
                                        <p:tgtEl>
                                          <p:spTgt spid="180"/>
                                        </p:tgtEl>
                                        <p:attrNameLst>
                                          <p:attrName>ppt_x</p:attrName>
                                        </p:attrNameLst>
                                      </p:cBhvr>
                                      <p:tavLst>
                                        <p:tav tm="0">
                                          <p:val>
                                            <p:strVal val="#ppt_x"/>
                                          </p:val>
                                        </p:tav>
                                        <p:tav tm="100000">
                                          <p:val>
                                            <p:strVal val="#ppt_x"/>
                                          </p:val>
                                        </p:tav>
                                      </p:tavLst>
                                    </p:anim>
                                    <p:anim calcmode="lin" valueType="num">
                                      <p:cBhvr>
                                        <p:cTn id="149" dur="1000" fill="hold"/>
                                        <p:tgtEl>
                                          <p:spTgt spid="18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81"/>
                                        </p:tgtEl>
                                        <p:attrNameLst>
                                          <p:attrName>style.visibility</p:attrName>
                                        </p:attrNameLst>
                                      </p:cBhvr>
                                      <p:to>
                                        <p:strVal val="visible"/>
                                      </p:to>
                                    </p:set>
                                    <p:animEffect transition="in" filter="fade">
                                      <p:cBhvr>
                                        <p:cTn id="152" dur="1000"/>
                                        <p:tgtEl>
                                          <p:spTgt spid="181"/>
                                        </p:tgtEl>
                                      </p:cBhvr>
                                    </p:animEffect>
                                    <p:anim calcmode="lin" valueType="num">
                                      <p:cBhvr>
                                        <p:cTn id="153" dur="1000" fill="hold"/>
                                        <p:tgtEl>
                                          <p:spTgt spid="181"/>
                                        </p:tgtEl>
                                        <p:attrNameLst>
                                          <p:attrName>ppt_x</p:attrName>
                                        </p:attrNameLst>
                                      </p:cBhvr>
                                      <p:tavLst>
                                        <p:tav tm="0">
                                          <p:val>
                                            <p:strVal val="#ppt_x"/>
                                          </p:val>
                                        </p:tav>
                                        <p:tav tm="100000">
                                          <p:val>
                                            <p:strVal val="#ppt_x"/>
                                          </p:val>
                                        </p:tav>
                                      </p:tavLst>
                                    </p:anim>
                                    <p:anim calcmode="lin" valueType="num">
                                      <p:cBhvr>
                                        <p:cTn id="154"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3" grpId="0"/>
      <p:bldP spid="35" grpId="0"/>
      <p:bldP spid="177" grpId="0" animBg="1"/>
      <p:bldP spid="178" grpId="0" animBg="1"/>
      <p:bldP spid="179" grpId="0" animBg="1"/>
      <p:bldP spid="180" grpId="0"/>
      <p:bldP spid="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1" y="310575"/>
            <a:ext cx="9462631" cy="475849"/>
          </a:xfrm>
        </p:spPr>
        <p:txBody>
          <a:bodyPr/>
          <a:lstStyle/>
          <a:p>
            <a:r>
              <a:rPr lang="es-ES" dirty="0" err="1">
                <a:latin typeface="EC Square Sans Pro" panose="020B0506040000020004" pitchFamily="34" charset="0"/>
              </a:rPr>
              <a:t>Announcement</a:t>
            </a:r>
            <a:endParaRPr lang="es-ES" dirty="0">
              <a:latin typeface="EC Square Sans Pro" panose="020B0506040000020004" pitchFamily="34" charset="0"/>
            </a:endParaRP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solidFill>
                  <a:sysClr val="windowText" lastClr="000000"/>
                </a:solidFill>
                <a:latin typeface="EC Square Sans Pro" panose="020B0506040000020004" pitchFamily="34" charset="0"/>
                <a:cs typeface="Arial" panose="020B0604020202020204" pitchFamily="34" charset="0"/>
              </a:rPr>
              <a:t>After group exercise 2a and 2b, you will be asked to write down a </a:t>
            </a:r>
            <a:r>
              <a:rPr lang="nl-NL" sz="2800" b="1" kern="0" dirty="0">
                <a:solidFill>
                  <a:sysClr val="windowText" lastClr="000000"/>
                </a:solidFill>
                <a:latin typeface="EC Square Sans Pro" panose="020B0506040000020004" pitchFamily="34" charset="0"/>
                <a:cs typeface="Arial" panose="020B0604020202020204" pitchFamily="34" charset="0"/>
              </a:rPr>
              <a:t>SMART action point for yourself</a:t>
            </a:r>
            <a:r>
              <a:rPr lang="nl-NL" sz="2800" kern="0" dirty="0">
                <a:solidFill>
                  <a:sysClr val="windowText" lastClr="000000"/>
                </a:solidFill>
                <a:latin typeface="EC Square Sans Pro" panose="020B0506040000020004" pitchFamily="34" charset="0"/>
                <a:cs typeface="Arial" panose="020B0604020202020204" pitchFamily="34" charset="0"/>
              </a:rPr>
              <a:t> – to be implemented on your / your client’s farm</a:t>
            </a:r>
          </a:p>
          <a:p>
            <a:endParaRPr lang="nl-NL" sz="2800" kern="0" dirty="0">
              <a:solidFill>
                <a:sysClr val="windowText" lastClr="000000"/>
              </a:solidFill>
              <a:latin typeface="EC Square Sans Pro" panose="020B0506040000020004" pitchFamily="34" charset="0"/>
              <a:cs typeface="Arial" panose="020B0604020202020204" pitchFamily="34" charset="0"/>
            </a:endParaRPr>
          </a:p>
        </p:txBody>
      </p:sp>
      <p:pic>
        <p:nvPicPr>
          <p:cNvPr id="107" name="Picture 2" descr="SMART Goal Setting, Action Plan and Effective Decision Making">
            <a:extLst>
              <a:ext uri="{FF2B5EF4-FFF2-40B4-BE49-F238E27FC236}">
                <a16:creationId xmlns:a16="http://schemas.microsoft.com/office/drawing/2014/main" id="{51A04337-FE51-479F-9496-866F14B1717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825787" y="977031"/>
            <a:ext cx="6366213" cy="3680466"/>
          </a:xfrm>
          <a:prstGeom prst="rect">
            <a:avLst/>
          </a:prstGeom>
          <a:noFill/>
          <a:ln cap="flat">
            <a:noFill/>
          </a:ln>
        </p:spPr>
      </p:pic>
      <p:sp>
        <p:nvSpPr>
          <p:cNvPr id="108" name="CuadroTexto 107">
            <a:extLst>
              <a:ext uri="{FF2B5EF4-FFF2-40B4-BE49-F238E27FC236}">
                <a16:creationId xmlns:a16="http://schemas.microsoft.com/office/drawing/2014/main" id="{2AA9CC43-B373-4104-BCAB-083C86E11C57}"/>
              </a:ext>
            </a:extLst>
          </p:cNvPr>
          <p:cNvSpPr txBox="1"/>
          <p:nvPr/>
        </p:nvSpPr>
        <p:spPr>
          <a:xfrm>
            <a:off x="246314" y="4350906"/>
            <a:ext cx="11392692" cy="1815882"/>
          </a:xfrm>
          <a:prstGeom prst="rect">
            <a:avLst/>
          </a:prstGeom>
          <a:noFill/>
        </p:spPr>
        <p:txBody>
          <a:bodyPr wrap="square">
            <a:spAutoFit/>
          </a:bodyPr>
          <a:lstStyle/>
          <a:p>
            <a:r>
              <a:rPr lang="nl-NL" sz="2800" i="1" kern="0" dirty="0">
                <a:solidFill>
                  <a:sysClr val="windowText" lastClr="000000"/>
                </a:solidFill>
                <a:latin typeface="EC Square Sans Pro" panose="020B0506040000020004" pitchFamily="34" charset="0"/>
                <a:cs typeface="Arial" panose="020B0604020202020204" pitchFamily="34" charset="0"/>
              </a:rPr>
              <a:t>For example: </a:t>
            </a:r>
          </a:p>
          <a:p>
            <a:r>
              <a:rPr lang="en-US" sz="2800" i="1" kern="0" dirty="0">
                <a:solidFill>
                  <a:sysClr val="windowText" lastClr="000000"/>
                </a:solidFill>
                <a:latin typeface="EC Square Sans Pro" panose="020B0506040000020004" pitchFamily="34" charset="0"/>
                <a:cs typeface="Arial" panose="020B0604020202020204" pitchFamily="34" charset="0"/>
              </a:rPr>
              <a:t>By analyzing the blood and slaughter line test results and adjusting the vaccination policy accordingly, there will be no cough in weanling piglets within 2 months.</a:t>
            </a:r>
            <a:endParaRPr lang="nl-NL" sz="2800" i="1" kern="0" dirty="0">
              <a:solidFill>
                <a:sysClr val="windowText" lastClr="00000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r>
              <a:rPr lang="nl-NL" sz="3200" b="1" kern="0" dirty="0">
                <a:latin typeface="EC Square Sans Pro" panose="020B0506040000020004" pitchFamily="34" charset="0"/>
              </a:rPr>
              <a:t>Identify problems and opportunities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35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71" name="Tijdelijke aanduiding voor inhoud 2">
            <a:extLst>
              <a:ext uri="{FF2B5EF4-FFF2-40B4-BE49-F238E27FC236}">
                <a16:creationId xmlns:a16="http://schemas.microsoft.com/office/drawing/2014/main" id="{8A41CD31-4C99-4D8E-9494-0314A6525F65}"/>
              </a:ext>
            </a:extLst>
          </p:cNvPr>
          <p:cNvSpPr txBox="1">
            <a:spLocks/>
          </p:cNvSpPr>
          <p:nvPr/>
        </p:nvSpPr>
        <p:spPr>
          <a:xfrm>
            <a:off x="329660" y="1695163"/>
            <a:ext cx="11645524" cy="4680025"/>
          </a:xfrm>
          <a:prstGeom prst="rect">
            <a:avLst/>
          </a:prstGeom>
          <a:ln>
            <a:solidFill>
              <a:schemeClr val="accent1"/>
            </a:solidFill>
            <a:bevel/>
          </a:ln>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endParaRPr lang="en-US" kern="0" dirty="0">
              <a:solidFill>
                <a:sysClr val="windowText" lastClr="000000"/>
              </a:solidFill>
              <a:latin typeface="Arial" panose="020B0604020202020204" pitchFamily="34" charset="0"/>
              <a:cs typeface="Arial" panose="020B0604020202020204" pitchFamily="34" charset="0"/>
            </a:endParaRPr>
          </a:p>
          <a:p>
            <a:r>
              <a:rPr lang="en-US" sz="2400" kern="0" dirty="0">
                <a:solidFill>
                  <a:srgbClr val="002060"/>
                </a:solidFill>
                <a:latin typeface="EC Square Sans Pro" panose="020B0506040000020004" pitchFamily="34" charset="0"/>
                <a:cs typeface="Arial" panose="020B0604020202020204" pitchFamily="34" charset="0"/>
              </a:rPr>
              <a:t>Please, answer to the following questions:</a:t>
            </a:r>
          </a:p>
          <a:p>
            <a:endParaRPr lang="en-US" sz="2400"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en-US" sz="3200" b="1" kern="0" dirty="0">
                <a:solidFill>
                  <a:srgbClr val="002060"/>
                </a:solidFill>
                <a:latin typeface="EC Square Sans Pro" panose="020B0506040000020004" pitchFamily="34" charset="0"/>
                <a:cs typeface="Arial" panose="020B0604020202020204" pitchFamily="34" charset="0"/>
              </a:rPr>
              <a:t>What are the most used antimicrobials in your specie and for which conditions? </a:t>
            </a:r>
          </a:p>
          <a:p>
            <a:pPr marL="970727" lvl="1" indent="-514350">
              <a:buFont typeface="+mj-lt"/>
              <a:buAutoNum type="arabicPeriod"/>
            </a:pPr>
            <a:endParaRPr lang="en-US" sz="3200" b="1"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en-US" sz="3200" b="1" dirty="0">
                <a:solidFill>
                  <a:srgbClr val="002060"/>
                </a:solidFill>
                <a:latin typeface="EC Square Sans Pro" panose="020B0506040000020004" pitchFamily="34" charset="0"/>
                <a:cs typeface="Arial" panose="020B0604020202020204" pitchFamily="34" charset="0"/>
              </a:rPr>
              <a:t>What are the opportunities/good practices to </a:t>
            </a:r>
            <a:r>
              <a:rPr lang="en-US" sz="3200" b="1" kern="0" dirty="0">
                <a:solidFill>
                  <a:srgbClr val="002060"/>
                </a:solidFill>
                <a:latin typeface="EC Square Sans Pro" panose="020B0506040000020004" pitchFamily="34" charset="0"/>
                <a:cs typeface="Arial" panose="020B0604020202020204" pitchFamily="34" charset="0"/>
              </a:rPr>
              <a:t>reduce AMU for these conditions? </a:t>
            </a:r>
            <a:r>
              <a:rPr lang="en-US" sz="2000" kern="0" dirty="0">
                <a:solidFill>
                  <a:srgbClr val="002060"/>
                </a:solidFill>
                <a:latin typeface="EC Square Sans Pro" panose="020B0506040000020004" pitchFamily="34" charset="0"/>
                <a:cs typeface="Arial" panose="020B0604020202020204" pitchFamily="34" charset="0"/>
              </a:rPr>
              <a:t> </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Husbandry practices</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Reduce and responsible use of antibiotics</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Other</a:t>
            </a:r>
          </a:p>
          <a:p>
            <a:endParaRPr lang="en-US" sz="2400" kern="0" dirty="0">
              <a:solidFill>
                <a:srgbClr val="002060"/>
              </a:solidFill>
              <a:latin typeface="EC Square Sans Pro" panose="020B0506040000020004" pitchFamily="34" charset="0"/>
              <a:cs typeface="Arial" panose="020B0604020202020204" pitchFamily="34" charset="0"/>
            </a:endParaRPr>
          </a:p>
          <a:p>
            <a:r>
              <a:rPr lang="en-US" sz="2400" kern="0" dirty="0">
                <a:solidFill>
                  <a:srgbClr val="002060"/>
                </a:solidFill>
                <a:latin typeface="EC Square Sans Pro" panose="020B0506040000020004" pitchFamily="34" charset="0"/>
                <a:cs typeface="Arial" panose="020B0604020202020204" pitchFamily="34" charset="0"/>
              </a:rPr>
              <a:t>Work with post-its to put your answers on the flip-overs</a:t>
            </a:r>
          </a:p>
          <a:p>
            <a:endParaRPr lang="nl-NL" sz="1600" kern="0" dirty="0">
              <a:solidFill>
                <a:srgbClr val="002060"/>
              </a:solidFill>
              <a:latin typeface="EC Square Sans Pro" panose="020B05060400000200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51045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10659980"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2a - </a:t>
            </a:r>
            <a:r>
              <a:rPr lang="nl-NL" sz="3200" b="1" kern="0" dirty="0">
                <a:latin typeface="EC Square Sans Pro" panose="020B0506040000020004" pitchFamily="34" charset="0"/>
              </a:rPr>
              <a:t>Identify the barriers and find </a:t>
            </a:r>
            <a:r>
              <a:rPr lang="nl-NL" sz="3200" b="1" u="sng" kern="0" dirty="0">
                <a:latin typeface="EC Square Sans Pro" panose="020B0506040000020004" pitchFamily="34" charset="0"/>
              </a:rPr>
              <a:t>solutions</a:t>
            </a:r>
            <a:r>
              <a:rPr lang="nl-NL" sz="3200" b="1" kern="0" dirty="0">
                <a:latin typeface="EC Square Sans Pro" panose="020B0506040000020004" pitchFamily="34" charset="0"/>
              </a:rPr>
              <a:t> to address barriers – </a:t>
            </a:r>
            <a:r>
              <a:rPr lang="nl-NL" sz="3200" b="1" u="sng" kern="0" dirty="0">
                <a:latin typeface="EC Square Sans Pro" panose="020B0506040000020004" pitchFamily="34" charset="0"/>
              </a:rPr>
              <a:t>husbandry practices</a:t>
            </a:r>
            <a:endParaRPr lang="es-ES" sz="3200" b="1" u="sng" kern="0" dirty="0">
              <a:latin typeface="EC Square Sans Pro" panose="020B0506040000020004" pitchFamily="34" charset="0"/>
            </a:endParaRPr>
          </a:p>
        </p:txBody>
      </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585502"/>
            <a:ext cx="11432633" cy="3790982"/>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Farmers and veterinarians mixed in 1 group, divided per specie </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the flip-over of previous group exercise: </a:t>
            </a:r>
            <a:r>
              <a:rPr kumimoji="0" lang="nl-NL" sz="24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husbandy practices</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a new flip-over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to</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answer</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the</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questions</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en-US" sz="3200" b="1" dirty="0">
                <a:solidFill>
                  <a:srgbClr val="002060"/>
                </a:solidFill>
                <a:latin typeface="EC Square Sans Pro" panose="020B0506040000020004" pitchFamily="34" charset="0"/>
                <a:cs typeface="Arial" panose="020B0604020202020204" pitchFamily="34" charset="0"/>
              </a:rPr>
              <a:t>What are the barriers to implementing the h</a:t>
            </a:r>
            <a:r>
              <a:rPr kumimoji="0" lang="en-US"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usbandry</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practices identify in the </a:t>
            </a:r>
            <a:r>
              <a:rPr lang="nl-NL" sz="3200" b="1" dirty="0">
                <a:solidFill>
                  <a:srgbClr val="002060"/>
                </a:solidFill>
                <a:latin typeface="EC Square Sans Pro" panose="020B0506040000020004" pitchFamily="34" charset="0"/>
                <a:cs typeface="Arial" panose="020B0604020202020204" pitchFamily="34" charset="0"/>
              </a:rPr>
              <a:t>exercise 1</a:t>
            </a:r>
            <a:r>
              <a:rPr lang="en-US" sz="3200" b="1" dirty="0">
                <a:solidFill>
                  <a:srgbClr val="002060"/>
                </a:solidFill>
                <a:latin typeface="EC Square Sans Pro" panose="020B0506040000020004" pitchFamily="34" charset="0"/>
                <a:cs typeface="Arial" panose="020B0604020202020204" pitchFamily="34" charset="0"/>
              </a:rPr>
              <a:t>? </a:t>
            </a:r>
          </a:p>
          <a:p>
            <a:pPr marL="457200" marR="0" lvl="1" algn="l" defTabSz="914400" rtl="0" eaLnBrk="1" fontAlgn="auto" latinLnBrk="0" hangingPunct="1">
              <a:lnSpc>
                <a:spcPct val="70000"/>
              </a:lnSpc>
              <a:spcBef>
                <a:spcPts val="500"/>
              </a:spcBef>
              <a:spcAft>
                <a:spcPts val="0"/>
              </a:spcAft>
              <a:buClrTx/>
              <a:buSzPct val="100000"/>
              <a:tabLst/>
              <a:defRPr/>
            </a:pPr>
            <a:endPar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What are the solutions to address these barriers?</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Create</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 SMART goal </a:t>
            </a: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for</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yourself</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 </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to be implemented on your / your client’s farm</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Work with post-its to put your answers on the flip-overs</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grpSp>
        <p:nvGrpSpPr>
          <p:cNvPr id="2" name="Grupo 35">
            <a:extLst>
              <a:ext uri="{FF2B5EF4-FFF2-40B4-BE49-F238E27FC236}">
                <a16:creationId xmlns:a16="http://schemas.microsoft.com/office/drawing/2014/main" id="{A03B8A34-4AB3-C078-DD17-B2B1293DAE7F}"/>
              </a:ext>
            </a:extLst>
          </p:cNvPr>
          <p:cNvGrpSpPr/>
          <p:nvPr/>
        </p:nvGrpSpPr>
        <p:grpSpPr>
          <a:xfrm>
            <a:off x="10275728" y="5122217"/>
            <a:ext cx="1682901" cy="1546999"/>
            <a:chOff x="10133729" y="-46716"/>
            <a:chExt cx="1682901" cy="1546999"/>
          </a:xfrm>
        </p:grpSpPr>
        <p:sp>
          <p:nvSpPr>
            <p:cNvPr id="3" name="CuadroTexto 36">
              <a:extLst>
                <a:ext uri="{FF2B5EF4-FFF2-40B4-BE49-F238E27FC236}">
                  <a16:creationId xmlns:a16="http://schemas.microsoft.com/office/drawing/2014/main" id="{889C9A3C-2B59-5C7D-36F4-F5C36EFC0BC6}"/>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35 </a:t>
              </a:r>
            </a:p>
            <a:p>
              <a:pPr algn="ctr"/>
              <a:r>
                <a:rPr lang="en-GB" sz="1400" b="1" dirty="0">
                  <a:solidFill>
                    <a:srgbClr val="C00000"/>
                  </a:solidFill>
                  <a:latin typeface="EC Square Sans Pro" panose="020B0506040000020004" pitchFamily="34" charset="0"/>
                </a:rPr>
                <a:t>MIN</a:t>
              </a:r>
            </a:p>
          </p:txBody>
        </p:sp>
        <p:grpSp>
          <p:nvGrpSpPr>
            <p:cNvPr id="4" name="Grupo 37">
              <a:extLst>
                <a:ext uri="{FF2B5EF4-FFF2-40B4-BE49-F238E27FC236}">
                  <a16:creationId xmlns:a16="http://schemas.microsoft.com/office/drawing/2014/main" id="{89D48BA8-993B-963D-1AC0-FBACE426D330}"/>
                </a:ext>
              </a:extLst>
            </p:cNvPr>
            <p:cNvGrpSpPr/>
            <p:nvPr/>
          </p:nvGrpSpPr>
          <p:grpSpPr>
            <a:xfrm>
              <a:off x="10133729" y="-46716"/>
              <a:ext cx="1682901" cy="1546999"/>
              <a:chOff x="9836637" y="106015"/>
              <a:chExt cx="1929565" cy="2078540"/>
            </a:xfrm>
          </p:grpSpPr>
          <p:sp>
            <p:nvSpPr>
              <p:cNvPr id="5" name="Elipse 38">
                <a:extLst>
                  <a:ext uri="{FF2B5EF4-FFF2-40B4-BE49-F238E27FC236}">
                    <a16:creationId xmlns:a16="http://schemas.microsoft.com/office/drawing/2014/main" id="{004DB83C-DDF1-5B82-2161-E3F63526A828}"/>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Conector recto 39">
                <a:extLst>
                  <a:ext uri="{FF2B5EF4-FFF2-40B4-BE49-F238E27FC236}">
                    <a16:creationId xmlns:a16="http://schemas.microsoft.com/office/drawing/2014/main" id="{8B62C4E4-74C5-1FF2-A863-01D83457FD0F}"/>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7" name="Conector recto 40">
                <a:extLst>
                  <a:ext uri="{FF2B5EF4-FFF2-40B4-BE49-F238E27FC236}">
                    <a16:creationId xmlns:a16="http://schemas.microsoft.com/office/drawing/2014/main" id="{EA8912A1-38EB-A2D3-3BB1-AE8BB25C6637}"/>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8" name="Conector recto 41">
                <a:extLst>
                  <a:ext uri="{FF2B5EF4-FFF2-40B4-BE49-F238E27FC236}">
                    <a16:creationId xmlns:a16="http://schemas.microsoft.com/office/drawing/2014/main" id="{D2ED43F1-C634-BBF1-FF32-5190CAF60393}"/>
                  </a:ext>
                </a:extLst>
              </p:cNvPr>
              <p:cNvCxnSpPr>
                <a:cxnSpLocks/>
                <a:stCxn id="5"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9" name="Conector recto 42">
                <a:extLst>
                  <a:ext uri="{FF2B5EF4-FFF2-40B4-BE49-F238E27FC236}">
                    <a16:creationId xmlns:a16="http://schemas.microsoft.com/office/drawing/2014/main" id="{B70FB5EB-24DF-9ACC-0BF5-AC860BFE9E66}"/>
                  </a:ext>
                </a:extLst>
              </p:cNvPr>
              <p:cNvCxnSpPr>
                <a:cxnSpLocks/>
                <a:stCxn id="5"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0" name="Cuerda 43">
                <a:extLst>
                  <a:ext uri="{FF2B5EF4-FFF2-40B4-BE49-F238E27FC236}">
                    <a16:creationId xmlns:a16="http://schemas.microsoft.com/office/drawing/2014/main" id="{650C050C-9538-F894-D833-9B1D64E3BEE3}"/>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uerda 44">
                <a:extLst>
                  <a:ext uri="{FF2B5EF4-FFF2-40B4-BE49-F238E27FC236}">
                    <a16:creationId xmlns:a16="http://schemas.microsoft.com/office/drawing/2014/main" id="{584A7DB4-412D-C61C-099C-6C50B8EA0ED8}"/>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217450970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1196</Words>
  <Application>Microsoft Office PowerPoint</Application>
  <PresentationFormat>Widescreen</PresentationFormat>
  <Paragraphs>184</Paragraphs>
  <Slides>12</Slides>
  <Notes>11</Notes>
  <HiddenSlides>0</HiddenSlides>
  <MMClips>2</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Aptos</vt:lpstr>
      <vt:lpstr>Aptos Display</vt:lpstr>
      <vt:lpstr>Arial</vt:lpstr>
      <vt:lpstr>Calibri</vt:lpstr>
      <vt:lpstr>Courier New</vt:lpstr>
      <vt:lpstr>EC Square Sans Pro</vt:lpstr>
      <vt:lpstr>Times New Roman</vt:lpstr>
      <vt:lpstr>Wingdings</vt:lpstr>
      <vt:lpstr>Kantoorthema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Andrea Castro Troya</cp:lastModifiedBy>
  <cp:revision>50</cp:revision>
  <dcterms:created xsi:type="dcterms:W3CDTF">2024-02-14T08:46:14Z</dcterms:created>
  <dcterms:modified xsi:type="dcterms:W3CDTF">2024-09-17T08:48:45Z</dcterms:modified>
</cp:coreProperties>
</file>