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15"/>
  </p:notesMasterIdLst>
  <p:sldIdLst>
    <p:sldId id="336" r:id="rId2"/>
    <p:sldId id="404" r:id="rId3"/>
    <p:sldId id="359" r:id="rId4"/>
    <p:sldId id="405" r:id="rId5"/>
    <p:sldId id="439" r:id="rId6"/>
    <p:sldId id="380" r:id="rId7"/>
    <p:sldId id="352" r:id="rId8"/>
    <p:sldId id="437" r:id="rId9"/>
    <p:sldId id="344" r:id="rId10"/>
    <p:sldId id="308" r:id="rId11"/>
    <p:sldId id="310" r:id="rId12"/>
    <p:sldId id="318" r:id="rId13"/>
    <p:sldId id="275" r:id="rId14"/>
  </p:sldIdLst>
  <p:sldSz cx="12192000" cy="6858000"/>
  <p:notesSz cx="6858000" cy="9144000"/>
  <p:embeddedFontLst>
    <p:embeddedFont>
      <p:font typeface="EC Square Sans Pro" panose="020B0506040000020004" pitchFamily="34" charset="0"/>
      <p:regular r:id="rId16"/>
      <p:bold r:id="rId17"/>
      <p:italic r:id="rId18"/>
      <p:boldItalic r:id="rId19"/>
    </p:embeddedFont>
    <p:embeddedFont>
      <p:font typeface="Helvetica" panose="020B0604020202020204" pitchFamily="34" charset="0"/>
      <p:regular r:id="rId20"/>
      <p:bold r:id="rId21"/>
      <p:italic r:id="rId22"/>
      <p:boldItalic r:id="rId23"/>
    </p:embeddedFont>
    <p:embeddedFont>
      <p:font typeface="Noto Sans" panose="020B050204050402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FD9033-05A5-4589-BD2C-EBC1F468273F}" v="8" dt="2024-10-29T13:43:30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3621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7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microsoft.com/office/2016/11/relationships/changesInfo" Target="changesInfos/changesInfo1.xml"/><Relationship Id="rId21" Type="http://schemas.openxmlformats.org/officeDocument/2006/relationships/font" Target="fonts/font6.fntdata"/><Relationship Id="rId34" Type="http://customschemas.google.com/relationships/presentationmetadata" Target="metadata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ANOV Luben (SANTE)" userId="abf902f3-479e-4ad3-9a19-d2ff14d11816" providerId="ADAL" clId="{AFFD9033-05A5-4589-BD2C-EBC1F468273F}"/>
    <pc:docChg chg="delSld modSld">
      <pc:chgData name="GORANOV Luben (SANTE)" userId="abf902f3-479e-4ad3-9a19-d2ff14d11816" providerId="ADAL" clId="{AFFD9033-05A5-4589-BD2C-EBC1F468273F}" dt="2024-10-29T13:46:11.450" v="77" actId="20577"/>
      <pc:docMkLst>
        <pc:docMk/>
      </pc:docMkLst>
      <pc:sldChg chg="del">
        <pc:chgData name="GORANOV Luben (SANTE)" userId="abf902f3-479e-4ad3-9a19-d2ff14d11816" providerId="ADAL" clId="{AFFD9033-05A5-4589-BD2C-EBC1F468273F}" dt="2024-10-29T13:45:37.737" v="41" actId="47"/>
        <pc:sldMkLst>
          <pc:docMk/>
          <pc:sldMk cId="0" sldId="256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57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58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59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60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61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62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63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64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65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66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67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68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69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70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71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72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73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0" sldId="274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116102613" sldId="332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890032673" sldId="334"/>
        </pc:sldMkLst>
      </pc:sldChg>
      <pc:sldChg chg="del">
        <pc:chgData name="GORANOV Luben (SANTE)" userId="abf902f3-479e-4ad3-9a19-d2ff14d11816" providerId="ADAL" clId="{AFFD9033-05A5-4589-BD2C-EBC1F468273F}" dt="2024-10-29T13:45:33.767" v="40" actId="47"/>
        <pc:sldMkLst>
          <pc:docMk/>
          <pc:sldMk cId="3545526847" sldId="335"/>
        </pc:sldMkLst>
      </pc:sldChg>
      <pc:sldChg chg="addSp modSp mod">
        <pc:chgData name="GORANOV Luben (SANTE)" userId="abf902f3-479e-4ad3-9a19-d2ff14d11816" providerId="ADAL" clId="{AFFD9033-05A5-4589-BD2C-EBC1F468273F}" dt="2024-10-29T13:46:11.450" v="77" actId="20577"/>
        <pc:sldMkLst>
          <pc:docMk/>
          <pc:sldMk cId="0" sldId="336"/>
        </pc:sldMkLst>
        <pc:spChg chg="mod">
          <ac:chgData name="GORANOV Luben (SANTE)" userId="abf902f3-479e-4ad3-9a19-d2ff14d11816" providerId="ADAL" clId="{AFFD9033-05A5-4589-BD2C-EBC1F468273F}" dt="2024-10-29T13:46:11.450" v="77" actId="20577"/>
          <ac:spMkLst>
            <pc:docMk/>
            <pc:sldMk cId="0" sldId="336"/>
            <ac:spMk id="189" creationId="{00000000-0000-0000-0000-000000000000}"/>
          </ac:spMkLst>
        </pc:spChg>
        <pc:spChg chg="mod">
          <ac:chgData name="GORANOV Luben (SANTE)" userId="abf902f3-479e-4ad3-9a19-d2ff14d11816" providerId="ADAL" clId="{AFFD9033-05A5-4589-BD2C-EBC1F468273F}" dt="2024-10-29T13:44:41.880" v="39" actId="20577"/>
          <ac:spMkLst>
            <pc:docMk/>
            <pc:sldMk cId="0" sldId="336"/>
            <ac:spMk id="190" creationId="{00000000-0000-0000-0000-000000000000}"/>
          </ac:spMkLst>
        </pc:spChg>
        <pc:picChg chg="add">
          <ac:chgData name="GORANOV Luben (SANTE)" userId="abf902f3-479e-4ad3-9a19-d2ff14d11816" providerId="ADAL" clId="{AFFD9033-05A5-4589-BD2C-EBC1F468273F}" dt="2024-10-29T13:43:12.697" v="0"/>
          <ac:picMkLst>
            <pc:docMk/>
            <pc:sldMk cId="0" sldId="336"/>
            <ac:picMk id="1026" creationId="{90E02D5F-459E-9093-D1B7-C016F66FD2EE}"/>
          </ac:picMkLst>
        </pc:picChg>
        <pc:picChg chg="add">
          <ac:chgData name="GORANOV Luben (SANTE)" userId="abf902f3-479e-4ad3-9a19-d2ff14d11816" providerId="ADAL" clId="{AFFD9033-05A5-4589-BD2C-EBC1F468273F}" dt="2024-10-29T13:43:12.697" v="0"/>
          <ac:picMkLst>
            <pc:docMk/>
            <pc:sldMk cId="0" sldId="336"/>
            <ac:picMk id="1027" creationId="{FB5E4C4D-6652-7F72-3232-BDCAF114A42B}"/>
          </ac:picMkLst>
        </pc:picChg>
        <pc:picChg chg="add">
          <ac:chgData name="GORANOV Luben (SANTE)" userId="abf902f3-479e-4ad3-9a19-d2ff14d11816" providerId="ADAL" clId="{AFFD9033-05A5-4589-BD2C-EBC1F468273F}" dt="2024-10-29T13:43:12.697" v="0"/>
          <ac:picMkLst>
            <pc:docMk/>
            <pc:sldMk cId="0" sldId="336"/>
            <ac:picMk id="1028" creationId="{3D1AFA68-C7AF-23E2-E975-3BE0CEBC7BEB}"/>
          </ac:picMkLst>
        </pc:picChg>
        <pc:picChg chg="add">
          <ac:chgData name="GORANOV Luben (SANTE)" userId="abf902f3-479e-4ad3-9a19-d2ff14d11816" providerId="ADAL" clId="{AFFD9033-05A5-4589-BD2C-EBC1F468273F}" dt="2024-10-29T13:43:12.697" v="0"/>
          <ac:picMkLst>
            <pc:docMk/>
            <pc:sldMk cId="0" sldId="336"/>
            <ac:picMk id="1029" creationId="{E3F8AD5F-D864-221F-094F-3645809FDBC6}"/>
          </ac:picMkLst>
        </pc:picChg>
        <pc:picChg chg="add mod">
          <ac:chgData name="GORANOV Luben (SANTE)" userId="abf902f3-479e-4ad3-9a19-d2ff14d11816" providerId="ADAL" clId="{AFFD9033-05A5-4589-BD2C-EBC1F468273F}" dt="2024-10-29T13:43:18.746" v="2"/>
          <ac:picMkLst>
            <pc:docMk/>
            <pc:sldMk cId="0" sldId="336"/>
            <ac:picMk id="1031" creationId="{C3951130-E286-138B-4A81-E6C859B27745}"/>
          </ac:picMkLst>
        </pc:picChg>
        <pc:picChg chg="add mod">
          <ac:chgData name="GORANOV Luben (SANTE)" userId="abf902f3-479e-4ad3-9a19-d2ff14d11816" providerId="ADAL" clId="{AFFD9033-05A5-4589-BD2C-EBC1F468273F}" dt="2024-10-29T13:43:18.746" v="2"/>
          <ac:picMkLst>
            <pc:docMk/>
            <pc:sldMk cId="0" sldId="336"/>
            <ac:picMk id="1032" creationId="{6633AFC7-955F-B878-29FC-F653424C2A20}"/>
          </ac:picMkLst>
        </pc:picChg>
        <pc:picChg chg="add mod">
          <ac:chgData name="GORANOV Luben (SANTE)" userId="abf902f3-479e-4ad3-9a19-d2ff14d11816" providerId="ADAL" clId="{AFFD9033-05A5-4589-BD2C-EBC1F468273F}" dt="2024-10-29T13:43:18.746" v="2"/>
          <ac:picMkLst>
            <pc:docMk/>
            <pc:sldMk cId="0" sldId="336"/>
            <ac:picMk id="1033" creationId="{137EE70F-2B31-98AD-56B4-BF4E2AAF91B5}"/>
          </ac:picMkLst>
        </pc:picChg>
        <pc:picChg chg="add mod">
          <ac:chgData name="GORANOV Luben (SANTE)" userId="abf902f3-479e-4ad3-9a19-d2ff14d11816" providerId="ADAL" clId="{AFFD9033-05A5-4589-BD2C-EBC1F468273F}" dt="2024-10-29T13:43:18.746" v="2"/>
          <ac:picMkLst>
            <pc:docMk/>
            <pc:sldMk cId="0" sldId="336"/>
            <ac:picMk id="1034" creationId="{F1080B9D-B3D9-F652-A140-0F36422A91A6}"/>
          </ac:picMkLst>
        </pc:picChg>
        <pc:picChg chg="add">
          <ac:chgData name="GORANOV Luben (SANTE)" userId="abf902f3-479e-4ad3-9a19-d2ff14d11816" providerId="ADAL" clId="{AFFD9033-05A5-4589-BD2C-EBC1F468273F}" dt="2024-10-29T13:43:22.966" v="3"/>
          <ac:picMkLst>
            <pc:docMk/>
            <pc:sldMk cId="0" sldId="336"/>
            <ac:picMk id="1036" creationId="{726C2EAD-4541-B2B8-CA99-B521B49F19EE}"/>
          </ac:picMkLst>
        </pc:picChg>
        <pc:picChg chg="add">
          <ac:chgData name="GORANOV Luben (SANTE)" userId="abf902f3-479e-4ad3-9a19-d2ff14d11816" providerId="ADAL" clId="{AFFD9033-05A5-4589-BD2C-EBC1F468273F}" dt="2024-10-29T13:43:22.966" v="3"/>
          <ac:picMkLst>
            <pc:docMk/>
            <pc:sldMk cId="0" sldId="336"/>
            <ac:picMk id="1037" creationId="{83993CCA-EF7C-6D70-622D-85EE799C5274}"/>
          </ac:picMkLst>
        </pc:picChg>
        <pc:picChg chg="add">
          <ac:chgData name="GORANOV Luben (SANTE)" userId="abf902f3-479e-4ad3-9a19-d2ff14d11816" providerId="ADAL" clId="{AFFD9033-05A5-4589-BD2C-EBC1F468273F}" dt="2024-10-29T13:43:22.966" v="3"/>
          <ac:picMkLst>
            <pc:docMk/>
            <pc:sldMk cId="0" sldId="336"/>
            <ac:picMk id="1038" creationId="{36163A0F-CF9F-E551-61F4-DE60F6833D84}"/>
          </ac:picMkLst>
        </pc:picChg>
        <pc:picChg chg="add">
          <ac:chgData name="GORANOV Luben (SANTE)" userId="abf902f3-479e-4ad3-9a19-d2ff14d11816" providerId="ADAL" clId="{AFFD9033-05A5-4589-BD2C-EBC1F468273F}" dt="2024-10-29T13:43:22.966" v="3"/>
          <ac:picMkLst>
            <pc:docMk/>
            <pc:sldMk cId="0" sldId="336"/>
            <ac:picMk id="1039" creationId="{BCC105D5-81D4-8678-FA8E-E65EB5BF67AC}"/>
          </ac:picMkLst>
        </pc:picChg>
        <pc:picChg chg="add">
          <ac:chgData name="GORANOV Luben (SANTE)" userId="abf902f3-479e-4ad3-9a19-d2ff14d11816" providerId="ADAL" clId="{AFFD9033-05A5-4589-BD2C-EBC1F468273F}" dt="2024-10-29T13:43:27.646" v="4"/>
          <ac:picMkLst>
            <pc:docMk/>
            <pc:sldMk cId="0" sldId="336"/>
            <ac:picMk id="1041" creationId="{2766D3EF-CB46-ECD0-E487-69083E4712A8}"/>
          </ac:picMkLst>
        </pc:picChg>
        <pc:picChg chg="add">
          <ac:chgData name="GORANOV Luben (SANTE)" userId="abf902f3-479e-4ad3-9a19-d2ff14d11816" providerId="ADAL" clId="{AFFD9033-05A5-4589-BD2C-EBC1F468273F}" dt="2024-10-29T13:43:27.646" v="4"/>
          <ac:picMkLst>
            <pc:docMk/>
            <pc:sldMk cId="0" sldId="336"/>
            <ac:picMk id="1042" creationId="{E6A6D96E-05A1-B6FA-201A-779211EAF68B}"/>
          </ac:picMkLst>
        </pc:picChg>
        <pc:picChg chg="add">
          <ac:chgData name="GORANOV Luben (SANTE)" userId="abf902f3-479e-4ad3-9a19-d2ff14d11816" providerId="ADAL" clId="{AFFD9033-05A5-4589-BD2C-EBC1F468273F}" dt="2024-10-29T13:43:27.646" v="4"/>
          <ac:picMkLst>
            <pc:docMk/>
            <pc:sldMk cId="0" sldId="336"/>
            <ac:picMk id="1043" creationId="{FE297F0B-A899-B817-2231-71516A822D08}"/>
          </ac:picMkLst>
        </pc:picChg>
        <pc:picChg chg="add">
          <ac:chgData name="GORANOV Luben (SANTE)" userId="abf902f3-479e-4ad3-9a19-d2ff14d11816" providerId="ADAL" clId="{AFFD9033-05A5-4589-BD2C-EBC1F468273F}" dt="2024-10-29T13:43:27.646" v="4"/>
          <ac:picMkLst>
            <pc:docMk/>
            <pc:sldMk cId="0" sldId="336"/>
            <ac:picMk id="1044" creationId="{0DC11A0C-501A-B980-D51D-3A342D0CF1BB}"/>
          </ac:picMkLst>
        </pc:picChg>
      </pc:sldChg>
      <pc:sldMasterChg chg="delSldLayout">
        <pc:chgData name="GORANOV Luben (SANTE)" userId="abf902f3-479e-4ad3-9a19-d2ff14d11816" providerId="ADAL" clId="{AFFD9033-05A5-4589-BD2C-EBC1F468273F}" dt="2024-10-29T13:45:33.767" v="40" actId="47"/>
        <pc:sldMasterMkLst>
          <pc:docMk/>
          <pc:sldMasterMk cId="0" sldId="2147483648"/>
        </pc:sldMasterMkLst>
        <pc:sldLayoutChg chg="del">
          <pc:chgData name="GORANOV Luben (SANTE)" userId="abf902f3-479e-4ad3-9a19-d2ff14d11816" providerId="ADAL" clId="{AFFD9033-05A5-4589-BD2C-EBC1F468273F}" dt="2024-10-29T13:45:33.767" v="40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GORANOV Luben (SANTE)" userId="abf902f3-479e-4ad3-9a19-d2ff14d11816" providerId="ADAL" clId="{AFFD9033-05A5-4589-BD2C-EBC1F468273F}" dt="2024-10-29T13:45:33.767" v="40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GORANOV Luben (SANTE)" userId="abf902f3-479e-4ad3-9a19-d2ff14d11816" providerId="ADAL" clId="{AFFD9033-05A5-4589-BD2C-EBC1F468273F}" dt="2024-10-29T13:45:33.767" v="40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GORANOV Luben (SANTE)" userId="abf902f3-479e-4ad3-9a19-d2ff14d11816" providerId="ADAL" clId="{AFFD9033-05A5-4589-BD2C-EBC1F468273F}" dt="2024-10-29T13:45:33.767" v="40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GORANOV Luben (SANTE)" userId="abf902f3-479e-4ad3-9a19-d2ff14d11816" providerId="ADAL" clId="{AFFD9033-05A5-4589-BD2C-EBC1F468273F}" dt="2024-10-29T13:45:33.767" v="40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GORANOV Luben (SANTE)" userId="abf902f3-479e-4ad3-9a19-d2ff14d11816" providerId="ADAL" clId="{AFFD9033-05A5-4589-BD2C-EBC1F468273F}" dt="2024-10-29T13:45:33.767" v="40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GORANOV Luben (SANTE)" userId="abf902f3-479e-4ad3-9a19-d2ff14d11816" providerId="ADAL" clId="{AFFD9033-05A5-4589-BD2C-EBC1F468273F}" dt="2024-10-29T13:45:33.767" v="40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GORANOV Luben (SANTE)" userId="abf902f3-479e-4ad3-9a19-d2ff14d11816" providerId="ADAL" clId="{AFFD9033-05A5-4589-BD2C-EBC1F468273F}" dt="2024-10-29T13:45:33.767" v="40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GORANOV Luben (SANTE)" userId="abf902f3-479e-4ad3-9a19-d2ff14d11816" providerId="ADAL" clId="{AFFD9033-05A5-4589-BD2C-EBC1F468273F}" dt="2024-10-29T13:45:33.767" v="40" actId="47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GORANOV Luben (SANTE)" userId="abf902f3-479e-4ad3-9a19-d2ff14d11816" providerId="ADAL" clId="{AFFD9033-05A5-4589-BD2C-EBC1F468273F}" dt="2024-10-29T13:45:33.767" v="40" actId="47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GORANOV Luben (SANTE)" userId="abf902f3-479e-4ad3-9a19-d2ff14d11816" providerId="ADAL" clId="{AFFD9033-05A5-4589-BD2C-EBC1F468273F}" dt="2024-10-29T13:45:33.767" v="40" actId="47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GORANOV Luben (SANTE)" userId="abf902f3-479e-4ad3-9a19-d2ff14d11816" providerId="ADAL" clId="{AFFD9033-05A5-4589-BD2C-EBC1F468273F}" dt="2024-10-29T13:45:33.767" v="40" actId="47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GORANOV Luben (SANTE)" userId="abf902f3-479e-4ad3-9a19-d2ff14d11816" providerId="ADAL" clId="{AFFD9033-05A5-4589-BD2C-EBC1F468273F}" dt="2024-10-29T13:45:33.767" v="40" actId="47"/>
          <pc:sldLayoutMkLst>
            <pc:docMk/>
            <pc:sldMasterMk cId="0" sldId="2147483648"/>
            <pc:sldLayoutMk cId="0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128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Update/add/delete parts of the copy right notice where appropriate.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information: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https://myintracomm.ec.europa.eu/corp/intellectual-property/Documents/2019_Reuse-guidelines%28CC-BY%29.pdf</a:t>
            </a:r>
            <a:endParaRPr/>
          </a:p>
        </p:txBody>
      </p:sp>
      <p:sp>
        <p:nvSpPr>
          <p:cNvPr id="440" name="Google Shape;44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016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1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60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6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29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00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noProof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53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3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22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22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846746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B45F4576-0280-9ABD-3693-C3C51E11FA1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08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15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49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Google Shape;27;p2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1)">
  <p:cSld name="Last slide (option 1)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7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5" name="Google Shape;145;p37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!rJ63k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ec.europa.eu/info/law/better-regulation/have-your-say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ce44c755-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F331827D-67AB-BC45-5244-975836C82E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"/>
          <p:cNvSpPr txBox="1">
            <a:spLocks noGrp="1"/>
          </p:cNvSpPr>
          <p:nvPr>
            <p:ph type="ctrTitle"/>
          </p:nvPr>
        </p:nvSpPr>
        <p:spPr>
          <a:xfrm>
            <a:off x="1071350" y="1992573"/>
            <a:ext cx="10065224" cy="105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Regulation</a:t>
            </a:r>
            <a:r>
              <a:rPr lang="en-GB" sz="4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(EU) 2019/6:</a:t>
            </a:r>
            <a:endParaRPr sz="11500" dirty="0"/>
          </a:p>
        </p:txBody>
      </p:sp>
      <p:sp>
        <p:nvSpPr>
          <p:cNvPr id="189" name="Google Shape;189;p1"/>
          <p:cNvSpPr txBox="1">
            <a:spLocks noGrp="1"/>
          </p:cNvSpPr>
          <p:nvPr>
            <p:ph type="subTitle" idx="1"/>
          </p:nvPr>
        </p:nvSpPr>
        <p:spPr>
          <a:xfrm>
            <a:off x="1063388" y="3181194"/>
            <a:ext cx="10065224" cy="118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360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</a:t>
            </a:r>
            <a:r>
              <a:rPr lang="en-GB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 for addressing AMR</a:t>
            </a:r>
            <a:endParaRPr sz="3200" dirty="0"/>
          </a:p>
        </p:txBody>
      </p:sp>
      <p:sp>
        <p:nvSpPr>
          <p:cNvPr id="190" name="Google Shape;190;p1"/>
          <p:cNvSpPr txBox="1">
            <a:spLocks noGrp="1"/>
          </p:cNvSpPr>
          <p:nvPr>
            <p:ph type="body" idx="2"/>
          </p:nvPr>
        </p:nvSpPr>
        <p:spPr>
          <a:xfrm>
            <a:off x="1232563" y="4680448"/>
            <a:ext cx="9972532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US" i="0" dirty="0"/>
              <a:t>AMRFV Training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US" i="0" dirty="0"/>
              <a:t>6 November 2024 – Plovdiv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lang="en-US"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GB" sz="2000" dirty="0"/>
              <a:t>Luben Goranov, Veterinary Medicines Unit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GB" sz="2000" dirty="0"/>
              <a:t>DG Health and Food Safety (SANTE)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2D4E2-AFDF-6A13-0D59-43E450636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901" y="143423"/>
            <a:ext cx="2466975" cy="18478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109" y="4845304"/>
            <a:ext cx="2038572" cy="949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63" y="-1"/>
            <a:ext cx="8355748" cy="5131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6120" y="1348551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0" kern="0" dirty="0">
                <a:solidFill>
                  <a:prstClr val="white"/>
                </a:solidFill>
                <a:latin typeface="Calibri"/>
              </a:rPr>
              <a:t>VMP Regulation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542" y="4421083"/>
            <a:ext cx="2109491" cy="523220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GB" dirty="0"/>
              <a:t>IA Common logo for online sales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5673" y="2799014"/>
            <a:ext cx="1793630" cy="523220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GB" dirty="0"/>
              <a:t>IA Union Product Database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734" y="4405662"/>
            <a:ext cx="1793630" cy="73866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024EA2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GB" dirty="0"/>
              <a:t>IA List of variations not requiring assessment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0510" y="4151186"/>
            <a:ext cx="1793630" cy="307777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GB" dirty="0"/>
              <a:t>IA GDP VMPs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1701" y="2765940"/>
            <a:ext cx="1775894" cy="954107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GB" dirty="0"/>
              <a:t>DA Requirements for the collection of data on sales and use of 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77569" y="2734911"/>
            <a:ext cx="1029566" cy="1600438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GB" dirty="0"/>
              <a:t>DA Criteria to designate AM reserved for humans only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85714" y="4491034"/>
            <a:ext cx="1013275" cy="1169551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GB" dirty="0"/>
              <a:t>IA List of AM reserved for human use only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88019" y="5957874"/>
            <a:ext cx="1720657" cy="307777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GB" dirty="0"/>
              <a:t>IA Horse passport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10940" y="5957874"/>
            <a:ext cx="1629355" cy="307777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GB" dirty="0"/>
              <a:t>DA Horse passport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94822" y="3675834"/>
            <a:ext cx="1793630" cy="307777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024EA2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GB" dirty="0"/>
              <a:t>DA Annex II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149D03BF-639A-43C5-B35B-24F1AD497C60}"/>
              </a:ext>
            </a:extLst>
          </p:cNvPr>
          <p:cNvSpPr txBox="1"/>
          <p:nvPr/>
        </p:nvSpPr>
        <p:spPr>
          <a:xfrm>
            <a:off x="6971703" y="3899469"/>
            <a:ext cx="1775894" cy="73866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GB" dirty="0"/>
              <a:t> IA Format for the collection of data on sales and use of 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9317" y="3494616"/>
            <a:ext cx="1793630" cy="73866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024EA2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GB" dirty="0"/>
              <a:t>IA Good Pharmacovigilance Practice &amp; PSMF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936433" y="5612466"/>
            <a:ext cx="929076" cy="929076"/>
            <a:chOff x="2617" y="1791423"/>
            <a:chExt cx="929076" cy="929076"/>
          </a:xfrm>
        </p:grpSpPr>
        <p:sp>
          <p:nvSpPr>
            <p:cNvPr id="28" name="Oval 27"/>
            <p:cNvSpPr/>
            <p:nvPr/>
          </p:nvSpPr>
          <p:spPr>
            <a:xfrm>
              <a:off x="2617" y="1791423"/>
              <a:ext cx="929076" cy="929076"/>
            </a:xfrm>
            <a:prstGeom prst="ellipse">
              <a:avLst/>
            </a:prstGeom>
            <a:gradFill rotWithShape="1">
              <a:gsLst>
                <a:gs pos="0">
                  <a:srgbClr val="2D2D8A">
                    <a:shade val="80000"/>
                    <a:hueOff val="0"/>
                    <a:satOff val="-16910"/>
                    <a:lumOff val="16907"/>
                    <a:alphaOff val="0"/>
                    <a:shade val="51000"/>
                    <a:satMod val="130000"/>
                  </a:srgbClr>
                </a:gs>
                <a:gs pos="80000">
                  <a:srgbClr val="2D2D8A">
                    <a:shade val="80000"/>
                    <a:hueOff val="0"/>
                    <a:satOff val="-16910"/>
                    <a:lumOff val="16907"/>
                    <a:alphaOff val="0"/>
                    <a:shade val="93000"/>
                    <a:satMod val="130000"/>
                  </a:srgbClr>
                </a:gs>
                <a:gs pos="100000">
                  <a:srgbClr val="2D2D8A">
                    <a:shade val="80000"/>
                    <a:hueOff val="0"/>
                    <a:satOff val="-16910"/>
                    <a:lumOff val="16907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Oval 4"/>
            <p:cNvSpPr txBox="1"/>
            <p:nvPr/>
          </p:nvSpPr>
          <p:spPr>
            <a:xfrm>
              <a:off x="138677" y="1927483"/>
              <a:ext cx="656956" cy="6569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AHL</a:t>
              </a:r>
            </a:p>
          </p:txBody>
        </p:sp>
      </p:grpSp>
      <p:sp>
        <p:nvSpPr>
          <p:cNvPr id="30" name="Right Arrow 29"/>
          <p:cNvSpPr/>
          <p:nvPr/>
        </p:nvSpPr>
        <p:spPr>
          <a:xfrm>
            <a:off x="2865509" y="5905797"/>
            <a:ext cx="553269" cy="3795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010510" y="4710084"/>
            <a:ext cx="1817563" cy="523220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024EA2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GB" dirty="0"/>
              <a:t>IA GDP Active substances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23EAF-9DB5-A319-0F48-6E6585E9D79E}"/>
              </a:ext>
            </a:extLst>
          </p:cNvPr>
          <p:cNvSpPr txBox="1"/>
          <p:nvPr/>
        </p:nvSpPr>
        <p:spPr>
          <a:xfrm>
            <a:off x="8930844" y="2734911"/>
            <a:ext cx="1463476" cy="954107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GB" dirty="0"/>
              <a:t>DA Imports of animals and products of animal origin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9CEC37-6D4B-40B1-A2B8-ED8ED94F395C}"/>
              </a:ext>
            </a:extLst>
          </p:cNvPr>
          <p:cNvSpPr txBox="1"/>
          <p:nvPr/>
        </p:nvSpPr>
        <p:spPr>
          <a:xfrm>
            <a:off x="8930845" y="3847880"/>
            <a:ext cx="1463476" cy="1169551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GB" dirty="0"/>
              <a:t>IA List of authorised third countries for imports into the Union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E59936-67E9-4399-ADDB-1CB1C37E7053}"/>
              </a:ext>
            </a:extLst>
          </p:cNvPr>
          <p:cNvSpPr txBox="1"/>
          <p:nvPr/>
        </p:nvSpPr>
        <p:spPr>
          <a:xfrm>
            <a:off x="8922356" y="5176293"/>
            <a:ext cx="1463477" cy="73866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GB" dirty="0"/>
              <a:t>IA amending import certificates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CC6597-2344-429F-8205-F6495B5A9F30}"/>
              </a:ext>
            </a:extLst>
          </p:cNvPr>
          <p:cNvSpPr txBox="1"/>
          <p:nvPr/>
        </p:nvSpPr>
        <p:spPr>
          <a:xfrm>
            <a:off x="764542" y="2794041"/>
            <a:ext cx="2109491" cy="73866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024B9C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en-US" dirty="0"/>
              <a:t>IA Rules on the size of small immediate packaging units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C01B8-AD34-465C-39B1-F5CA3641BFC7}"/>
              </a:ext>
            </a:extLst>
          </p:cNvPr>
          <p:cNvSpPr txBox="1"/>
          <p:nvPr/>
        </p:nvSpPr>
        <p:spPr>
          <a:xfrm>
            <a:off x="756018" y="3715284"/>
            <a:ext cx="2109491" cy="523220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024B9C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IA Abbreviations and pictograms for labelling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6220" y="4817555"/>
            <a:ext cx="1767407" cy="954107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DA Rules for VMP oral administration via drinking water or top dressing</a:t>
            </a:r>
            <a:endParaRPr lang="en-GB" kern="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0943" y="2774229"/>
            <a:ext cx="1793630" cy="73866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IA List of AM not to be used outside terms of MA</a:t>
            </a:r>
          </a:p>
        </p:txBody>
      </p:sp>
    </p:spTree>
    <p:extLst>
      <p:ext uri="{BB962C8B-B14F-4D97-AF65-F5344CB8AC3E}">
        <p14:creationId xmlns:p14="http://schemas.microsoft.com/office/powerpoint/2010/main" val="406640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26274" y="-281264"/>
            <a:ext cx="10797814" cy="5602311"/>
            <a:chOff x="4066534" y="-287892"/>
            <a:chExt cx="9642353" cy="56023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534" y="-287892"/>
              <a:ext cx="8060811" cy="560231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48706" y="761301"/>
              <a:ext cx="46191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4000" kern="0" dirty="0">
                  <a:solidFill>
                    <a:prstClr val="white"/>
                  </a:solidFill>
                  <a:latin typeface="Calibri"/>
                </a:rPr>
                <a:t>VMP Regulation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349574" y="3585931"/>
              <a:ext cx="1664501" cy="1169551"/>
            </a:xfrm>
            <a:prstGeom prst="rect">
              <a:avLst/>
            </a:prstGeom>
            <a:pattFill prst="pct20">
              <a:fgClr>
                <a:schemeClr val="tx2"/>
              </a:fgClr>
              <a:bgClr>
                <a:schemeClr val="bg1"/>
              </a:bgClr>
            </a:pattFill>
            <a:ln w="25400" cap="flat" cmpd="sng" algn="ctr">
              <a:solidFill>
                <a:srgbClr val="024B9C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457200">
                <a:defRPr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defRPr>
              </a:lvl1pPr>
            </a:lstStyle>
            <a:p>
              <a:pPr>
                <a:defRPr/>
              </a:pPr>
              <a:r>
                <a:rPr lang="en-GB" dirty="0"/>
                <a:t>IA GMPs for</a:t>
              </a:r>
            </a:p>
            <a:p>
              <a:pPr>
                <a:defRPr/>
              </a:pPr>
              <a:r>
                <a:rPr lang="en-GB" dirty="0"/>
                <a:t>VMPs,</a:t>
              </a:r>
              <a:br>
                <a:rPr lang="en-GB" dirty="0"/>
              </a:br>
              <a:r>
                <a:rPr lang="en-GB" dirty="0"/>
                <a:t>autogenous vaccines</a:t>
              </a:r>
            </a:p>
            <a:p>
              <a:pPr>
                <a:defRPr/>
              </a:pPr>
              <a:r>
                <a:rPr lang="en-GB" dirty="0"/>
                <a:t>&amp;</a:t>
              </a:r>
              <a:br>
                <a:rPr lang="en-GB" dirty="0"/>
              </a:br>
              <a:r>
                <a:rPr lang="en-GB" dirty="0"/>
                <a:t>active substances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51295" y="3585931"/>
              <a:ext cx="1647607" cy="738664"/>
            </a:xfrm>
            <a:prstGeom prst="rect">
              <a:avLst/>
            </a:prstGeom>
            <a:pattFill prst="pct20">
              <a:fgClr>
                <a:schemeClr val="tx2"/>
              </a:fgClr>
              <a:bgClr>
                <a:schemeClr val="bg1"/>
              </a:bgClr>
            </a:patt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457200">
                <a:defRPr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defRPr>
              </a:lvl1pPr>
            </a:lstStyle>
            <a:p>
              <a:pPr>
                <a:defRPr/>
              </a:pPr>
              <a:r>
                <a:rPr lang="en-US" dirty="0"/>
                <a:t>IA List of substances essential for equine species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80134" y="3493598"/>
              <a:ext cx="1828752" cy="73866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24B9C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DA Procedures for financial penalties for CAs VMP</a:t>
              </a:r>
              <a:endParaRPr lang="en-GB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82269" y="1752588"/>
              <a:ext cx="1826618" cy="52322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2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IA Model format for prescriptions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80135" y="2515371"/>
              <a:ext cx="1828752" cy="73866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24B9C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IA Rules for the functioning of the </a:t>
              </a:r>
              <a:r>
                <a:rPr lang="en-GB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worksharing</a:t>
              </a:r>
              <a:r>
                <a:rPr lang="en-GB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 procedure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36123" y="3585931"/>
              <a:ext cx="1664501" cy="738664"/>
            </a:xfrm>
            <a:prstGeom prst="rect">
              <a:avLst/>
            </a:prstGeom>
            <a:pattFill prst="pct20">
              <a:fgClr>
                <a:schemeClr val="tx2"/>
              </a:fgClr>
              <a:bgClr>
                <a:schemeClr val="bg1"/>
              </a:bgClr>
            </a:patt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457200">
                <a:defRPr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defRPr>
              </a:lvl1pPr>
            </a:lstStyle>
            <a:p>
              <a:pPr>
                <a:defRPr/>
              </a:pPr>
              <a:r>
                <a:rPr lang="en-US" dirty="0"/>
                <a:t>IA List of substances for food-producing aquatic species</a:t>
              </a:r>
              <a:endParaRPr lang="en-GB" dirty="0"/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149D03BF-639A-43C5-B35B-24F1AD497C60}"/>
                </a:ext>
              </a:extLst>
            </p:cNvPr>
            <p:cNvSpPr txBox="1"/>
            <p:nvPr/>
          </p:nvSpPr>
          <p:spPr>
            <a:xfrm>
              <a:off x="11880133" y="4471825"/>
              <a:ext cx="1828752" cy="523220"/>
            </a:xfrm>
            <a:prstGeom prst="rect">
              <a:avLst/>
            </a:prstGeom>
            <a:noFill/>
            <a:ln w="25400" cap="flat" cmpd="sng" algn="ctr">
              <a:solidFill>
                <a:srgbClr val="024B9C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IA Uniform rules on the identification code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878583" y="913651"/>
            <a:ext cx="2045505" cy="64633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24B9C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1800" b="1" kern="0" dirty="0">
                <a:solidFill>
                  <a:srgbClr val="CC0000"/>
                </a:solidFill>
                <a:latin typeface="Calibri"/>
              </a:rPr>
              <a:t>No legal deadline for adoption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24034" y="2829775"/>
            <a:ext cx="6582317" cy="369332"/>
          </a:xfrm>
          <a:prstGeom prst="rect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25400" cap="flat" cmpd="sng" algn="ctr">
            <a:solidFill>
              <a:srgbClr val="024B9C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1800" b="1" kern="0" dirty="0">
                <a:solidFill>
                  <a:srgbClr val="C00000"/>
                </a:solidFill>
                <a:latin typeface="Calibri"/>
              </a:rPr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317428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5328000" cy="1344592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On our dedicated web page:</a:t>
            </a:r>
            <a:endParaRPr lang="en-GB" sz="3200" dirty="0">
              <a:solidFill>
                <a:srgbClr val="0563C1"/>
              </a:solidFill>
              <a:latin typeface="+mj-lt"/>
              <a:ea typeface="+mj-ea"/>
              <a:cs typeface="+mj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b="1" u="sng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https://europa.eu/!rJ63kT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sz="20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or QR code</a:t>
            </a:r>
            <a:endParaRPr lang="en-GB" sz="3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can one follow progress?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422337" y="1265217"/>
            <a:ext cx="1905000" cy="19050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970722" y="332105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2"/>
                </a:solidFill>
              </a:rPr>
              <a:t>Where can one provide feedback?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197" y="4722842"/>
            <a:ext cx="937632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chemeClr val="tx2"/>
              </a:buClr>
            </a:pPr>
            <a:r>
              <a:rPr lang="en-US" sz="32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On the </a:t>
            </a:r>
            <a:r>
              <a:rPr lang="en-US" sz="3200" i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Have Your Say</a:t>
            </a:r>
            <a:r>
              <a:rPr lang="en-US" sz="32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platform: </a:t>
            </a:r>
            <a:endParaRPr lang="bg-BG" sz="3200" kern="1200" dirty="0">
              <a:solidFill>
                <a:schemeClr val="bg2"/>
              </a:solidFill>
              <a:latin typeface="+mj-lt"/>
              <a:ea typeface="+mj-ea"/>
              <a:cs typeface="+mj-cs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Aft>
                <a:spcPts val="1800"/>
              </a:spcAft>
              <a:buClr>
                <a:schemeClr val="tx2"/>
              </a:buClr>
            </a:pPr>
            <a:r>
              <a:rPr lang="en-GB" sz="2400" b="1" u="sng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https://ec.europa.eu/info/law/better-regulation/have-your-say</a:t>
            </a:r>
            <a:endParaRPr lang="en-GB" sz="2400" b="1" u="sng" dirty="0">
              <a:solidFill>
                <a:schemeClr val="bg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07608" y="2590639"/>
            <a:ext cx="1216152" cy="0"/>
          </a:xfrm>
          <a:prstGeom prst="straightConnector1">
            <a:avLst/>
          </a:prstGeom>
          <a:ln w="38100" cap="flat" cmpd="sng" algn="ctr">
            <a:solidFill>
              <a:srgbClr val="024B9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285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 dirty="0"/>
          </a:p>
        </p:txBody>
      </p:sp>
      <p:sp>
        <p:nvSpPr>
          <p:cNvPr id="443" name="Google Shape;443;p2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pic>
        <p:nvPicPr>
          <p:cNvPr id="444" name="Google Shape;44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24" y="4040561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 txBox="1"/>
          <p:nvPr/>
        </p:nvSpPr>
        <p:spPr>
          <a:xfrm>
            <a:off x="735992" y="4479624"/>
            <a:ext cx="89410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© European Union 2023</a:t>
            </a:r>
            <a:endParaRPr dirty="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lang="en-GB" sz="105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GB" sz="105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license. For any use or reproduction of elements that are not owned by the EU, permission may need to be sought directly from the respective right holders.</a:t>
            </a:r>
            <a:endParaRPr dirty="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lang="en-GB" sz="1050" dirty="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xx: element concerned</a:t>
            </a: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, source: </a:t>
            </a:r>
            <a:r>
              <a:rPr lang="en-GB" sz="1050" dirty="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e.g. Fotolia.com</a:t>
            </a: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GB" sz="1050" dirty="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Slide xx: element concerned</a:t>
            </a:r>
            <a:r>
              <a:rPr lang="en-GB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, source: </a:t>
            </a:r>
            <a:r>
              <a:rPr lang="en-GB" sz="1050" dirty="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e.g. iStock.com</a:t>
            </a:r>
            <a:endParaRPr sz="1050" dirty="0">
              <a:solidFill>
                <a:srgbClr val="CE3A1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1249" y="1047580"/>
            <a:ext cx="8515011" cy="5601728"/>
          </a:xfrm>
          <a:prstGeom prst="rect">
            <a:avLst/>
          </a:prstGeom>
          <a:ln w="98425">
            <a:solidFill>
              <a:srgbClr val="024B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1586968" y="86109"/>
            <a:ext cx="9888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494"/>
                </a:solidFill>
              </a:rPr>
              <a:t>The VMP Regulation in context</a:t>
            </a:r>
            <a:endParaRPr lang="fr-BE" sz="3200" b="1" dirty="0">
              <a:solidFill>
                <a:srgbClr val="00449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802" y="787979"/>
            <a:ext cx="2029108" cy="87890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82251" y="1563509"/>
            <a:ext cx="2289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latin typeface="Calibri" panose="020F0502020204030204" pitchFamily="34" charset="0"/>
                <a:cs typeface="Calibri" panose="020F0502020204030204" pitchFamily="34" charset="0"/>
              </a:rPr>
              <a:t>European Commission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26247" y="2129806"/>
            <a:ext cx="4962317" cy="445674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we are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626247" y="4351140"/>
            <a:ext cx="4962317" cy="172585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And... what the (not so) new EU regulation on veterinary medicinal products brings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626247" y="2963196"/>
            <a:ext cx="4962317" cy="923432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do, and how</a:t>
            </a:r>
          </a:p>
        </p:txBody>
      </p:sp>
      <p:sp>
        <p:nvSpPr>
          <p:cNvPr id="7" name="AutoShape 2" descr="Have a say - King County, Washington">
            <a:extLst>
              <a:ext uri="{FF2B5EF4-FFF2-40B4-BE49-F238E27FC236}">
                <a16:creationId xmlns:a16="http://schemas.microsoft.com/office/drawing/2014/main" id="{27FF2970-7881-1CBE-D3D1-71C5248A8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9F3C94-EC8A-E4F1-3ECA-4AEE01A3568C}"/>
              </a:ext>
            </a:extLst>
          </p:cNvPr>
          <p:cNvSpPr txBox="1"/>
          <p:nvPr/>
        </p:nvSpPr>
        <p:spPr>
          <a:xfrm>
            <a:off x="8934724" y="2644170"/>
            <a:ext cx="60943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96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96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0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4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167D69-485B-8D11-BE19-CBFD640F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DG Health and Food Safety </a:t>
            </a:r>
            <a:r>
              <a:rPr lang="en-IE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DG SANTE</a:t>
            </a:r>
            <a:endParaRPr lang="en-I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5923B-AA0B-537E-B9DC-CB18C176FFFA}"/>
              </a:ext>
            </a:extLst>
          </p:cNvPr>
          <p:cNvSpPr txBox="1"/>
          <p:nvPr/>
        </p:nvSpPr>
        <p:spPr>
          <a:xfrm>
            <a:off x="970722" y="2889773"/>
            <a:ext cx="82758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practice, our mission requires that we:</a:t>
            </a:r>
            <a:endParaRPr lang="en-US" sz="2000" b="0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improve and protect </a:t>
            </a:r>
            <a:r>
              <a:rPr lang="en-US" sz="2000" b="1" i="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human health</a:t>
            </a:r>
          </a:p>
          <a:p>
            <a:pPr marL="342900" lvl="1" indent="-34290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ensure that </a:t>
            </a:r>
            <a:r>
              <a:rPr lang="en-US" sz="2000" b="1" i="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food and medicinal products are safe</a:t>
            </a:r>
          </a:p>
          <a:p>
            <a:pPr marL="342900" lvl="1" indent="-34290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protect </a:t>
            </a:r>
            <a:r>
              <a:rPr lang="en-US" sz="2000" b="1" i="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animal health and welfare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plant health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FFC6B7-F84F-142A-BCD1-BA148DFFDEAF}"/>
              </a:ext>
            </a:extLst>
          </p:cNvPr>
          <p:cNvSpPr/>
          <p:nvPr/>
        </p:nvSpPr>
        <p:spPr>
          <a:xfrm>
            <a:off x="970722" y="4514330"/>
            <a:ext cx="9606825" cy="134320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the VMP Regulation contributes to these general objectives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A52C88-F346-F142-C63E-B8E061772F30}"/>
              </a:ext>
            </a:extLst>
          </p:cNvPr>
          <p:cNvSpPr/>
          <p:nvPr/>
        </p:nvSpPr>
        <p:spPr>
          <a:xfrm>
            <a:off x="970722" y="1265217"/>
            <a:ext cx="9606825" cy="1323439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mission:</a:t>
            </a:r>
          </a:p>
          <a:p>
            <a:pPr marL="714375" lvl="2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healthy and safe EU citizens the engine of sustainable economic growth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endParaRPr lang="en-US" sz="2800" b="0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ardrop 8"/>
          <p:cNvSpPr/>
          <p:nvPr/>
        </p:nvSpPr>
        <p:spPr>
          <a:xfrm>
            <a:off x="5834591" y="5047256"/>
            <a:ext cx="2040824" cy="1342982"/>
          </a:xfrm>
          <a:prstGeom prst="teardrop">
            <a:avLst>
              <a:gd name="adj" fmla="val 110995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</a:t>
            </a:r>
            <a:b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innovation</a:t>
            </a:r>
          </a:p>
        </p:txBody>
      </p:sp>
      <p:sp>
        <p:nvSpPr>
          <p:cNvPr id="17" name="Teardrop 16"/>
          <p:cNvSpPr/>
          <p:nvPr/>
        </p:nvSpPr>
        <p:spPr>
          <a:xfrm>
            <a:off x="8807573" y="4635907"/>
            <a:ext cx="2303506" cy="1463375"/>
          </a:xfrm>
          <a:prstGeom prst="teardrop">
            <a:avLst>
              <a:gd name="adj" fmla="val 111298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</a:t>
            </a:r>
            <a:b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markets</a:t>
            </a:r>
          </a:p>
        </p:txBody>
      </p:sp>
      <p:sp>
        <p:nvSpPr>
          <p:cNvPr id="18" name="Teardrop 17"/>
          <p:cNvSpPr/>
          <p:nvPr/>
        </p:nvSpPr>
        <p:spPr>
          <a:xfrm>
            <a:off x="5102454" y="1569530"/>
            <a:ext cx="2040824" cy="1376661"/>
          </a:xfrm>
          <a:prstGeom prst="teardrop">
            <a:avLst>
              <a:gd name="adj" fmla="val 114160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data</a:t>
            </a:r>
          </a:p>
        </p:txBody>
      </p:sp>
      <p:sp>
        <p:nvSpPr>
          <p:cNvPr id="19" name="Teardrop 18"/>
          <p:cNvSpPr/>
          <p:nvPr/>
        </p:nvSpPr>
        <p:spPr>
          <a:xfrm>
            <a:off x="7377544" y="1571641"/>
            <a:ext cx="2303506" cy="1376661"/>
          </a:xfrm>
          <a:prstGeom prst="teardrop">
            <a:avLst>
              <a:gd name="adj" fmla="val 112297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Contribution to the F2F objectives</a:t>
            </a:r>
          </a:p>
        </p:txBody>
      </p:sp>
      <p:sp>
        <p:nvSpPr>
          <p:cNvPr id="2" name="Teardrop 1"/>
          <p:cNvSpPr/>
          <p:nvPr/>
        </p:nvSpPr>
        <p:spPr>
          <a:xfrm>
            <a:off x="9627675" y="2620227"/>
            <a:ext cx="1940142" cy="1401646"/>
          </a:xfrm>
          <a:prstGeom prst="teardrop">
            <a:avLst>
              <a:gd name="adj" fmla="val 106857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 &amp;</a:t>
            </a:r>
            <a:b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innovative</a:t>
            </a:r>
          </a:p>
        </p:txBody>
      </p:sp>
      <p:sp>
        <p:nvSpPr>
          <p:cNvPr id="12" name="Teardrop 11"/>
          <p:cNvSpPr/>
          <p:nvPr/>
        </p:nvSpPr>
        <p:spPr>
          <a:xfrm>
            <a:off x="3079452" y="4596029"/>
            <a:ext cx="2257547" cy="1543133"/>
          </a:xfrm>
          <a:prstGeom prst="teardrop">
            <a:avLst>
              <a:gd name="adj" fmla="val 105815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Streamlined</a:t>
            </a:r>
            <a:b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procedures</a:t>
            </a:r>
            <a:b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processes</a:t>
            </a:r>
          </a:p>
        </p:txBody>
      </p:sp>
      <p:sp>
        <p:nvSpPr>
          <p:cNvPr id="10" name="Teardrop 9"/>
          <p:cNvSpPr/>
          <p:nvPr/>
        </p:nvSpPr>
        <p:spPr>
          <a:xfrm>
            <a:off x="830541" y="4703621"/>
            <a:ext cx="2015199" cy="1327948"/>
          </a:xfrm>
          <a:prstGeom prst="teardrop">
            <a:avLst>
              <a:gd name="adj" fmla="val 106528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</a:t>
            </a:r>
            <a:b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availability</a:t>
            </a:r>
          </a:p>
        </p:txBody>
      </p:sp>
      <p:sp>
        <p:nvSpPr>
          <p:cNvPr id="11" name="Teardrop 10"/>
          <p:cNvSpPr/>
          <p:nvPr/>
        </p:nvSpPr>
        <p:spPr>
          <a:xfrm>
            <a:off x="1962088" y="1462214"/>
            <a:ext cx="2590383" cy="1543133"/>
          </a:xfrm>
          <a:prstGeom prst="teardrop">
            <a:avLst>
              <a:gd name="adj" fmla="val 114943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Reducing</a:t>
            </a:r>
            <a:b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administrative</a:t>
            </a:r>
            <a:b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burden 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24B9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Breaking New Ground</a:t>
            </a:r>
          </a:p>
        </p:txBody>
      </p:sp>
      <p:sp>
        <p:nvSpPr>
          <p:cNvPr id="8" name="Teardrop 7"/>
          <p:cNvSpPr/>
          <p:nvPr/>
        </p:nvSpPr>
        <p:spPr>
          <a:xfrm>
            <a:off x="1028357" y="3107059"/>
            <a:ext cx="2730843" cy="1419022"/>
          </a:xfrm>
          <a:prstGeom prst="teardrop">
            <a:avLst>
              <a:gd name="adj" fmla="val 109410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Fit-for-purpose</a:t>
            </a:r>
          </a:p>
        </p:txBody>
      </p:sp>
      <p:sp>
        <p:nvSpPr>
          <p:cNvPr id="14" name="Teardrop 13"/>
          <p:cNvSpPr/>
          <p:nvPr/>
        </p:nvSpPr>
        <p:spPr>
          <a:xfrm>
            <a:off x="4172463" y="3107059"/>
            <a:ext cx="2538103" cy="1317138"/>
          </a:xfrm>
          <a:prstGeom prst="teardrop">
            <a:avLst>
              <a:gd name="adj" fmla="val 109631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sng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Fight AMR</a:t>
            </a:r>
          </a:p>
        </p:txBody>
      </p:sp>
      <p:sp>
        <p:nvSpPr>
          <p:cNvPr id="16" name="Teardrop 15"/>
          <p:cNvSpPr/>
          <p:nvPr/>
        </p:nvSpPr>
        <p:spPr>
          <a:xfrm>
            <a:off x="6933971" y="3085157"/>
            <a:ext cx="2459438" cy="1226541"/>
          </a:xfrm>
          <a:prstGeom prst="teardrop">
            <a:avLst>
              <a:gd name="adj" fmla="val 113509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Transparency</a:t>
            </a:r>
          </a:p>
        </p:txBody>
      </p:sp>
    </p:spTree>
    <p:extLst>
      <p:ext uri="{BB962C8B-B14F-4D97-AF65-F5344CB8AC3E}">
        <p14:creationId xmlns:p14="http://schemas.microsoft.com/office/powerpoint/2010/main" val="14476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7" grpId="0" uiExpand="1" build="p" animBg="1"/>
      <p:bldP spid="18" grpId="0" uiExpand="1" build="p" animBg="1"/>
      <p:bldP spid="19" grpId="0" build="p" animBg="1"/>
      <p:bldP spid="2" grpId="0" build="p" animBg="1"/>
      <p:bldP spid="12" grpId="0" build="p" animBg="1"/>
      <p:bldP spid="10" grpId="0" build="p" animBg="1"/>
      <p:bldP spid="11" grpId="0" build="p" animBg="1"/>
      <p:bldP spid="8" grpId="0" build="p" animBg="1"/>
      <p:bldP spid="14" grpId="0" uiExpand="1" build="p" animBg="1"/>
      <p:bldP spid="1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36C9F-88D3-BD15-0036-0049CB5B6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655086"/>
            <a:ext cx="5328000" cy="3076974"/>
          </a:xfrm>
        </p:spPr>
        <p:txBody>
          <a:bodyPr/>
          <a:lstStyle/>
          <a:p>
            <a:pPr marL="76200" indent="0">
              <a:buNone/>
            </a:pPr>
            <a:endParaRPr lang="en-US" sz="24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76200" indent="0" algn="ctr">
              <a:buNone/>
            </a:pPr>
            <a:r>
              <a:rPr lang="en-US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Projections from 2025 to 2050</a:t>
            </a:r>
            <a:r>
              <a:rPr lang="bg-BG" sz="2400" baseline="30000" dirty="0">
                <a:solidFill>
                  <a:srgbClr val="003399"/>
                </a:solidFill>
                <a:latin typeface="EC Square Sans Pro" panose="020B0506040000020004" pitchFamily="34" charset="0"/>
              </a:rPr>
              <a:t>1</a:t>
            </a:r>
            <a:r>
              <a:rPr lang="en-GB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:</a:t>
            </a:r>
          </a:p>
          <a:p>
            <a:pPr algn="ctr"/>
            <a:endParaRPr lang="bg-BG" sz="1400" dirty="0">
              <a:solidFill>
                <a:srgbClr val="3F4A52"/>
              </a:solidFill>
              <a:latin typeface="EC Square Sans Pro" panose="020B0506040000020004" pitchFamily="34" charset="0"/>
            </a:endParaRPr>
          </a:p>
          <a:p>
            <a:pPr marL="7620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EC Square Sans Pro" panose="020B0506040000020004" pitchFamily="34" charset="0"/>
              </a:rPr>
              <a:t>39</a:t>
            </a:r>
            <a:r>
              <a:rPr lang="bg-BG" sz="2400" b="1" dirty="0">
                <a:solidFill>
                  <a:srgbClr val="FF0000"/>
                </a:solidFill>
                <a:latin typeface="EC Square Sans Pro" panose="020B05060400000200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EC Square Sans Pro" panose="020B0506040000020004" pitchFamily="34" charset="0"/>
              </a:rPr>
              <a:t>million deaths</a:t>
            </a:r>
            <a:r>
              <a:rPr lang="en-US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 attributable to AMR</a:t>
            </a:r>
            <a:endParaRPr lang="bg-BG" sz="24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76200" indent="0" algn="ctr">
              <a:buNone/>
            </a:pPr>
            <a:endParaRPr lang="bg-BG" sz="24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7620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EC Square Sans Pro" panose="020B0506040000020004" pitchFamily="34" charset="0"/>
              </a:rPr>
              <a:t>169 million deaths </a:t>
            </a:r>
            <a:r>
              <a:rPr lang="en-US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associated with AMR</a:t>
            </a:r>
            <a:endParaRPr lang="en-GB" sz="24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4173CC7-26DF-1A0F-60F5-CAC6A898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Antimicrobial Resistance:</a:t>
            </a:r>
            <a:r>
              <a:rPr lang="bg-BG" dirty="0"/>
              <a:t> </a:t>
            </a:r>
            <a:r>
              <a:rPr lang="en-GB" dirty="0"/>
              <a:t>A Global threat</a:t>
            </a:r>
          </a:p>
        </p:txBody>
      </p:sp>
      <p:sp>
        <p:nvSpPr>
          <p:cNvPr id="11" name="CuadroTexto 4">
            <a:extLst>
              <a:ext uri="{FF2B5EF4-FFF2-40B4-BE49-F238E27FC236}">
                <a16:creationId xmlns:a16="http://schemas.microsoft.com/office/drawing/2014/main" id="{FEB012CC-3363-7E59-3B45-1CAC4939DB2D}"/>
              </a:ext>
            </a:extLst>
          </p:cNvPr>
          <p:cNvSpPr txBox="1"/>
          <p:nvPr/>
        </p:nvSpPr>
        <p:spPr>
          <a:xfrm>
            <a:off x="6542477" y="1689436"/>
            <a:ext cx="5476259" cy="829461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algn="ctr"/>
            <a:r>
              <a:rPr lang="en-GB" sz="4791" dirty="0">
                <a:solidFill>
                  <a:schemeClr val="bg1"/>
                </a:solidFill>
                <a:latin typeface="EC Square Sans Pro" panose="020B0506040000020004" pitchFamily="34" charset="0"/>
              </a:rPr>
              <a:t>Economic cost</a:t>
            </a:r>
          </a:p>
        </p:txBody>
      </p:sp>
      <p:sp>
        <p:nvSpPr>
          <p:cNvPr id="12" name="CuadroTexto 10">
            <a:extLst>
              <a:ext uri="{FF2B5EF4-FFF2-40B4-BE49-F238E27FC236}">
                <a16:creationId xmlns:a16="http://schemas.microsoft.com/office/drawing/2014/main" id="{E168A7FC-4402-C292-9FCC-11853C682CBA}"/>
              </a:ext>
            </a:extLst>
          </p:cNvPr>
          <p:cNvSpPr txBox="1"/>
          <p:nvPr/>
        </p:nvSpPr>
        <p:spPr>
          <a:xfrm>
            <a:off x="6542477" y="2912396"/>
            <a:ext cx="49438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Cost to</a:t>
            </a:r>
            <a:r>
              <a:rPr lang="en-US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 health systems:</a:t>
            </a:r>
            <a:endParaRPr lang="en-GB" sz="24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EC Square Sans Pro" panose="020B0506040000020004" pitchFamily="34" charset="0"/>
              </a:rPr>
              <a:t>≈</a:t>
            </a:r>
            <a:r>
              <a:rPr lang="bg-BG" sz="2400" b="1" dirty="0">
                <a:solidFill>
                  <a:srgbClr val="FF0000"/>
                </a:solidFill>
                <a:latin typeface="EC Square Sans Pro" panose="020B05060400000200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EC Square Sans Pro" panose="020B0506040000020004" pitchFamily="34" charset="0"/>
              </a:rPr>
              <a:t>USD PPP 28.9 billion every year </a:t>
            </a:r>
          </a:p>
          <a:p>
            <a:pPr algn="ctr"/>
            <a:endParaRPr lang="en-GB" sz="24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en-GB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Cost</a:t>
            </a:r>
            <a:r>
              <a:rPr lang="en-US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 to the broader economies</a:t>
            </a:r>
            <a:r>
              <a:rPr lang="bg-BG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:</a:t>
            </a:r>
            <a:endParaRPr lang="en-US" sz="24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EC Square Sans Pro" panose="020B0506040000020004" pitchFamily="34" charset="0"/>
              </a:rPr>
              <a:t>≈ USD PPP 36.9 billion</a:t>
            </a:r>
            <a:r>
              <a:rPr lang="en-US" sz="2400" baseline="30000" dirty="0">
                <a:solidFill>
                  <a:srgbClr val="FF0000"/>
                </a:solidFill>
                <a:latin typeface="EC Square Sans Pro" panose="020B0506040000020004" pitchFamily="34" charset="0"/>
              </a:rPr>
              <a:t>2</a:t>
            </a:r>
            <a:r>
              <a:rPr lang="en-GB" sz="2400" b="1" dirty="0">
                <a:solidFill>
                  <a:srgbClr val="FF0000"/>
                </a:solidFill>
                <a:latin typeface="EC Square Sans Pro" panose="020B0506040000020004" pitchFamily="34" charset="0"/>
              </a:rPr>
              <a:t> </a:t>
            </a:r>
          </a:p>
        </p:txBody>
      </p:sp>
      <p:sp>
        <p:nvSpPr>
          <p:cNvPr id="16" name="CuadroTexto 4">
            <a:extLst>
              <a:ext uri="{FF2B5EF4-FFF2-40B4-BE49-F238E27FC236}">
                <a16:creationId xmlns:a16="http://schemas.microsoft.com/office/drawing/2014/main" id="{57566333-BA5F-94C8-EB56-499B982E658B}"/>
              </a:ext>
            </a:extLst>
          </p:cNvPr>
          <p:cNvSpPr txBox="1"/>
          <p:nvPr/>
        </p:nvSpPr>
        <p:spPr>
          <a:xfrm>
            <a:off x="838198" y="1689311"/>
            <a:ext cx="5476259" cy="829586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algn="ctr"/>
            <a:r>
              <a:rPr lang="en-GB" sz="4791" dirty="0">
                <a:solidFill>
                  <a:schemeClr val="bg1"/>
                </a:solidFill>
                <a:latin typeface="EC Square Sans Pro" panose="020B0506040000020004" pitchFamily="34" charset="0"/>
              </a:rPr>
              <a:t>Burden of AMR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0EC5B1-5773-CD53-FF9C-36334C12681E}"/>
              </a:ext>
            </a:extLst>
          </p:cNvPr>
          <p:cNvSpPr txBox="1"/>
          <p:nvPr/>
        </p:nvSpPr>
        <p:spPr>
          <a:xfrm>
            <a:off x="970722" y="5868249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aseline="30000" dirty="0"/>
              <a:t>1</a:t>
            </a:r>
            <a:r>
              <a:rPr lang="bg-BG" dirty="0"/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Naghavi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et al.,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Lancet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404.10459 (2024): 1199-1226.	</a:t>
            </a:r>
            <a:r>
              <a:rPr lang="bg-BG" baseline="30000" dirty="0"/>
              <a:t>2</a:t>
            </a:r>
            <a:r>
              <a:rPr lang="bg-BG" dirty="0"/>
              <a:t> </a:t>
            </a:r>
            <a:r>
              <a:rPr lang="en-GB" dirty="0"/>
              <a:t>OECD, </a:t>
            </a:r>
            <a:r>
              <a:rPr lang="en-GB" b="0" i="0" dirty="0">
                <a:effectLst/>
                <a:latin typeface="Noto Sans" panose="020B0502040504020204" pitchFamily="34" charset="0"/>
                <a:hlinkClick r:id="rId3"/>
              </a:rPr>
              <a:t>https://doi.org/10.1787/ce44c755-en</a:t>
            </a:r>
            <a:r>
              <a:rPr lang="en-GB" b="0" i="0" dirty="0">
                <a:solidFill>
                  <a:srgbClr val="586179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r>
              <a:rPr lang="en-GB" dirty="0">
                <a:solidFill>
                  <a:srgbClr val="586179"/>
                </a:solidFill>
                <a:latin typeface="Noto Sans" panose="020B0502040504020204" pitchFamily="34" charset="0"/>
              </a:rPr>
              <a:t>						</a:t>
            </a: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PPP = Purchasing power parity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58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272831-2500-41C1-7F9D-F5A5D77932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316" b="24671"/>
          <a:stretch/>
        </p:blipFill>
        <p:spPr>
          <a:xfrm>
            <a:off x="20" y="10"/>
            <a:ext cx="12191980" cy="3428990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9073809-F3AD-3B2C-02B1-F00F277F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033" y="2583056"/>
            <a:ext cx="4789967" cy="845944"/>
          </a:xfr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GB" b="1" u="sng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Health concept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39833-19BA-581A-D4E6-B3373DB7F0DC}"/>
              </a:ext>
            </a:extLst>
          </p:cNvPr>
          <p:cNvSpPr txBox="1"/>
          <p:nvPr/>
        </p:nvSpPr>
        <p:spPr>
          <a:xfrm>
            <a:off x="1560845" y="3632809"/>
            <a:ext cx="10515600" cy="2610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Zoonotic diseases</a:t>
            </a:r>
          </a:p>
          <a:p>
            <a:pPr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AMR</a:t>
            </a:r>
          </a:p>
          <a:p>
            <a:pPr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safety</a:t>
            </a:r>
          </a:p>
          <a:p>
            <a:pPr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</a:p>
          <a:p>
            <a:pPr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Non-communicable diseases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BDF6D407-FAF9-596F-6E88-52B1B7396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03" y="3646929"/>
            <a:ext cx="292576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1C74A2-1FA4-E45C-575D-1159842962D5}"/>
              </a:ext>
            </a:extLst>
          </p:cNvPr>
          <p:cNvSpPr/>
          <p:nvPr/>
        </p:nvSpPr>
        <p:spPr>
          <a:xfrm>
            <a:off x="9294666" y="3646929"/>
            <a:ext cx="2493968" cy="957429"/>
          </a:xfrm>
          <a:prstGeom prst="rect">
            <a:avLst/>
          </a:prstGeom>
          <a:solidFill>
            <a:schemeClr val="bg1"/>
          </a:solidFill>
          <a:ln w="28575">
            <a:solidFill>
              <a:srgbClr val="02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“livestock hygiene is the people’s health”</a:t>
            </a:r>
            <a:endParaRPr lang="en-IE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A forward-looking regulation</a:t>
            </a: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dirty="0">
                <a:solidFill>
                  <a:schemeClr val="bg2"/>
                </a:solidFill>
              </a:rPr>
              <a:t>Ground-breaking policy measures to ensure prudent and responsible use of antimicrobials</a:t>
            </a: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dirty="0">
                <a:solidFill>
                  <a:schemeClr val="bg2"/>
                </a:solidFill>
              </a:rPr>
              <a:t>Major tool to achieve the Strategy objective of halving overall Union sales of antimicrobials for farmed animals and in aquaculture by 2030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Antimicrobial Resistance:</a:t>
            </a:r>
            <a:br>
              <a:rPr lang="en-GB" dirty="0"/>
            </a:br>
            <a:r>
              <a:rPr lang="en-GB" dirty="0"/>
              <a:t>the Bigger Picture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286" y="1265217"/>
            <a:ext cx="3740342" cy="42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0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DBA200-37E5-8E8E-5096-0530AC8104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2"/>
                </a:solidFill>
              </a:rPr>
              <a:t>Trends from 2017 to 2022</a:t>
            </a:r>
            <a:r>
              <a:rPr lang="en-US" sz="2800" baseline="30000" dirty="0">
                <a:solidFill>
                  <a:schemeClr val="bg2"/>
                </a:solidFill>
              </a:rPr>
              <a:t>1</a:t>
            </a:r>
            <a:br>
              <a:rPr lang="en-US" sz="2800" b="1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chemeClr val="bg2"/>
                </a:solidFill>
              </a:rPr>
              <a:t>(in 31 participating countries)</a:t>
            </a:r>
            <a:r>
              <a:rPr lang="en-US" sz="2800" b="1" dirty="0">
                <a:solidFill>
                  <a:schemeClr val="bg2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2"/>
                </a:solidFill>
              </a:rPr>
              <a:t>overall sales declined by 30.7%</a:t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sz="2000" dirty="0">
                <a:solidFill>
                  <a:schemeClr val="bg2"/>
                </a:solidFill>
              </a:rPr>
              <a:t>from 106.6 mg/PCU to 73.9 mg/PCU)</a:t>
            </a:r>
            <a:endParaRPr lang="en-US" sz="16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5F289-46CF-6E3D-251D-450890A13D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</a:rPr>
              <a:t>28.3% reduction in comparison to the 2018 reference value</a:t>
            </a:r>
            <a:endParaRPr lang="en-GB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A6A637-3C6E-0C20-325A-BB5FF614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ESVAC: The Good News</a:t>
            </a:r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898D31-2457-65FB-4EC7-601A7C0A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250" y="1825625"/>
            <a:ext cx="5328000" cy="2120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61F6E5-FE17-4259-B854-A7EF7BEAB1F2}"/>
              </a:ext>
            </a:extLst>
          </p:cNvPr>
          <p:cNvSpPr txBox="1"/>
          <p:nvPr/>
        </p:nvSpPr>
        <p:spPr>
          <a:xfrm>
            <a:off x="970722" y="5868249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aseline="30000" dirty="0">
                <a:solidFill>
                  <a:schemeClr val="bg2"/>
                </a:solidFill>
              </a:rPr>
              <a:t>1</a:t>
            </a:r>
            <a:r>
              <a:rPr lang="bg-BG" dirty="0">
                <a:solidFill>
                  <a:schemeClr val="bg2"/>
                </a:solidFill>
              </a:rPr>
              <a:t> </a:t>
            </a:r>
            <a:r>
              <a:rPr lang="en-US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Sales of veterinary antimicrobial agents in 31 European countries in 2022,</a:t>
            </a:r>
            <a:br>
              <a:rPr lang="en-US" dirty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</a:rPr>
              <a:t>  </a:t>
            </a:r>
            <a:r>
              <a:rPr lang="en-US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Trends from 2010 to 2022, Thirteenth ESVAC report</a:t>
            </a:r>
          </a:p>
        </p:txBody>
      </p:sp>
    </p:spTree>
    <p:extLst>
      <p:ext uri="{BB962C8B-B14F-4D97-AF65-F5344CB8AC3E}">
        <p14:creationId xmlns:p14="http://schemas.microsoft.com/office/powerpoint/2010/main" val="329712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0721" y="482860"/>
            <a:ext cx="10964103" cy="782357"/>
          </a:xfrm>
        </p:spPr>
        <p:txBody>
          <a:bodyPr/>
          <a:lstStyle/>
          <a:p>
            <a:r>
              <a:rPr lang="en-GB" dirty="0"/>
              <a:t>The Implementation Challenge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9" b="26819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b="88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b="88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Applicable:</a:t>
            </a:r>
            <a:br>
              <a:rPr lang="en-GB" dirty="0"/>
            </a:b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2 years, 8 months &amp; 23</a:t>
            </a:r>
            <a:r>
              <a:rPr lang="en-US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days,</a:t>
            </a:r>
            <a:b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</a:b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excluding today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Some 25 empowerments:</a:t>
            </a:r>
          </a:p>
          <a:p>
            <a:pPr>
              <a:spcAft>
                <a:spcPts val="600"/>
              </a:spcAft>
            </a:pPr>
            <a:r>
              <a:rPr lang="en-GB" dirty="0"/>
              <a:t>13 before or by the date of application</a:t>
            </a:r>
          </a:p>
          <a:p>
            <a:pPr>
              <a:spcAft>
                <a:spcPts val="600"/>
              </a:spcAft>
            </a:pPr>
            <a:r>
              <a:rPr lang="en-GB" dirty="0"/>
              <a:t>6 by 2025</a:t>
            </a:r>
          </a:p>
          <a:p>
            <a:pPr>
              <a:spcAft>
                <a:spcPts val="600"/>
              </a:spcAft>
            </a:pPr>
            <a:r>
              <a:rPr lang="en-GB" dirty="0"/>
              <a:t>1 by 2027</a:t>
            </a:r>
          </a:p>
          <a:p>
            <a:pPr>
              <a:spcAft>
                <a:spcPts val="600"/>
              </a:spcAft>
            </a:pPr>
            <a:r>
              <a:rPr lang="en-GB" dirty="0"/>
              <a:t>6 no legal deadline</a:t>
            </a:r>
          </a:p>
          <a:p>
            <a:r>
              <a:rPr lang="en-GB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Focus on</a:t>
            </a:r>
            <a:br>
              <a:rPr lang="en-GB" dirty="0"/>
            </a:br>
            <a:r>
              <a:rPr lang="en-GB" dirty="0"/>
              <a:t>completing the implementation, implementing</a:t>
            </a:r>
            <a:br>
              <a:rPr lang="en-GB" dirty="0"/>
            </a:br>
            <a:r>
              <a:rPr lang="en-GB" dirty="0"/>
              <a:t>&amp;</a:t>
            </a:r>
            <a:br>
              <a:rPr lang="en-GB" dirty="0"/>
            </a:br>
            <a:r>
              <a:rPr lang="en-GB" dirty="0"/>
              <a:t>enforcement</a:t>
            </a:r>
          </a:p>
        </p:txBody>
      </p:sp>
    </p:spTree>
    <p:extLst>
      <p:ext uri="{BB962C8B-B14F-4D97-AF65-F5344CB8AC3E}">
        <p14:creationId xmlns:p14="http://schemas.microsoft.com/office/powerpoint/2010/main" val="23589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E4BC88-24AC-431B-95F9-16EE3DA3EBE9}" vid="{8D80B4F7-3850-4D3F-BDF1-21D3928590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8BAB6A1C84F545963E0C901C12A503" ma:contentTypeVersion="13" ma:contentTypeDescription="Crear nuevo documento." ma:contentTypeScope="" ma:versionID="72f1889dfbcdd83fbc240b864d4538ff">
  <xsd:schema xmlns:xsd="http://www.w3.org/2001/XMLSchema" xmlns:xs="http://www.w3.org/2001/XMLSchema" xmlns:p="http://schemas.microsoft.com/office/2006/metadata/properties" xmlns:ns2="647396e3-6a7c-49e4-86bb-38ecec5b669c" xmlns:ns3="cf327815-79d0-4fc2-8b8d-cf7e72fbbfb7" targetNamespace="http://schemas.microsoft.com/office/2006/metadata/properties" ma:root="true" ma:fieldsID="3e5149360898c58efd1605597a8c192d" ns2:_="" ns3:_="">
    <xsd:import namespace="647396e3-6a7c-49e4-86bb-38ecec5b669c"/>
    <xsd:import namespace="cf327815-79d0-4fc2-8b8d-cf7e72fbb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396e3-6a7c-49e4-86bb-38ecec5b6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7815-79d0-4fc2-8b8d-cf7e72fbbf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cdd13-5fd3-47fb-8bca-23f56ed786a9}" ma:internalName="TaxCatchAll" ma:showField="CatchAllData" ma:web="cf327815-79d0-4fc2-8b8d-cf7e72fbb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7396e3-6a7c-49e4-86bb-38ecec5b669c">
      <Terms xmlns="http://schemas.microsoft.com/office/infopath/2007/PartnerControls"/>
    </lcf76f155ced4ddcb4097134ff3c332f>
    <TaxCatchAll xmlns="cf327815-79d0-4fc2-8b8d-cf7e72fbbfb7" xsi:nil="true"/>
  </documentManagement>
</p:properties>
</file>

<file path=customXml/itemProps1.xml><?xml version="1.0" encoding="utf-8"?>
<ds:datastoreItem xmlns:ds="http://schemas.openxmlformats.org/officeDocument/2006/customXml" ds:itemID="{973B3E1A-FCF5-46B3-956B-D66D7D6A1116}"/>
</file>

<file path=customXml/itemProps2.xml><?xml version="1.0" encoding="utf-8"?>
<ds:datastoreItem xmlns:ds="http://schemas.openxmlformats.org/officeDocument/2006/customXml" ds:itemID="{9F1D9A16-F1E2-4F73-B1D1-EA9D89584090}"/>
</file>

<file path=customXml/itemProps3.xml><?xml version="1.0" encoding="utf-8"?>
<ds:datastoreItem xmlns:ds="http://schemas.openxmlformats.org/officeDocument/2006/customXml" ds:itemID="{614318E6-B225-46B2-9957-711745D1A9AA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</TotalTime>
  <Words>850</Words>
  <Application>Microsoft Office PowerPoint</Application>
  <PresentationFormat>Widescreen</PresentationFormat>
  <Paragraphs>141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EC Square Sans Pro</vt:lpstr>
      <vt:lpstr>Noto Sans</vt:lpstr>
      <vt:lpstr>Calibri</vt:lpstr>
      <vt:lpstr>Helvetica</vt:lpstr>
      <vt:lpstr>Times New Roman</vt:lpstr>
      <vt:lpstr>Verdana</vt:lpstr>
      <vt:lpstr>Office Theme</vt:lpstr>
      <vt:lpstr>Regulation (EU) 2019/6:</vt:lpstr>
      <vt:lpstr>PowerPoint Presentation</vt:lpstr>
      <vt:lpstr>DG Health and Food Safety – DG SANTE</vt:lpstr>
      <vt:lpstr>Breaking New Ground</vt:lpstr>
      <vt:lpstr>Antimicrobial Resistance: A Global threat</vt:lpstr>
      <vt:lpstr>One Health concept</vt:lpstr>
      <vt:lpstr>Antimicrobial Resistance: the Bigger Picture</vt:lpstr>
      <vt:lpstr>ESVAC: The Good News</vt:lpstr>
      <vt:lpstr>The Implementation Challenge</vt:lpstr>
      <vt:lpstr>PowerPoint Presentation</vt:lpstr>
      <vt:lpstr>PowerPoint Presentation</vt:lpstr>
      <vt:lpstr>Where can one follow progress?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GORANOV Luben (SANTE)</dc:creator>
  <cp:lastModifiedBy>GORANOV Luben (SANTE)</cp:lastModifiedBy>
  <cp:revision>1</cp:revision>
  <dcterms:created xsi:type="dcterms:W3CDTF">2024-10-29T13:34:25Z</dcterms:created>
  <dcterms:modified xsi:type="dcterms:W3CDTF">2024-10-29T13:46:12Z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0x010100C78BAB6A1C84F545963E0C901C12A503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