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diagrams/colors1.xml" ContentType="application/vnd.openxmlformats-officedocument.drawingml.diagramColors+xml"/>
  <Override PartName="/ppt/diagrams/quickStyle1.xml" ContentType="application/vnd.openxmlformats-officedocument.drawingml.diagramStyle+xml"/>
  <Override PartName="/ppt/theme/theme1.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1" r:id="rId2"/>
    <p:sldId id="262" r:id="rId3"/>
    <p:sldId id="265" r:id="rId4"/>
    <p:sldId id="264" r:id="rId5"/>
    <p:sldId id="2425" r:id="rId6"/>
    <p:sldId id="2442" r:id="rId7"/>
    <p:sldId id="2426" r:id="rId8"/>
    <p:sldId id="2427" r:id="rId9"/>
    <p:sldId id="2443" r:id="rId10"/>
    <p:sldId id="2444" r:id="rId11"/>
    <p:sldId id="2447" r:id="rId12"/>
    <p:sldId id="2446" r:id="rId13"/>
    <p:sldId id="270" r:id="rId14"/>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66" d="100"/>
          <a:sy n="66" d="100"/>
        </p:scale>
        <p:origin x="1301"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pl-PL"/>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pl-PL"/>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pl-PL"/>
        </a:p>
      </dgm:t>
    </dgm:pt>
    <dgm:pt modelId="{C8FBC1DD-3B75-4A30-BDF0-72869C171122}" type="pres">
      <dgm:prSet presAssocID="{865A933C-C587-45D5-ADCB-A31B7DCA0276}" presName="connTx" presStyleLbl="parChTrans1D2" presStyleIdx="0" presStyleCnt="2"/>
      <dgm:spPr/>
      <dgm:t>
        <a:bodyPr/>
        <a:lstStyle/>
        <a:p>
          <a:endParaRPr lang="pl-PL"/>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t>
        <a:bodyPr/>
        <a:lstStyle/>
        <a:p>
          <a:endParaRPr lang="pl-PL"/>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pl-PL"/>
        </a:p>
      </dgm:t>
    </dgm:pt>
    <dgm:pt modelId="{27551C29-51E4-4FD4-9B7D-8BDA8DC047E0}" type="pres">
      <dgm:prSet presAssocID="{EE132CA6-C8A5-488D-8638-EE246B8D858E}" presName="connTx" presStyleLbl="parChTrans1D2" presStyleIdx="1" presStyleCnt="2"/>
      <dgm:spPr/>
      <dgm:t>
        <a:bodyPr/>
        <a:lstStyle/>
        <a:p>
          <a:endParaRPr lang="pl-PL"/>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t>
        <a:bodyPr/>
        <a:lstStyle/>
        <a:p>
          <a:endParaRPr lang="pl-PL"/>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pl-PL"/>
        </a:p>
      </dgm:t>
    </dgm:pt>
    <dgm:pt modelId="{E2C9B4E6-C99F-4AD2-B0A6-7F40A0A3A94B}" type="pres">
      <dgm:prSet presAssocID="{3D5A27C2-6AFF-4304-BCA4-D3E224288C62}" presName="connTx" presStyleLbl="parChTrans1D3" presStyleIdx="0" presStyleCnt="2"/>
      <dgm:spPr/>
      <dgm:t>
        <a:bodyPr/>
        <a:lstStyle/>
        <a:p>
          <a:endParaRPr lang="pl-PL"/>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t>
        <a:bodyPr/>
        <a:lstStyle/>
        <a:p>
          <a:endParaRPr lang="pl-PL"/>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pl-PL"/>
        </a:p>
      </dgm:t>
    </dgm:pt>
    <dgm:pt modelId="{48E44880-5249-4A0A-A93C-4199097A5458}" type="pres">
      <dgm:prSet presAssocID="{4024C9D4-D69C-42D8-AD58-E4F4D1B799B8}" presName="connTx" presStyleLbl="parChTrans1D3" presStyleIdx="1" presStyleCnt="2"/>
      <dgm:spPr/>
      <dgm:t>
        <a:bodyPr/>
        <a:lstStyle/>
        <a:p>
          <a:endParaRPr lang="pl-PL"/>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t>
        <a:bodyPr/>
        <a:lstStyle/>
        <a:p>
          <a:endParaRPr lang="pl-PL"/>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17/10/2024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10</a:t>
            </a:fld>
            <a:endParaRPr lang="en-GB"/>
          </a:p>
        </p:txBody>
      </p:sp>
    </p:spTree>
    <p:extLst>
      <p:ext uri="{BB962C8B-B14F-4D97-AF65-F5344CB8AC3E}">
        <p14:creationId xmlns:p14="http://schemas.microsoft.com/office/powerpoint/2010/main" val="94798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180815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1. the reason for undertaking work on amending the Act on Feed is the need to implement into national law the provisions of Regulation (EU) 2019/4 of the European Parliament and of the Council of 11 December 2018 on the production, placing on the market and use of medicated feed;</a:t>
            </a:r>
          </a:p>
          <a:p>
            <a:r>
              <a:rPr lang="en-US" sz="1200" kern="1200" dirty="0" smtClean="0">
                <a:solidFill>
                  <a:schemeClr val="tx1"/>
                </a:solidFill>
                <a:effectLst/>
                <a:latin typeface="+mn-lt"/>
                <a:ea typeface="+mn-ea"/>
                <a:cs typeface="+mn-cs"/>
              </a:rPr>
              <a:t>2. and the need to maintain Poland's strong position in terms of the competitiveness of Polish animal products on foreign markets.</a:t>
            </a:r>
          </a:p>
          <a:p>
            <a:r>
              <a:rPr lang="en-US" sz="1200" kern="1200" dirty="0" smtClean="0">
                <a:solidFill>
                  <a:schemeClr val="tx1"/>
                </a:solidFill>
                <a:effectLst/>
                <a:latin typeface="+mn-lt"/>
                <a:ea typeface="+mn-ea"/>
                <a:cs typeface="+mn-cs"/>
              </a:rPr>
              <a:t>3. it also specifies the conditions that must be met by entities operating on the feed market and the regulations under which they can produce medicated feed.</a:t>
            </a:r>
          </a:p>
          <a:p>
            <a:r>
              <a:rPr lang="en-US" sz="1200" kern="1200" dirty="0" smtClean="0">
                <a:solidFill>
                  <a:schemeClr val="tx1"/>
                </a:solidFill>
                <a:effectLst/>
                <a:latin typeface="+mn-lt"/>
                <a:ea typeface="+mn-ea"/>
                <a:cs typeface="+mn-cs"/>
              </a:rPr>
              <a:t>4. Objective - to ensure homogeneity and requirements to prevent cross-contamination of non-target feed with active substances derived from veterinary medicinal products.</a:t>
            </a:r>
          </a:p>
          <a:p>
            <a:r>
              <a:rPr lang="en-US" sz="1200" kern="1200" dirty="0" smtClean="0">
                <a:solidFill>
                  <a:schemeClr val="tx1"/>
                </a:solidFill>
                <a:effectLst/>
                <a:latin typeface="+mn-lt"/>
                <a:ea typeface="+mn-ea"/>
                <a:cs typeface="+mn-cs"/>
              </a:rPr>
              <a:t>5. Regulation 2019/4 allows the production of medicated feed in mobile medicated feed plants.</a:t>
            </a:r>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12</a:t>
            </a:fld>
            <a:endParaRPr lang="en-GB"/>
          </a:p>
        </p:txBody>
      </p:sp>
    </p:spTree>
    <p:extLst>
      <p:ext uri="{BB962C8B-B14F-4D97-AF65-F5344CB8AC3E}">
        <p14:creationId xmlns:p14="http://schemas.microsoft.com/office/powerpoint/2010/main" val="21155366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xmlns=""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xmlns=""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xmlns=""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xmlns=""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xmlns=""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xmlns=""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xmlns=""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xmlns=""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xmlns=""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xmlns=""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xmlns=""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xmlns=""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xmlns=""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xmlns=""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xmlns=""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xmlns=""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xmlns=""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xmlns=""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xmlns=""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xmlns=""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xmlns=""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xmlns=""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xmlns=""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xmlns=""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xmlns=""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xmlns=""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xmlns=""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xmlns=""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xmlns=""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xmlns=""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xmlns=""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xmlns=""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xmlns=""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xmlns=""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xmlns=""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xmlns=""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xmlns=""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xmlns=""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xmlns=""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xmlns=""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xmlns=""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xmlns=""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xmlns=""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xmlns=""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xmlns=""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xmlns=""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xmlns=""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xmlns=""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xmlns=""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xmlns=""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xmlns=""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xmlns=""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xmlns=""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xmlns=""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xmlns=""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xmlns=""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xmlns=""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xmlns=""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xmlns=""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xmlns=""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xmlns=""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xmlns=""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xmlns=""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xmlns=""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FFCA7E40-6B2B-9773-C96F-35BFBF3437D7}"/>
              </a:ext>
            </a:extLst>
          </p:cNvPr>
          <p:cNvSpPr>
            <a:spLocks noGrp="1"/>
          </p:cNvSpPr>
          <p:nvPr>
            <p:ph type="body" sz="quarter" idx="10"/>
          </p:nvPr>
        </p:nvSpPr>
        <p:spPr/>
        <p:txBody>
          <a:bodyPr/>
          <a:lstStyle/>
          <a:p>
            <a:r>
              <a:rPr lang="es-ES" dirty="0"/>
              <a:t>POLAND</a:t>
            </a:r>
          </a:p>
        </p:txBody>
      </p:sp>
      <p:sp>
        <p:nvSpPr>
          <p:cNvPr id="3" name="Marcador de texto 2">
            <a:extLst>
              <a:ext uri="{FF2B5EF4-FFF2-40B4-BE49-F238E27FC236}">
                <a16:creationId xmlns:a16="http://schemas.microsoft.com/office/drawing/2014/main" xmlns="" id="{6199F5CC-8AF0-EA86-41C2-17755419A88E}"/>
              </a:ext>
            </a:extLst>
          </p:cNvPr>
          <p:cNvSpPr>
            <a:spLocks noGrp="1"/>
          </p:cNvSpPr>
          <p:nvPr>
            <p:ph type="body" sz="quarter" idx="11"/>
          </p:nvPr>
        </p:nvSpPr>
        <p:spPr/>
        <p:txBody>
          <a:bodyPr/>
          <a:lstStyle/>
          <a:p>
            <a:r>
              <a:rPr lang="es-ES" dirty="0"/>
              <a:t>21 &amp; 22 OCTOBER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POLAND </a:t>
            </a:r>
            <a:r>
              <a:rPr lang="pl-PL" sz="2800" dirty="0" smtClean="0">
                <a:latin typeface="EC Square Sans Pro" panose="020B0506040000020004" pitchFamily="34" charset="0"/>
              </a:rPr>
              <a:t>– </a:t>
            </a:r>
            <a:r>
              <a:rPr lang="pl-PL" sz="2800" dirty="0" err="1" smtClean="0">
                <a:latin typeface="EC Square Sans Pro" panose="020B0506040000020004" pitchFamily="34" charset="0"/>
              </a:rPr>
              <a:t>national</a:t>
            </a:r>
            <a:r>
              <a:rPr lang="pl-PL" sz="2800" dirty="0" smtClean="0">
                <a:latin typeface="EC Square Sans Pro" panose="020B0506040000020004" pitchFamily="34" charset="0"/>
              </a:rPr>
              <a:t> </a:t>
            </a:r>
            <a:r>
              <a:rPr lang="pl-PL" sz="2800" dirty="0" err="1" smtClean="0">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smtClean="0">
                <a:solidFill>
                  <a:srgbClr val="024B9C"/>
                </a:solidFill>
                <a:latin typeface="EC Square Sans Pro" panose="020B0506040000020004" pitchFamily="34" charset="0"/>
                <a:ea typeface="+mn-ea"/>
                <a:cs typeface="+mn-cs"/>
              </a:rPr>
              <a:t>Regulation (EU) </a:t>
            </a:r>
            <a:r>
              <a:rPr lang="pl-PL" sz="1200" dirty="0">
                <a:solidFill>
                  <a:srgbClr val="024B9C"/>
                </a:solidFill>
                <a:latin typeface="EC Square Sans Pro" panose="020B0506040000020004" pitchFamily="34" charset="0"/>
                <a:ea typeface="+mn-ea"/>
                <a:cs typeface="+mn-cs"/>
              </a:rPr>
              <a:t>2019/4</a:t>
            </a: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296015" y="2766615"/>
            <a:ext cx="7813980" cy="3351407"/>
          </a:xfrm>
          <a:prstGeom prst="rect">
            <a:avLst/>
          </a:prstGeom>
          <a:noFill/>
        </p:spPr>
        <p:txBody>
          <a:bodyPr wrap="square" rtlCol="0">
            <a:noAutofit/>
          </a:bodyPr>
          <a:lstStyle/>
          <a:p>
            <a:r>
              <a:rPr lang="pl-PL" b="1" dirty="0" smtClean="0">
                <a:solidFill>
                  <a:schemeClr val="accent5">
                    <a:lumMod val="75000"/>
                  </a:schemeClr>
                </a:solidFill>
              </a:rPr>
              <a:t>CODE OF THE PRUDENT USE OF ANTIMICROBIAL MEDICINAL PRODUCTS BY VETTERINARIANS </a:t>
            </a:r>
          </a:p>
          <a:p>
            <a:r>
              <a:rPr lang="pl-PL" sz="1600" dirty="0" smtClean="0">
                <a:solidFill>
                  <a:schemeClr val="accent5">
                    <a:lumMod val="75000"/>
                  </a:schemeClr>
                </a:solidFill>
              </a:rPr>
              <a:t>Resolution No. 63/2020/VII of the </a:t>
            </a:r>
            <a:r>
              <a:rPr lang="pl-PL" sz="1600" dirty="0" err="1" smtClean="0">
                <a:solidFill>
                  <a:schemeClr val="accent5">
                    <a:lumMod val="75000"/>
                  </a:schemeClr>
                </a:solidFill>
              </a:rPr>
              <a:t>National</a:t>
            </a:r>
            <a:r>
              <a:rPr lang="pl-PL" sz="1600" dirty="0" smtClean="0">
                <a:solidFill>
                  <a:schemeClr val="accent5">
                    <a:lumMod val="75000"/>
                  </a:schemeClr>
                </a:solidFill>
              </a:rPr>
              <a:t> </a:t>
            </a:r>
            <a:r>
              <a:rPr lang="pl-PL" sz="1600" dirty="0" err="1" smtClean="0">
                <a:solidFill>
                  <a:schemeClr val="accent5">
                    <a:lumMod val="75000"/>
                  </a:schemeClr>
                </a:solidFill>
              </a:rPr>
              <a:t>Veterinary</a:t>
            </a:r>
            <a:r>
              <a:rPr lang="pl-PL" sz="1600" dirty="0" smtClean="0">
                <a:solidFill>
                  <a:schemeClr val="accent5">
                    <a:lumMod val="75000"/>
                  </a:schemeClr>
                </a:solidFill>
              </a:rPr>
              <a:t> </a:t>
            </a:r>
            <a:r>
              <a:rPr lang="pl-PL" sz="1600" dirty="0" err="1" smtClean="0">
                <a:solidFill>
                  <a:schemeClr val="accent5">
                    <a:lumMod val="75000"/>
                  </a:schemeClr>
                </a:solidFill>
              </a:rPr>
              <a:t>Medical</a:t>
            </a:r>
            <a:r>
              <a:rPr lang="pl-PL" sz="1600" dirty="0" smtClean="0">
                <a:solidFill>
                  <a:schemeClr val="accent5">
                    <a:lumMod val="75000"/>
                  </a:schemeClr>
                </a:solidFill>
              </a:rPr>
              <a:t> </a:t>
            </a:r>
            <a:r>
              <a:rPr lang="pl-PL" sz="1600" dirty="0" err="1" smtClean="0">
                <a:solidFill>
                  <a:schemeClr val="accent5">
                    <a:lumMod val="75000"/>
                  </a:schemeClr>
                </a:solidFill>
              </a:rPr>
              <a:t>Council</a:t>
            </a:r>
            <a:r>
              <a:rPr lang="pl-PL" sz="1600" dirty="0" smtClean="0">
                <a:solidFill>
                  <a:schemeClr val="accent5">
                    <a:lumMod val="75000"/>
                  </a:schemeClr>
                </a:solidFill>
              </a:rPr>
              <a:t> of August 25, 2020</a:t>
            </a:r>
            <a:r>
              <a:rPr lang="pl-PL" dirty="0" smtClean="0">
                <a:solidFill>
                  <a:schemeClr val="accent5">
                    <a:lumMod val="75000"/>
                  </a:schemeClr>
                </a:solidFill>
              </a:rPr>
              <a:t>. </a:t>
            </a:r>
          </a:p>
          <a:p>
            <a:r>
              <a:rPr lang="pl-PL" sz="1200" u="sng" dirty="0" smtClean="0">
                <a:solidFill>
                  <a:schemeClr val="tx1"/>
                </a:solidFill>
                <a:hlinkClick r:id="rId3"/>
              </a:rPr>
              <a:t>https</a:t>
            </a:r>
            <a:r>
              <a:rPr lang="pl-PL" sz="1200" u="sng" dirty="0" smtClean="0">
                <a:solidFill>
                  <a:schemeClr val="tx1"/>
                </a:solidFill>
                <a:hlinkClick r:id="rId3"/>
              </a:rPr>
              <a:t>://</a:t>
            </a:r>
            <a:r>
              <a:rPr lang="pl-PL" sz="1200" u="sng" dirty="0" smtClean="0">
                <a:solidFill>
                  <a:schemeClr val="tx1"/>
                </a:solidFill>
                <a:hlinkClick r:id="rId3"/>
              </a:rPr>
              <a:t>vetpol.org.pl/wp-content/uchwaly/VII_kadencja/Kodeks_stosowania_antybiotyk%C3%B3w.pdf</a:t>
            </a:r>
          </a:p>
          <a:p>
            <a:endParaRPr lang="pl-PL" sz="1200" u="sng" dirty="0" smtClean="0">
              <a:solidFill>
                <a:schemeClr val="tx1"/>
              </a:solidFill>
              <a:hlinkClick r:id="rId3"/>
            </a:endParaRP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Poultry</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Pigs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Cattle</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Horses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Rabbits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Companion animals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 -&gt; Categorization of antibiotics for use in animals according to: EMA</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3" name="Obraz 2"/>
          <p:cNvPicPr>
            <a:picLocks noChangeAspect="1"/>
          </p:cNvPicPr>
          <p:nvPr/>
        </p:nvPicPr>
        <p:blipFill>
          <a:blip r:embed="rId4"/>
          <a:stretch>
            <a:fillRect/>
          </a:stretch>
        </p:blipFill>
        <p:spPr>
          <a:xfrm>
            <a:off x="8077200" y="2165725"/>
            <a:ext cx="3537448" cy="4561285"/>
          </a:xfrm>
          <a:prstGeom prst="rect">
            <a:avLst/>
          </a:prstGeom>
        </p:spPr>
      </p:pic>
    </p:spTree>
    <p:extLst>
      <p:ext uri="{BB962C8B-B14F-4D97-AF65-F5344CB8AC3E}">
        <p14:creationId xmlns:p14="http://schemas.microsoft.com/office/powerpoint/2010/main" val="207277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a:solidFill>
                  <a:srgbClr val="024B9C"/>
                </a:solidFill>
                <a:latin typeface="EC Square Sans Pro" panose="020B0506040000020004" pitchFamily="34" charset="0"/>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a16="http://schemas.microsoft.com/office/drawing/2014/main" xmlns="" id="{AF31CA81-C9B7-4794-9E9B-CD429D968F54}"/>
              </a:ext>
            </a:extLst>
          </p:cNvPr>
          <p:cNvSpPr txBox="1"/>
          <p:nvPr/>
        </p:nvSpPr>
        <p:spPr>
          <a:xfrm>
            <a:off x="533401" y="2369943"/>
            <a:ext cx="6781799" cy="3865277"/>
          </a:xfrm>
          <a:prstGeom prst="rect">
            <a:avLst/>
          </a:prstGeom>
          <a:noFill/>
        </p:spPr>
        <p:txBody>
          <a:bodyPr wrap="square" rtlCol="0">
            <a:noAutofit/>
          </a:bodyPr>
          <a:lstStyle/>
          <a:p>
            <a:pPr marL="342900" lvl="3" indent="-342900">
              <a:buFont typeface="Arial" panose="020B0604020202020204" pitchFamily="34" charset="0"/>
              <a:buChar char="•"/>
            </a:pPr>
            <a:endParaRPr lang="pl-PL" dirty="0" smtClean="0">
              <a:solidFill>
                <a:schemeClr val="tx1"/>
              </a:solidFill>
              <a:latin typeface="EC Square Sans Pro" panose="020B0506040000020004" pitchFamily="34" charset="0"/>
            </a:endParaRPr>
          </a:p>
          <a:p>
            <a:r>
              <a:rPr lang="en-US" sz="2400" b="1" dirty="0">
                <a:solidFill>
                  <a:srgbClr val="003399"/>
                </a:solidFill>
                <a:latin typeface="EC Square Sans Pro" panose="020B0506040000020004" pitchFamily="34" charset="0"/>
              </a:rPr>
              <a:t>Commission Notice — Guidelines for the prudent use of antimicrobials in veterinary medicine</a:t>
            </a:r>
          </a:p>
          <a:p>
            <a:r>
              <a:rPr lang="pl-PL" sz="2400" b="1" dirty="0" smtClean="0">
                <a:solidFill>
                  <a:srgbClr val="003399"/>
                </a:solidFill>
                <a:latin typeface="EC Square Sans Pro" panose="020B0506040000020004" pitchFamily="34" charset="0"/>
              </a:rPr>
              <a:t>(2015/C 299/04)</a:t>
            </a:r>
          </a:p>
          <a:p>
            <a:r>
              <a:rPr lang="pl-PL" b="1" dirty="0" smtClean="0">
                <a:solidFill>
                  <a:schemeClr val="tx2">
                    <a:lumMod val="40000"/>
                    <a:lumOff val="60000"/>
                  </a:schemeClr>
                </a:solidFill>
                <a:latin typeface="EC Square Sans Pro" panose="020B0506040000020004" pitchFamily="34" charset="0"/>
              </a:rPr>
              <a:t> </a:t>
            </a:r>
            <a:r>
              <a:rPr lang="pl-PL" sz="1200" u="sng" dirty="0" smtClean="0">
                <a:solidFill>
                  <a:schemeClr val="tx2">
                    <a:lumMod val="40000"/>
                    <a:lumOff val="60000"/>
                  </a:schemeClr>
                </a:solidFill>
              </a:rPr>
              <a:t>https</a:t>
            </a:r>
            <a:r>
              <a:rPr lang="pl-PL" sz="1200" u="sng" dirty="0">
                <a:solidFill>
                  <a:schemeClr val="tx2">
                    <a:lumMod val="40000"/>
                    <a:lumOff val="60000"/>
                  </a:schemeClr>
                </a:solidFill>
              </a:rPr>
              <a:t>://health.ec.europa.eu/document/download/190841e8-5975-4390-a304-908c259592ab_pl?filename=2015_prudent_use_guidelines_pl.pdf</a:t>
            </a:r>
            <a:endParaRPr lang="en-US" sz="1200" u="sng" dirty="0">
              <a:solidFill>
                <a:schemeClr val="tx2">
                  <a:lumMod val="40000"/>
                  <a:lumOff val="60000"/>
                </a:schemeClr>
              </a:solidFill>
            </a:endParaRPr>
          </a:p>
        </p:txBody>
      </p:sp>
      <p:sp>
        <p:nvSpPr>
          <p:cNvPr id="13" name="Marcador de texto 4">
            <a:extLst>
              <a:ext uri="{FF2B5EF4-FFF2-40B4-BE49-F238E27FC236}">
                <a16:creationId xmlns:a16="http://schemas.microsoft.com/office/drawing/2014/main" xmlns=""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4" name="Obraz 3"/>
          <p:cNvPicPr>
            <a:picLocks noChangeAspect="1"/>
          </p:cNvPicPr>
          <p:nvPr/>
        </p:nvPicPr>
        <p:blipFill>
          <a:blip r:embed="rId3"/>
          <a:stretch>
            <a:fillRect/>
          </a:stretch>
        </p:blipFill>
        <p:spPr>
          <a:xfrm>
            <a:off x="7620000" y="2156910"/>
            <a:ext cx="4282080" cy="3934620"/>
          </a:xfrm>
          <a:prstGeom prst="rect">
            <a:avLst/>
          </a:prstGeom>
        </p:spPr>
      </p:pic>
    </p:spTree>
    <p:extLst>
      <p:ext uri="{BB962C8B-B14F-4D97-AF65-F5344CB8AC3E}">
        <p14:creationId xmlns:p14="http://schemas.microsoft.com/office/powerpoint/2010/main" val="237787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sz="2800" kern="1200" dirty="0"/>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smtClean="0">
                <a:solidFill>
                  <a:srgbClr val="024B9C"/>
                </a:solidFill>
                <a:latin typeface="EC Square Sans Pro" panose="020B0506040000020004" pitchFamily="34" charset="0"/>
              </a:rPr>
              <a:t>Regulation </a:t>
            </a:r>
            <a:r>
              <a:rPr lang="pl-PL" sz="1200" dirty="0" smtClean="0">
                <a:solidFill>
                  <a:srgbClr val="024B9C"/>
                </a:solidFill>
                <a:latin typeface="EC Square Sans Pro" panose="020B0506040000020004" pitchFamily="34" charset="0"/>
                <a:ea typeface="+mn-ea"/>
                <a:cs typeface="+mn-cs"/>
              </a:rPr>
              <a:t>(UE</a:t>
            </a:r>
            <a:r>
              <a:rPr lang="pl-PL" sz="1200" dirty="0">
                <a:solidFill>
                  <a:srgbClr val="024B9C"/>
                </a:solidFill>
                <a:latin typeface="EC Square Sans Pro" panose="020B0506040000020004" pitchFamily="34" charset="0"/>
                <a:ea typeface="+mn-ea"/>
                <a:cs typeface="+mn-cs"/>
              </a:rPr>
              <a:t>) 2019/4</a:t>
            </a: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78905" y="2369943"/>
            <a:ext cx="7539875" cy="3170099"/>
          </a:xfrm>
          <a:prstGeom prst="rect">
            <a:avLst/>
          </a:prstGeom>
          <a:noFill/>
        </p:spPr>
        <p:txBody>
          <a:bodyPr wrap="square" rtlCol="0">
            <a:noAutofit/>
          </a:bodyPr>
          <a:lstStyle/>
          <a:p>
            <a:r>
              <a:rPr lang="en-US" b="1" dirty="0" smtClean="0"/>
              <a:t>Act of December 1, 2022 amending the Feed Act and the Waste Act </a:t>
            </a:r>
            <a:r>
              <a:rPr lang="en-US" sz="1400" dirty="0" smtClean="0"/>
              <a:t>(Journal of Laws 2022, item 2722)</a:t>
            </a:r>
            <a:r>
              <a:rPr lang="pl-PL" sz="1400" u="sng" dirty="0" smtClean="0">
                <a:hlinkClick r:id="rId3"/>
              </a:rPr>
              <a:t> </a:t>
            </a:r>
            <a:r>
              <a:rPr lang="pl-PL" sz="1400" u="sng" dirty="0" smtClean="0">
                <a:hlinkClick r:id="rId3"/>
              </a:rPr>
              <a:t>https://isap.sejm.gov.pl/isap.nsf/DocDetails.xsp?id=WDU20220002722</a:t>
            </a:r>
          </a:p>
          <a:p>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on manufacturing, </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placing on the market and </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use of medicated feed</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Objective: </a:t>
            </a:r>
            <a:r>
              <a:rPr lang="en-US" sz="1600" dirty="0" smtClean="0">
                <a:solidFill>
                  <a:schemeClr val="tx1"/>
                </a:solidFill>
                <a:latin typeface="EC Square Sans Pro" panose="020B0506040000020004" pitchFamily="34" charset="0"/>
              </a:rPr>
              <a:t>The need to implement into national law the provisions of Regulation (EU) 2019/4 of the European Parliament and of the Council of 11 December 2018</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Intended effect</a:t>
            </a:r>
            <a:r>
              <a:rPr lang="en-US" sz="1600" dirty="0" smtClean="0">
                <a:solidFill>
                  <a:schemeClr val="tx1"/>
                </a:solidFill>
                <a:latin typeface="EC Square Sans Pro" panose="020B0506040000020004" pitchFamily="34" charset="0"/>
              </a:rPr>
              <a:t>: the need to maintain Poland's strong position in terms of the competitiveness of Polish animal products on foreign markets; other detailed regulations (concerning entities producing medicinal feed, including mobile feed factories, regarding requirements for medicinal products, etc.)</a:t>
            </a:r>
            <a:endParaRPr lang="pl-PL" sz="1600" dirty="0" smtClean="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10" name="Picture 3" descr="A hand holding a pile of dry dog food&#10;&#10;Description automatically generated">
            <a:extLst>
              <a:ext uri="{FF2B5EF4-FFF2-40B4-BE49-F238E27FC236}">
                <a16:creationId xmlns="" xmlns:a16="http://schemas.microsoft.com/office/drawing/2014/main" id="{7B534015-6DA9-449B-BA10-698AA9DA8F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12098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xmlns=""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xmlns=""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POLAND 21 &amp; 22 OCTOBER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xmlns="" id="{D5B06E44-AA44-47B7-AAF6-04F925D1A917}"/>
              </a:ext>
            </a:extLst>
          </p:cNvPr>
          <p:cNvSpPr txBox="1"/>
          <p:nvPr/>
        </p:nvSpPr>
        <p:spPr>
          <a:xfrm>
            <a:off x="0" y="234950"/>
            <a:ext cx="11441480" cy="523220"/>
          </a:xfrm>
          <a:prstGeom prst="rect">
            <a:avLst/>
          </a:prstGeom>
          <a:noFill/>
        </p:spPr>
        <p:txBody>
          <a:bodyPr wrap="square" rtlCol="0">
            <a:sp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C Square Sans Pro" panose="020B0506040000020004" pitchFamily="34" charset="0"/>
              </a:rPr>
              <a:t>EU legal framework on veterinary medicinal products/medicated feed</a:t>
            </a:r>
            <a:endParaRPr kumimoji="0" lang="en-GB" sz="2000" b="1" i="0" u="none" strike="noStrike" kern="0" cap="none" spc="0" normalizeH="0" baseline="0" noProof="0" dirty="0">
              <a:ln>
                <a:noFill/>
              </a:ln>
              <a:solidFill>
                <a:srgbClr val="FFFFFF"/>
              </a:solidFill>
              <a:effectLst/>
              <a:uLnTx/>
              <a:uFillTx/>
            </a:endParaRPr>
          </a:p>
        </p:txBody>
      </p:sp>
      <p:sp>
        <p:nvSpPr>
          <p:cNvPr id="5" name="Rectángulo 2">
            <a:extLst>
              <a:ext uri="{FF2B5EF4-FFF2-40B4-BE49-F238E27FC236}">
                <a16:creationId xmlns:a16="http://schemas.microsoft.com/office/drawing/2014/main" xmlns="" id="{1773ED4B-94AE-4043-B465-D839C22AE128}"/>
              </a:ext>
            </a:extLst>
          </p:cNvPr>
          <p:cNvSpPr/>
          <p:nvPr/>
        </p:nvSpPr>
        <p:spPr>
          <a:xfrm>
            <a:off x="453189" y="2063749"/>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r>
              <a:rPr kumimoji="0" lang="en-US" sz="1800" b="1" i="0" u="none" strike="noStrike" kern="0" cap="none" spc="0" normalizeH="0" baseline="0" noProof="0" dirty="0">
                <a:ln>
                  <a:noFill/>
                </a:ln>
                <a:solidFill>
                  <a:srgbClr val="FFFFFF"/>
                </a:solidFill>
                <a:effectLst/>
                <a:uLnTx/>
                <a:uFillTx/>
                <a:latin typeface="Calibri"/>
                <a:ea typeface="+mn-ea"/>
                <a:cs typeface="+mn-cs"/>
              </a:rPr>
              <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xmlns="" id="{AE1452DA-6B90-407A-9D93-E75B265E7734}"/>
              </a:ext>
            </a:extLst>
          </p:cNvPr>
          <p:cNvSpPr/>
          <p:nvPr/>
        </p:nvSpPr>
        <p:spPr>
          <a:xfrm>
            <a:off x="6477000" y="2063749"/>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35232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xmlns=""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r>
              <a:rPr kumimoji="0" lang="en-US" sz="1800" b="1" i="0" u="none" strike="noStrike" kern="0" cap="none" spc="0" normalizeH="0" baseline="0" noProof="0" dirty="0">
                <a:ln>
                  <a:noFill/>
                </a:ln>
                <a:solidFill>
                  <a:srgbClr val="FFFFFF"/>
                </a:solidFill>
                <a:effectLst/>
                <a:uLnTx/>
                <a:uFillTx/>
                <a:latin typeface="Calibri"/>
                <a:ea typeface="+mn-ea"/>
                <a:cs typeface="+mn-cs"/>
              </a:rPr>
              <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xmlns=""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xmlns=""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xmlns=""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xmlns=""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xmlns=""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xmlns=""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xmlns=""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xmlns=""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xmlns=""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xmlns=""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xmlns=""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xmlns=""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xmlns=""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xmlns=""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xmlns=""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xmlns=""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xmlns=""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a:xfrm>
            <a:off x="1066800" y="3435350"/>
            <a:ext cx="34290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POLAND</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3" name="Picture 2">
            <a:extLst>
              <a:ext uri="{FF2B5EF4-FFF2-40B4-BE49-F238E27FC236}">
                <a16:creationId xmlns:a16="http://schemas.microsoft.com/office/drawing/2014/main" xmlns="" id="{14D38F5F-DC53-2C3C-1D09-4B2734D43A2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757051" y="2834351"/>
            <a:ext cx="3670508" cy="2429799"/>
          </a:xfrm>
          <a:prstGeom prst="rect">
            <a:avLst/>
          </a:prstGeom>
          <a:ln>
            <a:noFill/>
          </a:ln>
        </p:spPr>
      </p:pic>
    </p:spTree>
    <p:extLst>
      <p:ext uri="{BB962C8B-B14F-4D97-AF65-F5344CB8AC3E}">
        <p14:creationId xmlns:p14="http://schemas.microsoft.com/office/powerpoint/2010/main" val="534925672"/>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9AE05C3A-2FC5-443F-B9F8-5083B05DEA12}"/>
</file>

<file path=customXml/itemProps2.xml><?xml version="1.0" encoding="utf-8"?>
<ds:datastoreItem xmlns:ds="http://schemas.openxmlformats.org/officeDocument/2006/customXml" ds:itemID="{399BAE32-7F53-4427-85E5-C5F07ADE6C15}"/>
</file>

<file path=customXml/itemProps3.xml><?xml version="1.0" encoding="utf-8"?>
<ds:datastoreItem xmlns:ds="http://schemas.openxmlformats.org/officeDocument/2006/customXml" ds:itemID="{D2569D80-E3E1-47B8-944A-790B81CD21D9}"/>
</file>

<file path=docProps/app.xml><?xml version="1.0" encoding="utf-8"?>
<Properties xmlns="http://schemas.openxmlformats.org/officeDocument/2006/extended-properties" xmlns:vt="http://schemas.openxmlformats.org/officeDocument/2006/docPropsVTypes">
  <Template/>
  <TotalTime>11</TotalTime>
  <Words>1707</Words>
  <Application>Microsoft Office PowerPoint</Application>
  <PresentationFormat>Niestandardowy</PresentationFormat>
  <Paragraphs>152</Paragraphs>
  <Slides>13</Slides>
  <Notes>7</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13</vt:i4>
      </vt:variant>
    </vt:vector>
  </HeadingPairs>
  <TitlesOfParts>
    <vt:vector size="22" baseType="lpstr">
      <vt:lpstr>Arial</vt:lpstr>
      <vt:lpstr>Calibri</vt:lpstr>
      <vt:lpstr>EC Square Sans Pro</vt:lpstr>
      <vt:lpstr>Montserrat</vt:lpstr>
      <vt:lpstr>Steelfish</vt:lpstr>
      <vt:lpstr>Verdana</vt:lpstr>
      <vt:lpstr>Wingdings</vt:lpstr>
      <vt:lpstr>Wingdings 2</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Konto Microsoft</cp:lastModifiedBy>
  <cp:revision>32</cp:revision>
  <dcterms:created xsi:type="dcterms:W3CDTF">2023-11-20T15:58:16Z</dcterms:created>
  <dcterms:modified xsi:type="dcterms:W3CDTF">2024-10-16T23:49:23Z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MediaServiceImageTags">
    <vt:lpwstr/>
  </property>
</Properties>
</file>