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0" r:id="rId5"/>
    <p:sldId id="256" r:id="rId6"/>
    <p:sldId id="264" r:id="rId7"/>
    <p:sldId id="257" r:id="rId8"/>
    <p:sldId id="262" r:id="rId9"/>
    <p:sldId id="258" r:id="rId10"/>
    <p:sldId id="259" r:id="rId11"/>
    <p:sldId id="261" r:id="rId12"/>
    <p:sldId id="265"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743FA-C4FA-4D83-B577-B96007FCB117}" v="2" dt="2024-10-16T19:12:18.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sław Knap" userId="91e14c06-47c3-43a2-b58c-dd5179221719" providerId="ADAL" clId="{EF9743FA-C4FA-4D83-B577-B96007FCB117}"/>
    <pc:docChg chg="custSel modSld">
      <pc:chgData name="Radosław Knap" userId="91e14c06-47c3-43a2-b58c-dd5179221719" providerId="ADAL" clId="{EF9743FA-C4FA-4D83-B577-B96007FCB117}" dt="2024-10-16T19:12:18.241" v="27"/>
      <pc:docMkLst>
        <pc:docMk/>
      </pc:docMkLst>
      <pc:sldChg chg="addSp modSp mod setBg">
        <pc:chgData name="Radosław Knap" userId="91e14c06-47c3-43a2-b58c-dd5179221719" providerId="ADAL" clId="{EF9743FA-C4FA-4D83-B577-B96007FCB117}" dt="2024-10-16T19:10:37.353" v="8" actId="1076"/>
        <pc:sldMkLst>
          <pc:docMk/>
          <pc:sldMk cId="2876696895" sldId="260"/>
        </pc:sldMkLst>
        <pc:spChg chg="add">
          <ac:chgData name="Radosław Knap" userId="91e14c06-47c3-43a2-b58c-dd5179221719" providerId="ADAL" clId="{EF9743FA-C4FA-4D83-B577-B96007FCB117}" dt="2024-10-16T19:10:22.560" v="5" actId="26606"/>
          <ac:spMkLst>
            <pc:docMk/>
            <pc:sldMk cId="2876696895" sldId="260"/>
            <ac:spMk id="8" creationId="{42A4FC2C-047E-45A5-965D-8E1E3BF09BC6}"/>
          </ac:spMkLst>
        </pc:spChg>
        <pc:picChg chg="add mod">
          <ac:chgData name="Radosław Knap" userId="91e14c06-47c3-43a2-b58c-dd5179221719" providerId="ADAL" clId="{EF9743FA-C4FA-4D83-B577-B96007FCB117}" dt="2024-10-16T19:10:37.353" v="8" actId="1076"/>
          <ac:picMkLst>
            <pc:docMk/>
            <pc:sldMk cId="2876696895" sldId="260"/>
            <ac:picMk id="2" creationId="{10766396-F7A3-0214-E068-2FBB632CECA0}"/>
          </ac:picMkLst>
        </pc:picChg>
        <pc:picChg chg="mod">
          <ac:chgData name="Radosław Knap" userId="91e14c06-47c3-43a2-b58c-dd5179221719" providerId="ADAL" clId="{EF9743FA-C4FA-4D83-B577-B96007FCB117}" dt="2024-10-16T19:10:22.560" v="5" actId="26606"/>
          <ac:picMkLst>
            <pc:docMk/>
            <pc:sldMk cId="2876696895" sldId="260"/>
            <ac:picMk id="3" creationId="{6B1977C9-61EE-728A-F351-D1A84FE7F918}"/>
          </ac:picMkLst>
        </pc:picChg>
      </pc:sldChg>
      <pc:sldChg chg="modSp">
        <pc:chgData name="Radosław Knap" userId="91e14c06-47c3-43a2-b58c-dd5179221719" providerId="ADAL" clId="{EF9743FA-C4FA-4D83-B577-B96007FCB117}" dt="2024-10-16T19:12:18.241" v="27"/>
        <pc:sldMkLst>
          <pc:docMk/>
          <pc:sldMk cId="2805439468" sldId="264"/>
        </pc:sldMkLst>
        <pc:graphicFrameChg chg="mod">
          <ac:chgData name="Radosław Knap" userId="91e14c06-47c3-43a2-b58c-dd5179221719" providerId="ADAL" clId="{EF9743FA-C4FA-4D83-B577-B96007FCB117}" dt="2024-10-16T19:12:18.241" v="27"/>
          <ac:graphicFrameMkLst>
            <pc:docMk/>
            <pc:sldMk cId="2805439468" sldId="264"/>
            <ac:graphicFrameMk id="10" creationId="{00000000-0008-0000-0000-000003000000}"/>
          </ac:graphicFrameMkLst>
        </pc:graphicFrameChg>
      </pc:sldChg>
      <pc:sldChg chg="modSp mod modNotesTx">
        <pc:chgData name="Radosław Knap" userId="91e14c06-47c3-43a2-b58c-dd5179221719" providerId="ADAL" clId="{EF9743FA-C4FA-4D83-B577-B96007FCB117}" dt="2024-10-16T19:11:25.871" v="26" actId="20577"/>
        <pc:sldMkLst>
          <pc:docMk/>
          <pc:sldMk cId="823051129" sldId="265"/>
        </pc:sldMkLst>
        <pc:spChg chg="mod">
          <ac:chgData name="Radosław Knap" userId="91e14c06-47c3-43a2-b58c-dd5179221719" providerId="ADAL" clId="{EF9743FA-C4FA-4D83-B577-B96007FCB117}" dt="2024-10-16T19:11:25.871" v="26" actId="20577"/>
          <ac:spMkLst>
            <pc:docMk/>
            <pc:sldMk cId="823051129" sldId="265"/>
            <ac:spMk id="63" creationId="{02C7663A-6910-BDC9-4AE0-F58E16748B2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ados&#322;awKnap\AppData\Local\Microsoft\Windows\INetCache\Content.Outlook\4IZYAWJP\Tabela%20stan%20do%202022r.%20w&#322;&#261;cznie_Wykresy%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dos&#322;awKnap\AppData\Local\Microsoft\Windows\INetCache\Content.Outlook\4IZYAWJP\Tabela%20stan%20do%202022r.%20w&#322;&#261;cznie_Wykresy%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2700158400848"/>
          <c:y val="0.23410344913003583"/>
          <c:w val="0.71517299841599158"/>
          <c:h val="0.69827583026462325"/>
        </c:manualLayout>
      </c:layout>
      <c:barChart>
        <c:barDir val="bar"/>
        <c:grouping val="stacked"/>
        <c:varyColors val="0"/>
        <c:ser>
          <c:idx val="0"/>
          <c:order val="0"/>
          <c:tx>
            <c:strRef>
              <c:f>'2008-2022'!$C$4</c:f>
              <c:strCache>
                <c:ptCount val="1"/>
                <c:pt idx="0">
                  <c:v>VAC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'2008-2022'!$D$4:$T$4</c:f>
              <c:numCache>
                <c:formatCode>#,##0</c:formatCode>
                <c:ptCount val="15"/>
                <c:pt idx="0">
                  <c:v>113016235</c:v>
                </c:pt>
                <c:pt idx="1">
                  <c:v>127658115</c:v>
                </c:pt>
                <c:pt idx="2">
                  <c:v>136044460</c:v>
                </c:pt>
                <c:pt idx="3">
                  <c:v>133933823</c:v>
                </c:pt>
                <c:pt idx="4">
                  <c:v>159052712</c:v>
                </c:pt>
                <c:pt idx="5">
                  <c:v>168820463</c:v>
                </c:pt>
                <c:pt idx="6">
                  <c:v>187637173.59999999</c:v>
                </c:pt>
                <c:pt idx="7">
                  <c:v>191887998.79999998</c:v>
                </c:pt>
                <c:pt idx="8">
                  <c:v>220927511.29999998</c:v>
                </c:pt>
                <c:pt idx="9">
                  <c:v>257518434.39999998</c:v>
                </c:pt>
                <c:pt idx="10">
                  <c:v>295277515.78639996</c:v>
                </c:pt>
                <c:pt idx="11">
                  <c:v>305404785.46600002</c:v>
                </c:pt>
                <c:pt idx="12" formatCode="_-* #\ ##0\ _z_ł_-;\-* #\ ##0\ _z_ł_-;_-* &quot;-&quot;??\ _z_ł_-;_-@_-">
                  <c:v>335319770.1024</c:v>
                </c:pt>
                <c:pt idx="13" formatCode="_-* #\ ##0\ _z_ł_-;\-* #\ ##0\ _z_ł_-;_-* &quot;-&quot;??\ _z_ł_-;_-@_-">
                  <c:v>335931790.42300004</c:v>
                </c:pt>
                <c:pt idx="14" formatCode="_-* #\ ##0\ _z_ł_-;\-* #\ ##0\ _z_ł_-;_-* &quot;-&quot;??\ _z_ł_-;_-@_-">
                  <c:v>398709478.96589994</c:v>
                </c:pt>
              </c:numCache>
            </c:numRef>
          </c:val>
          <c:extLst>
            <c:ext xmlns:c16="http://schemas.microsoft.com/office/drawing/2014/chart" uri="{C3380CC4-5D6E-409C-BE32-E72D297353CC}">
              <c16:uniqueId val="{00000000-7BF4-4BDB-AE2C-C972BC4E180E}"/>
            </c:ext>
          </c:extLst>
        </c:ser>
        <c:ser>
          <c:idx val="1"/>
          <c:order val="1"/>
          <c:tx>
            <c:strRef>
              <c:f>'2008-2022'!$C$5</c:f>
              <c:strCache>
                <c:ptCount val="1"/>
                <c:pt idx="0">
                  <c:v>AB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'2008-2022'!$D$5:$T$5</c:f>
              <c:numCache>
                <c:formatCode>#,##0</c:formatCode>
                <c:ptCount val="15"/>
                <c:pt idx="0">
                  <c:v>120367919</c:v>
                </c:pt>
                <c:pt idx="1">
                  <c:v>134137271</c:v>
                </c:pt>
                <c:pt idx="2">
                  <c:v>134326973</c:v>
                </c:pt>
                <c:pt idx="3">
                  <c:v>137611411</c:v>
                </c:pt>
                <c:pt idx="4">
                  <c:v>145088447</c:v>
                </c:pt>
                <c:pt idx="5">
                  <c:v>155326474</c:v>
                </c:pt>
                <c:pt idx="6">
                  <c:v>169621403.40000001</c:v>
                </c:pt>
                <c:pt idx="7">
                  <c:v>162853336.69999999</c:v>
                </c:pt>
                <c:pt idx="8">
                  <c:v>151062474.40000001</c:v>
                </c:pt>
                <c:pt idx="9">
                  <c:v>167274394.59999999</c:v>
                </c:pt>
                <c:pt idx="10">
                  <c:v>185574668.55059999</c:v>
                </c:pt>
                <c:pt idx="11">
                  <c:v>182744012.73480001</c:v>
                </c:pt>
                <c:pt idx="12" formatCode="_-* #\ ##0\ _z_ł_-;\-* #\ ##0\ _z_ł_-;_-* &quot;-&quot;??\ _z_ł_-;_-@_-">
                  <c:v>189744160.54080001</c:v>
                </c:pt>
                <c:pt idx="13" formatCode="_-* #\ ##0\ _z_ł_-;\-* #\ ##0\ _z_ł_-;_-* &quot;-&quot;??\ _z_ł_-;_-@_-">
                  <c:v>191856053.15459999</c:v>
                </c:pt>
                <c:pt idx="14" formatCode="_-* #\ ##0\ _z_ł_-;\-* #\ ##0\ _z_ł_-;_-* &quot;-&quot;??\ _z_ł_-;_-@_-">
                  <c:v>196456428.48299998</c:v>
                </c:pt>
              </c:numCache>
            </c:numRef>
          </c:val>
          <c:extLst>
            <c:ext xmlns:c16="http://schemas.microsoft.com/office/drawing/2014/chart" uri="{C3380CC4-5D6E-409C-BE32-E72D297353CC}">
              <c16:uniqueId val="{00000001-7BF4-4BDB-AE2C-C972BC4E180E}"/>
            </c:ext>
          </c:extLst>
        </c:ser>
        <c:ser>
          <c:idx val="2"/>
          <c:order val="2"/>
          <c:tx>
            <c:strRef>
              <c:f>'2008-2022'!$C$6</c:f>
              <c:strCache>
                <c:ptCount val="1"/>
                <c:pt idx="0">
                  <c:v>PARA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'2008-2022'!$D$6:$T$6</c:f>
              <c:numCache>
                <c:formatCode>#,##0</c:formatCode>
                <c:ptCount val="15"/>
                <c:pt idx="0">
                  <c:v>48989491</c:v>
                </c:pt>
                <c:pt idx="1">
                  <c:v>59800922</c:v>
                </c:pt>
                <c:pt idx="2">
                  <c:v>57657511</c:v>
                </c:pt>
                <c:pt idx="3">
                  <c:v>57326379</c:v>
                </c:pt>
                <c:pt idx="4">
                  <c:v>58228477</c:v>
                </c:pt>
                <c:pt idx="5">
                  <c:v>113887623</c:v>
                </c:pt>
                <c:pt idx="6">
                  <c:v>121288104.8</c:v>
                </c:pt>
                <c:pt idx="7">
                  <c:v>134411812.29999998</c:v>
                </c:pt>
                <c:pt idx="8">
                  <c:v>181088617.59999999</c:v>
                </c:pt>
                <c:pt idx="9">
                  <c:v>209302921.40000001</c:v>
                </c:pt>
                <c:pt idx="10">
                  <c:v>218250551.49939999</c:v>
                </c:pt>
                <c:pt idx="11">
                  <c:v>234099033.70039999</c:v>
                </c:pt>
                <c:pt idx="12" formatCode="_-* #\ ##0\ _z_ł_-;\-* #\ ##0\ _z_ł_-;_-* &quot;-&quot;??\ _z_ł_-;_-@_-">
                  <c:v>271907506.41600001</c:v>
                </c:pt>
                <c:pt idx="13" formatCode="_-* #\ ##0\ _z_ł_-;\-* #\ ##0\ _z_ł_-;_-* &quot;-&quot;??\ _z_ł_-;_-@_-">
                  <c:v>325636701.82920003</c:v>
                </c:pt>
                <c:pt idx="14" formatCode="_-* #\ ##0\ _z_ł_-;\-* #\ ##0\ _z_ł_-;_-* &quot;-&quot;??\ _z_ł_-;_-@_-">
                  <c:v>365939920.88129997</c:v>
                </c:pt>
              </c:numCache>
            </c:numRef>
          </c:val>
          <c:extLst>
            <c:ext xmlns:c16="http://schemas.microsoft.com/office/drawing/2014/chart" uri="{C3380CC4-5D6E-409C-BE32-E72D297353CC}">
              <c16:uniqueId val="{00000002-7BF4-4BDB-AE2C-C972BC4E180E}"/>
            </c:ext>
          </c:extLst>
        </c:ser>
        <c:ser>
          <c:idx val="3"/>
          <c:order val="3"/>
          <c:tx>
            <c:strRef>
              <c:f>'2008-2022'!$C$7</c:f>
              <c:strCache>
                <c:ptCount val="1"/>
                <c:pt idx="0">
                  <c:v>PHARM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'2008-2022'!$D$7:$T$7</c:f>
              <c:numCache>
                <c:formatCode>#,##0</c:formatCode>
                <c:ptCount val="15"/>
                <c:pt idx="0">
                  <c:v>28818609</c:v>
                </c:pt>
                <c:pt idx="1">
                  <c:v>28438471</c:v>
                </c:pt>
                <c:pt idx="2">
                  <c:v>28041650</c:v>
                </c:pt>
                <c:pt idx="3">
                  <c:v>40791218</c:v>
                </c:pt>
                <c:pt idx="4">
                  <c:v>45759954</c:v>
                </c:pt>
                <c:pt idx="5">
                  <c:v>49754352</c:v>
                </c:pt>
                <c:pt idx="6">
                  <c:v>46827718.100000001</c:v>
                </c:pt>
                <c:pt idx="7">
                  <c:v>47887466</c:v>
                </c:pt>
                <c:pt idx="8">
                  <c:v>48115056.399999999</c:v>
                </c:pt>
                <c:pt idx="9">
                  <c:v>60917713</c:v>
                </c:pt>
                <c:pt idx="10">
                  <c:v>75542140.934399992</c:v>
                </c:pt>
                <c:pt idx="11">
                  <c:v>84979447.885199994</c:v>
                </c:pt>
                <c:pt idx="12" formatCode="_-* #\ ##0\ _z_ł_-;\-* #\ ##0\ _z_ł_-;_-* &quot;-&quot;??\ _z_ł_-;_-@_-">
                  <c:v>104357254.5792</c:v>
                </c:pt>
                <c:pt idx="13" formatCode="_-* #\ ##0\ _z_ł_-;\-* #\ ##0\ _z_ł_-;_-* &quot;-&quot;??\ _z_ł_-;_-@_-">
                  <c:v>131000065.796</c:v>
                </c:pt>
                <c:pt idx="14" formatCode="_-* #\ ##0\ _z_ł_-;\-* #\ ##0\ _z_ł_-;_-* &quot;-&quot;??\ _z_ł_-;_-@_-">
                  <c:v>172158100.00469998</c:v>
                </c:pt>
              </c:numCache>
            </c:numRef>
          </c:val>
          <c:extLst>
            <c:ext xmlns:c16="http://schemas.microsoft.com/office/drawing/2014/chart" uri="{C3380CC4-5D6E-409C-BE32-E72D297353CC}">
              <c16:uniqueId val="{00000003-7BF4-4BDB-AE2C-C972BC4E180E}"/>
            </c:ext>
          </c:extLst>
        </c:ser>
        <c:ser>
          <c:idx val="4"/>
          <c:order val="4"/>
          <c:tx>
            <c:strRef>
              <c:f>'2008-2022'!$C$8</c:f>
              <c:strCache>
                <c:ptCount val="1"/>
                <c:pt idx="0">
                  <c:v>NUTR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'2008-2022'!$D$8:$T$8</c:f>
              <c:numCache>
                <c:formatCode>#,##0</c:formatCode>
                <c:ptCount val="15"/>
                <c:pt idx="0">
                  <c:v>14126627</c:v>
                </c:pt>
                <c:pt idx="1">
                  <c:v>16700732</c:v>
                </c:pt>
                <c:pt idx="2">
                  <c:v>17149038</c:v>
                </c:pt>
                <c:pt idx="3">
                  <c:v>7012751</c:v>
                </c:pt>
                <c:pt idx="4">
                  <c:v>8112702</c:v>
                </c:pt>
                <c:pt idx="5">
                  <c:v>8887671</c:v>
                </c:pt>
                <c:pt idx="6">
                  <c:v>20563993.199999999</c:v>
                </c:pt>
                <c:pt idx="7">
                  <c:v>20264558.399999999</c:v>
                </c:pt>
                <c:pt idx="8">
                  <c:v>18803009.899999999</c:v>
                </c:pt>
                <c:pt idx="9">
                  <c:v>20533067.599999998</c:v>
                </c:pt>
                <c:pt idx="10">
                  <c:v>22093640.5746</c:v>
                </c:pt>
                <c:pt idx="11">
                  <c:v>21502408.452799998</c:v>
                </c:pt>
                <c:pt idx="12" formatCode="_-* #\ ##0\ _z_ł_-;\-* #\ ##0\ _z_ł_-;_-* &quot;-&quot;??\ _z_ł_-;_-@_-">
                  <c:v>23618671.564799998</c:v>
                </c:pt>
                <c:pt idx="13" formatCode="_-* #\ ##0\ _z_ł_-;\-* #\ ##0\ _z_ł_-;_-* &quot;-&quot;??\ _z_ł_-;_-@_-">
                  <c:v>25409514.9716</c:v>
                </c:pt>
                <c:pt idx="14" formatCode="_-* #\ ##0\ _z_ł_-;\-* #\ ##0\ _z_ł_-;_-* &quot;-&quot;??\ _z_ł_-;_-@_-">
                  <c:v>26940854.254199997</c:v>
                </c:pt>
              </c:numCache>
            </c:numRef>
          </c:val>
          <c:extLst>
            <c:ext xmlns:c16="http://schemas.microsoft.com/office/drawing/2014/chart" uri="{C3380CC4-5D6E-409C-BE32-E72D297353CC}">
              <c16:uniqueId val="{00000004-7BF4-4BDB-AE2C-C972BC4E180E}"/>
            </c:ext>
          </c:extLst>
        </c:ser>
        <c:ser>
          <c:idx val="5"/>
          <c:order val="5"/>
          <c:tx>
            <c:strRef>
              <c:f>'2008-2022'!$C$9</c:f>
              <c:strCache>
                <c:ptCount val="1"/>
                <c:pt idx="0">
                  <c:v>OTHERS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'2008-2022'!$D$9:$T$9</c:f>
              <c:numCache>
                <c:formatCode>#,##0</c:formatCode>
                <c:ptCount val="15"/>
                <c:pt idx="0">
                  <c:v>2917772</c:v>
                </c:pt>
                <c:pt idx="1">
                  <c:v>2332185</c:v>
                </c:pt>
                <c:pt idx="2">
                  <c:v>3418526</c:v>
                </c:pt>
                <c:pt idx="3">
                  <c:v>6169539</c:v>
                </c:pt>
                <c:pt idx="4">
                  <c:v>5823583</c:v>
                </c:pt>
                <c:pt idx="5">
                  <c:v>6850046</c:v>
                </c:pt>
                <c:pt idx="6">
                  <c:v>5084543.5999999996</c:v>
                </c:pt>
                <c:pt idx="7">
                  <c:v>7414227.6999999993</c:v>
                </c:pt>
                <c:pt idx="8">
                  <c:v>11931502.4</c:v>
                </c:pt>
                <c:pt idx="9">
                  <c:v>14446353.1</c:v>
                </c:pt>
                <c:pt idx="10">
                  <c:v>13403433.170399999</c:v>
                </c:pt>
                <c:pt idx="11">
                  <c:v>10406487.7532</c:v>
                </c:pt>
                <c:pt idx="12" formatCode="_-* #\ ##0\ _z_ł_-;\-* #\ ##0\ _z_ł_-;_-* &quot;-&quot;??\ _z_ł_-;_-@_-">
                  <c:v>11108084.131199999</c:v>
                </c:pt>
                <c:pt idx="13" formatCode="_-* #\ ##0\ _z_ł_-;\-* #\ ##0\ _z_ł_-;_-* &quot;-&quot;??\ _z_ł_-;_-@_-">
                  <c:v>8436709.4492000006</c:v>
                </c:pt>
                <c:pt idx="14" formatCode="_-* #\ ##0\ _z_ł_-;\-* #\ ##0\ _z_ł_-;_-* &quot;-&quot;??\ _z_ł_-;_-@_-">
                  <c:v>7717843.239599999</c:v>
                </c:pt>
              </c:numCache>
            </c:numRef>
          </c:val>
          <c:extLst>
            <c:ext xmlns:c16="http://schemas.microsoft.com/office/drawing/2014/chart" uri="{C3380CC4-5D6E-409C-BE32-E72D297353CC}">
              <c16:uniqueId val="{00000005-7BF4-4BDB-AE2C-C972BC4E180E}"/>
            </c:ext>
          </c:extLst>
        </c:ser>
        <c:dLbls>
          <c:showLegendKey val="0"/>
          <c:showVal val="0"/>
          <c:showCatName val="0"/>
          <c:showSerName val="0"/>
          <c:showPercent val="0"/>
          <c:showBubbleSize val="0"/>
        </c:dLbls>
        <c:gapWidth val="150"/>
        <c:overlap val="100"/>
        <c:axId val="652877144"/>
        <c:axId val="652881848"/>
      </c:barChart>
      <c:catAx>
        <c:axId val="652877144"/>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pl-PL"/>
                  <a:t>Lata</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l-PL"/>
          </a:p>
        </c:txPr>
        <c:crossAx val="652881848"/>
        <c:crosses val="autoZero"/>
        <c:auto val="1"/>
        <c:lblAlgn val="ctr"/>
        <c:lblOffset val="100"/>
        <c:noMultiLvlLbl val="0"/>
      </c:catAx>
      <c:valAx>
        <c:axId val="65288184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l-PL"/>
          </a:p>
        </c:txPr>
        <c:crossAx val="652877144"/>
        <c:crosses val="autoZero"/>
        <c:crossBetween val="between"/>
      </c:valAx>
      <c:spPr>
        <a:noFill/>
        <a:ln>
          <a:noFill/>
        </a:ln>
        <a:effectLst/>
      </c:spPr>
    </c:plotArea>
    <c:legend>
      <c:legendPos val="b"/>
      <c:layout>
        <c:manualLayout>
          <c:xMode val="edge"/>
          <c:yMode val="edge"/>
          <c:x val="0.22537464029221443"/>
          <c:y val="8.1111456281624444E-2"/>
          <c:w val="0.61216625204551234"/>
          <c:h val="5.46530926058485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pl-PL" sz="1400" dirty="0"/>
              <a:t>% of</a:t>
            </a:r>
            <a:r>
              <a:rPr lang="pl-PL" sz="1400" baseline="0" dirty="0"/>
              <a:t> </a:t>
            </a:r>
            <a:r>
              <a:rPr lang="pl-PL" sz="1400" baseline="0" dirty="0" err="1"/>
              <a:t>sales</a:t>
            </a:r>
            <a:r>
              <a:rPr lang="pl-PL" sz="1400" baseline="0" dirty="0"/>
              <a:t> per </a:t>
            </a:r>
            <a:r>
              <a:rPr lang="pl-PL" sz="1400" baseline="0" dirty="0" err="1"/>
              <a:t>product</a:t>
            </a:r>
            <a:r>
              <a:rPr lang="pl-PL" sz="1400" baseline="0" dirty="0"/>
              <a:t> </a:t>
            </a:r>
            <a:r>
              <a:rPr lang="pl-PL" sz="1400" baseline="0" dirty="0" err="1"/>
              <a:t>category</a:t>
            </a:r>
            <a:r>
              <a:rPr lang="pl-PL" sz="1400" baseline="0" dirty="0"/>
              <a:t> in Poland</a:t>
            </a:r>
            <a:endParaRPr lang="pl-PL" sz="14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l-PL"/>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00-4BB6-BE7C-F2DE90226D3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00-4BB6-BE7C-F2DE90226D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400-4BB6-BE7C-F2DE90226D3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400-4BB6-BE7C-F2DE90226D3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400-4BB6-BE7C-F2DE90226D3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400-4BB6-BE7C-F2DE90226D37}"/>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l-PL"/>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'2008-2022'!$C$15:$C$20</c:f>
              <c:strCache>
                <c:ptCount val="6"/>
                <c:pt idx="0">
                  <c:v>VAC</c:v>
                </c:pt>
                <c:pt idx="1">
                  <c:v>AB</c:v>
                </c:pt>
                <c:pt idx="2">
                  <c:v>PARA</c:v>
                </c:pt>
                <c:pt idx="3">
                  <c:v>PHARM</c:v>
                </c:pt>
                <c:pt idx="4">
                  <c:v>NUTR</c:v>
                </c:pt>
                <c:pt idx="5">
                  <c:v>OTHERS</c:v>
                </c:pt>
              </c:strCache>
            </c:strRef>
          </c:cat>
          <c:val>
            <c:numRef>
              <c:f>'2008-2022'!$E$15:$E$20</c:f>
              <c:numCache>
                <c:formatCode>0%</c:formatCode>
                <c:ptCount val="6"/>
                <c:pt idx="0">
                  <c:v>0.34138347023031212</c:v>
                </c:pt>
                <c:pt idx="1">
                  <c:v>0.16821014007122626</c:v>
                </c:pt>
                <c:pt idx="2">
                  <c:v>0.31332548303158969</c:v>
                </c:pt>
                <c:pt idx="3">
                  <c:v>0.14740539843771341</c:v>
                </c:pt>
                <c:pt idx="4">
                  <c:v>2.306732797053581E-2</c:v>
                </c:pt>
                <c:pt idx="5">
                  <c:v>6.6081802586226987E-3</c:v>
                </c:pt>
              </c:numCache>
            </c:numRef>
          </c:val>
          <c:extLst>
            <c:ext xmlns:c16="http://schemas.microsoft.com/office/drawing/2014/chart" uri="{C3380CC4-5D6E-409C-BE32-E72D297353CC}">
              <c16:uniqueId val="{0000000C-5400-4BB6-BE7C-F2DE90226D37}"/>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l-P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67DE1-0274-43D4-9CD2-F35F783FACD9}" type="datetimeFigureOut">
              <a:rPr lang="pl-PL" smtClean="0"/>
              <a:t>16.10.2024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FE59A-FF03-4F41-BC13-C5D8F3A2CCBE}" type="slidenum">
              <a:rPr lang="pl-PL" smtClean="0"/>
              <a:t>‹#›</a:t>
            </a:fld>
            <a:endParaRPr lang="pl-PL"/>
          </a:p>
        </p:txBody>
      </p:sp>
    </p:spTree>
    <p:extLst>
      <p:ext uri="{BB962C8B-B14F-4D97-AF65-F5344CB8AC3E}">
        <p14:creationId xmlns:p14="http://schemas.microsoft.com/office/powerpoint/2010/main" val="279346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development of new antibiotics faces a number of serious challenges that make the process long, expensive and difficult. Here are the biggest of these:</a:t>
            </a:r>
            <a:br>
              <a:rPr lang="en-US" dirty="0"/>
            </a:br>
            <a:endParaRPr lang="en-US" dirty="0"/>
          </a:p>
          <a:p>
            <a:r>
              <a:rPr lang="en-US" b="1" dirty="0"/>
              <a:t>1. increasing bacterial resistance</a:t>
            </a:r>
            <a:br>
              <a:rPr lang="en-US" dirty="0"/>
            </a:br>
            <a:endParaRPr lang="en-US" dirty="0"/>
          </a:p>
          <a:p>
            <a:r>
              <a:rPr lang="en-US" dirty="0"/>
              <a:t>-Mechanisms </a:t>
            </a:r>
            <a:r>
              <a:rPr lang="en-US" dirty="0" err="1"/>
              <a:t>of</a:t>
            </a:r>
            <a:r>
              <a:rPr lang="en-US" b="1" dirty="0" err="1"/>
              <a:t>resistance</a:t>
            </a:r>
            <a:r>
              <a:rPr lang="en-US" dirty="0"/>
              <a:t>: Bacteria are rapidly evolving and developing resistance mechanisms to existing antibiotics, which reduces the effectiveness of new drugs. The introduction of a new antibiotic carries the risk that resistance will emerge shortly after introduction.</a:t>
            </a:r>
            <a:br>
              <a:rPr lang="en-US" dirty="0"/>
            </a:br>
            <a:endParaRPr lang="en-US" dirty="0"/>
          </a:p>
          <a:p>
            <a:r>
              <a:rPr lang="en-US" b="1" dirty="0"/>
              <a:t>-Superbugs</a:t>
            </a:r>
            <a:r>
              <a:rPr lang="en-US" dirty="0"/>
              <a:t>: The increase in the number of bacterial strains resistant to multiple drugs (so-called superbugs) further complicates the antibiotic development process, as new drugs must be uniquely effective against such pathogens.</a:t>
            </a:r>
            <a:br>
              <a:rPr lang="en-US" dirty="0"/>
            </a:br>
            <a:endParaRPr lang="en-US" dirty="0"/>
          </a:p>
          <a:p>
            <a:r>
              <a:rPr lang="en-US" b="1" dirty="0"/>
              <a:t>2 The complexity of preclinical and clinical research</a:t>
            </a:r>
            <a:br>
              <a:rPr lang="en-US" dirty="0"/>
            </a:br>
            <a:endParaRPr lang="en-US" dirty="0"/>
          </a:p>
          <a:p>
            <a:r>
              <a:rPr lang="en-US" dirty="0"/>
              <a:t>-Antibiotic research requires specific in vitro and in vivo tests that differ from research on other types of drugs. The difficulty lies in accurately predicting how new antibiotics will work in complex biological environments and under different clinical conditions.</a:t>
            </a:r>
            <a:br>
              <a:rPr lang="en-US" dirty="0"/>
            </a:br>
            <a:endParaRPr lang="en-US" dirty="0"/>
          </a:p>
          <a:p>
            <a:r>
              <a:rPr lang="en-US" b="1" dirty="0"/>
              <a:t>-Animal and human clinical</a:t>
            </a:r>
            <a:r>
              <a:rPr lang="en-US" dirty="0"/>
              <a:t> trials : Antibiotics must undergo rigorous safety and efficacy testing, which often requires testing on different animal species and groups of patients with different types of infections. This increases the time and cost of clinical trials.</a:t>
            </a:r>
            <a:br>
              <a:rPr lang="en-US" dirty="0"/>
            </a:br>
            <a:endParaRPr lang="en-US" dirty="0"/>
          </a:p>
          <a:p>
            <a:r>
              <a:rPr lang="en-US" b="1" dirty="0"/>
              <a:t>3. high research and development costs</a:t>
            </a:r>
            <a:br>
              <a:rPr lang="en-US" dirty="0"/>
            </a:br>
            <a:endParaRPr lang="en-US" dirty="0"/>
          </a:p>
          <a:p>
            <a:r>
              <a:rPr lang="en-US" dirty="0"/>
              <a:t>-The process of discovering, developing and bringing a new antibiotic to market is extremely expensive. It is estimated that it can cost billions of dollars to fully develop a new antibiotic.</a:t>
            </a:r>
            <a:br>
              <a:rPr lang="en-US" dirty="0"/>
            </a:br>
            <a:endParaRPr lang="en-US" dirty="0"/>
          </a:p>
          <a:p>
            <a:r>
              <a:rPr lang="en-US" dirty="0"/>
              <a:t>-Additionally, the low profitability of antibiotics compared to other drugs (e.g., drugs for chronic diseases) often makes pharmaceutical companies reluctant to invest in this area. Antibiotics are typically used for a short period of time, and their responsible use (to prevent resistance) limits profits.</a:t>
            </a:r>
            <a:br>
              <a:rPr lang="en-US" dirty="0"/>
            </a:br>
            <a:endParaRPr lang="en-US" dirty="0"/>
          </a:p>
          <a:p>
            <a:r>
              <a:rPr lang="en-US" b="1" dirty="0"/>
              <a:t>4 Regulation and lengthy approval process</a:t>
            </a:r>
            <a:br>
              <a:rPr lang="en-US" dirty="0"/>
            </a:br>
            <a:endParaRPr lang="en-US" dirty="0"/>
          </a:p>
          <a:p>
            <a:r>
              <a:rPr lang="en-US" dirty="0"/>
              <a:t>-</a:t>
            </a:r>
            <a:r>
              <a:rPr lang="en-US" dirty="0" err="1"/>
              <a:t>Tight</a:t>
            </a:r>
            <a:r>
              <a:rPr lang="en-US" b="1" dirty="0" err="1"/>
              <a:t>regulation</a:t>
            </a:r>
            <a:r>
              <a:rPr lang="en-US" dirty="0"/>
              <a:t>: Bringing an antibiotic to market requires going through a complex regulatory process that can take many years. Regulatory agencies, such as the FDA, EMA and URPL, must carefully evaluate all aspects of a new drug, including its impact on public health and the environment.</a:t>
            </a:r>
            <a:br>
              <a:rPr lang="en-US" dirty="0"/>
            </a:br>
            <a:endParaRPr lang="en-US" dirty="0"/>
          </a:p>
          <a:p>
            <a:r>
              <a:rPr lang="en-US" dirty="0"/>
              <a:t>-</a:t>
            </a:r>
            <a:r>
              <a:rPr lang="en-US" dirty="0" err="1"/>
              <a:t>Risk</a:t>
            </a:r>
            <a:r>
              <a:rPr lang="en-US" b="1" dirty="0" err="1"/>
              <a:t>of</a:t>
            </a:r>
            <a:r>
              <a:rPr lang="en-US" b="1" dirty="0"/>
              <a:t> withdrawal</a:t>
            </a:r>
            <a:r>
              <a:rPr lang="en-US" dirty="0"/>
              <a:t>: Even after approval, drugs may be withdrawn if they are found to have undesirable side effects or if resistance to them spreads faster than expected.</a:t>
            </a:r>
            <a:br>
              <a:rPr lang="en-US" dirty="0"/>
            </a:br>
            <a:endParaRPr lang="en-US" dirty="0"/>
          </a:p>
          <a:p>
            <a:r>
              <a:rPr lang="en-US" b="1" dirty="0"/>
              <a:t>5 Limited market and low profitability.</a:t>
            </a:r>
            <a:br>
              <a:rPr lang="en-US" dirty="0"/>
            </a:br>
            <a:endParaRPr lang="en-US" dirty="0"/>
          </a:p>
          <a:p>
            <a:r>
              <a:rPr lang="en-US" dirty="0"/>
              <a:t>-Antibiotics are often seen as “last resort” drugs and used only in critical situations, meaning sales of new antibiotics may be limited.</a:t>
            </a:r>
            <a:br>
              <a:rPr lang="en-US" dirty="0"/>
            </a:br>
            <a:endParaRPr lang="en-US" dirty="0"/>
          </a:p>
          <a:p>
            <a:r>
              <a:rPr lang="en-US" dirty="0"/>
              <a:t>-Additionally, pressure for responsible use of antibiotics (targeted antibiotic therapy, limiting prophylactic use) reduces the potential market, which discourages investors.</a:t>
            </a:r>
            <a:br>
              <a:rPr lang="en-US" dirty="0"/>
            </a:br>
            <a:endParaRPr lang="en-US" dirty="0"/>
          </a:p>
          <a:p>
            <a:r>
              <a:rPr lang="en-US" b="1" dirty="0"/>
              <a:t>6 Responsible use and long product life cycle</a:t>
            </a:r>
            <a:br>
              <a:rPr lang="en-US" dirty="0"/>
            </a:br>
            <a:endParaRPr lang="en-US" dirty="0"/>
          </a:p>
          <a:p>
            <a:r>
              <a:rPr lang="en-US" dirty="0"/>
              <a:t>-New antibiotics must be used with extreme caution to minimize the risk of rapid development of resistance. This, in turn, limits their widespread use in treatment, which reduces the potential revenue and profitability from their sale.</a:t>
            </a:r>
            <a:br>
              <a:rPr lang="en-US" dirty="0"/>
            </a:br>
            <a:endParaRPr lang="en-US" dirty="0"/>
          </a:p>
          <a:p>
            <a:r>
              <a:rPr lang="en-US" dirty="0"/>
              <a:t>-</a:t>
            </a:r>
            <a:r>
              <a:rPr lang="en-US" dirty="0" err="1"/>
              <a:t>Veterinary</a:t>
            </a:r>
            <a:r>
              <a:rPr lang="en-US" b="1" dirty="0" err="1"/>
              <a:t>withdrawal</a:t>
            </a:r>
            <a:r>
              <a:rPr lang="en-US" dirty="0"/>
              <a:t> </a:t>
            </a:r>
            <a:r>
              <a:rPr lang="en-US" dirty="0" err="1"/>
              <a:t>requirements</a:t>
            </a:r>
            <a:r>
              <a:rPr lang="en-US" b="1" dirty="0" err="1"/>
              <a:t>and</a:t>
            </a:r>
            <a:r>
              <a:rPr lang="en-US" b="1" dirty="0"/>
              <a:t> use restrictions</a:t>
            </a:r>
            <a:r>
              <a:rPr lang="en-US" dirty="0"/>
              <a:t> mean that antibiotics are often marketed with many restrictions.</a:t>
            </a:r>
            <a:br>
              <a:rPr lang="en-US" dirty="0"/>
            </a:br>
            <a:endParaRPr lang="en-US" dirty="0"/>
          </a:p>
          <a:p>
            <a:r>
              <a:rPr lang="en-US" b="1" dirty="0"/>
              <a:t>7 Environmental and health consequences of antibiotic use.</a:t>
            </a:r>
            <a:br>
              <a:rPr lang="en-US" dirty="0"/>
            </a:br>
            <a:endParaRPr lang="en-US" dirty="0"/>
          </a:p>
          <a:p>
            <a:r>
              <a:rPr lang="en-US" dirty="0"/>
              <a:t>-There is growing pressure to reduce the use of antibiotics, especially in agriculture and veterinary medicine, because of their impact on public health and the environment (e.g., antibiotics leaking into groundwater, spread of resistant bacteria).</a:t>
            </a:r>
            <a:br>
              <a:rPr lang="en-US" dirty="0"/>
            </a:br>
            <a:endParaRPr lang="en-US" dirty="0"/>
          </a:p>
          <a:p>
            <a:r>
              <a:rPr lang="en-US" dirty="0"/>
              <a:t>-Several rigorous studies are needed to show that a new antibiotic does not contribute to environmental pollution and that its use in animal husbandry does not affect human health.</a:t>
            </a:r>
            <a:br>
              <a:rPr lang="en-US" dirty="0"/>
            </a:br>
            <a:endParaRPr lang="en-US" dirty="0"/>
          </a:p>
          <a:p>
            <a:r>
              <a:rPr lang="en-US" b="1" dirty="0"/>
              <a:t>8 Shortage of new therapeutic targets</a:t>
            </a:r>
            <a:br>
              <a:rPr lang="en-US" dirty="0"/>
            </a:br>
            <a:endParaRPr lang="en-US" dirty="0"/>
          </a:p>
          <a:p>
            <a:r>
              <a:rPr lang="en-US" dirty="0"/>
              <a:t>-Unlike other areas of pharmacology, such as oncology or chronic diseases, there are a limited number of new molecular targets in antibiotic development. Most current antibiotics act on well-known mechanisms, such as bacterial cell wall synthesis or DNA replication. Discovering completely new mechanisms of action for antibiotics is difficult and rare.</a:t>
            </a:r>
            <a:br>
              <a:rPr lang="en-US" dirty="0"/>
            </a:br>
            <a:endParaRPr lang="en-US" dirty="0"/>
          </a:p>
          <a:p>
            <a:r>
              <a:rPr lang="en-US" b="1" dirty="0"/>
              <a:t>9. lack of innovation in antibiotic research</a:t>
            </a:r>
            <a:br>
              <a:rPr lang="en-US" dirty="0"/>
            </a:br>
            <a:endParaRPr lang="en-US" dirty="0"/>
          </a:p>
          <a:p>
            <a:r>
              <a:rPr lang="en-US" dirty="0"/>
              <a:t>-The pharmaceutical industry has for many years focused on optimizing existing classes of antibiotics, rather than looking for completely new ones. This means that many new antibiotics are merely modifications of existing drugs, limiting their long-term effectiveness.</a:t>
            </a:r>
            <a:br>
              <a:rPr lang="en-US" dirty="0"/>
            </a:br>
            <a:endParaRPr lang="en-US" dirty="0"/>
          </a:p>
          <a:p>
            <a:r>
              <a:rPr lang="en-US" b="1" dirty="0"/>
              <a:t>10. lack of funding and political support</a:t>
            </a:r>
            <a:br>
              <a:rPr lang="en-US" dirty="0"/>
            </a:br>
            <a:endParaRPr lang="en-US" dirty="0"/>
          </a:p>
          <a:p>
            <a:r>
              <a:rPr lang="en-US" dirty="0"/>
              <a:t>-Despite the fact that the problem of antibiotic resistance is a global public health threat, governments and international organizations often do not allocate sufficient funding for research into new antibiotics. The lack of strong financial and political support mechanisms hinders progress in this area.</a:t>
            </a:r>
            <a:br>
              <a:rPr lang="en-US" dirty="0"/>
            </a:br>
            <a:endParaRPr lang="en-US" dirty="0"/>
          </a:p>
          <a:p>
            <a:r>
              <a:rPr lang="en-US" b="1" dirty="0"/>
              <a:t>Summary</a:t>
            </a:r>
            <a:br>
              <a:rPr lang="en-US" dirty="0"/>
            </a:br>
            <a:endParaRPr lang="en-US" dirty="0"/>
          </a:p>
          <a:p>
            <a:r>
              <a:rPr lang="en-US" dirty="0"/>
              <a:t>The development of new antibiotics is a complex, costly and time-consuming process, affected by both technical difficulties in research and issues related to bacterial resistance and a small market. Successfully addressing these challenges requires support at multiple levels, from innovative research to policy and regulatory initiatives that support the responsible use of antibiotics.</a:t>
            </a:r>
          </a:p>
          <a:p>
            <a:endParaRPr lang="pl-PL" dirty="0"/>
          </a:p>
        </p:txBody>
      </p:sp>
      <p:sp>
        <p:nvSpPr>
          <p:cNvPr id="4" name="Symbol zastępczy numeru slajdu 3"/>
          <p:cNvSpPr>
            <a:spLocks noGrp="1"/>
          </p:cNvSpPr>
          <p:nvPr>
            <p:ph type="sldNum" sz="quarter" idx="5"/>
          </p:nvPr>
        </p:nvSpPr>
        <p:spPr/>
        <p:txBody>
          <a:bodyPr/>
          <a:lstStyle/>
          <a:p>
            <a:fld id="{EDF9E778-BBC7-4E53-9DCF-B56910ED054E}" type="slidenum">
              <a:rPr lang="pl-PL" smtClean="0"/>
              <a:t>9</a:t>
            </a:fld>
            <a:endParaRPr lang="pl-PL"/>
          </a:p>
        </p:txBody>
      </p:sp>
    </p:spTree>
    <p:extLst>
      <p:ext uri="{BB962C8B-B14F-4D97-AF65-F5344CB8AC3E}">
        <p14:creationId xmlns:p14="http://schemas.microsoft.com/office/powerpoint/2010/main" val="8673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32D5-822C-6CAF-3B49-DEA7F0D83C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C79B4F7D-43B8-D44A-2E84-C56D0123C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4E966B6D-DF50-5D53-A7B9-EC05421ED029}"/>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5" name="Footer Placeholder 4">
            <a:extLst>
              <a:ext uri="{FF2B5EF4-FFF2-40B4-BE49-F238E27FC236}">
                <a16:creationId xmlns:a16="http://schemas.microsoft.com/office/drawing/2014/main" id="{677955F7-4188-D1B7-747B-4BFDE1EF2EC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FF0DA29-166E-04DB-D356-0D9AE3303F2D}"/>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422198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FB91-6C9B-8D4E-63E0-420FA15D2A5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B5A777B-5770-1382-204F-ECF940F68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6F6AE5D-1A0E-E85F-E208-CA63B894F898}"/>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5" name="Footer Placeholder 4">
            <a:extLst>
              <a:ext uri="{FF2B5EF4-FFF2-40B4-BE49-F238E27FC236}">
                <a16:creationId xmlns:a16="http://schemas.microsoft.com/office/drawing/2014/main" id="{C172DB55-912E-EEEE-ED32-6DD481BE4B6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687200E-B53C-419D-0D16-68E79B6F1A6D}"/>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10449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BD48B-80B1-1E5A-91C7-BC8E49380E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A48B189-F634-529B-B38F-F336882308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55B4271-E970-0C1D-1934-FB4EFFE413C1}"/>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5" name="Footer Placeholder 4">
            <a:extLst>
              <a:ext uri="{FF2B5EF4-FFF2-40B4-BE49-F238E27FC236}">
                <a16:creationId xmlns:a16="http://schemas.microsoft.com/office/drawing/2014/main" id="{0A531DF5-5AD8-C268-004E-EFBAB9C564D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F9C58A5-8114-373F-8F5F-AB65591175DA}"/>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110879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0EE-C589-1558-22B0-DCAD74DD8525}"/>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A2296305-EE50-5140-D824-8BC031A5E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0E92E8F-8591-3134-88CD-B38498F0E3EE}"/>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5" name="Footer Placeholder 4">
            <a:extLst>
              <a:ext uri="{FF2B5EF4-FFF2-40B4-BE49-F238E27FC236}">
                <a16:creationId xmlns:a16="http://schemas.microsoft.com/office/drawing/2014/main" id="{E75E393C-BDCF-CAA7-FB97-4A61DBC1991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21D6F0A-A994-CE5B-88ED-9B3B194C9D96}"/>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6021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4AD6-2E40-AE94-AEDF-F7AE3D664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E1F10F68-ED77-F818-97D4-6AF6E3D171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329A3-AC34-40AF-285E-1A9863F5594E}"/>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5" name="Footer Placeholder 4">
            <a:extLst>
              <a:ext uri="{FF2B5EF4-FFF2-40B4-BE49-F238E27FC236}">
                <a16:creationId xmlns:a16="http://schemas.microsoft.com/office/drawing/2014/main" id="{B9E3854B-E7F7-FF36-0003-FE6F217ECDC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CFA9F61-266E-64E5-690D-6C2350558CBD}"/>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337875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02A5-7E95-A952-A0FB-29E2F98D6921}"/>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A9AEF7B-475D-4C33-88A7-F7E7DFF6D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82D33F70-B454-9254-9BEB-CAE10F569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CA39A07-07F8-8EEA-51EA-CD580246A276}"/>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6" name="Footer Placeholder 5">
            <a:extLst>
              <a:ext uri="{FF2B5EF4-FFF2-40B4-BE49-F238E27FC236}">
                <a16:creationId xmlns:a16="http://schemas.microsoft.com/office/drawing/2014/main" id="{C679281D-5EB0-3FE1-A372-724AE004AD4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3904B42-C369-62BD-84DF-4FA6E0063971}"/>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188819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163A-39D1-49A9-2606-364A95AFCEE4}"/>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DB9EE56-AA2F-4858-6082-83E9D48B4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3BC46-6AA8-0AEA-6AC6-1BFA0CC60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989CADCD-41AC-0B2D-D086-34C1258AB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21707-327F-7BAF-FB3B-C2A63EF35B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466A8DCF-86B5-5717-ED68-B2789BB6930D}"/>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8" name="Footer Placeholder 7">
            <a:extLst>
              <a:ext uri="{FF2B5EF4-FFF2-40B4-BE49-F238E27FC236}">
                <a16:creationId xmlns:a16="http://schemas.microsoft.com/office/drawing/2014/main" id="{87FC8C5E-2287-569C-F20F-1402C14B4E5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A2F3F94F-7782-8C8B-A979-BE562FB87004}"/>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42276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0F6B-B77A-99E8-1C1B-0A02D197514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0D35FB46-1111-BA91-33CB-86A8BF16C17B}"/>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4" name="Footer Placeholder 3">
            <a:extLst>
              <a:ext uri="{FF2B5EF4-FFF2-40B4-BE49-F238E27FC236}">
                <a16:creationId xmlns:a16="http://schemas.microsoft.com/office/drawing/2014/main" id="{46CF2A52-28AA-A6FA-9198-5D552E9FCEB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D2EDEFFD-58C4-4527-D251-9B46F740F0F7}"/>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156687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F24C0-7388-EB5F-9022-1037C46B1C45}"/>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3" name="Footer Placeholder 2">
            <a:extLst>
              <a:ext uri="{FF2B5EF4-FFF2-40B4-BE49-F238E27FC236}">
                <a16:creationId xmlns:a16="http://schemas.microsoft.com/office/drawing/2014/main" id="{2DBA0412-4369-F8C1-0E1D-23536ED6B7ED}"/>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39A35186-FA8B-0DE4-6B4A-574924056EFF}"/>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131717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5E64-751A-1995-C4C5-DC0C54CD4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E8D4551-BD1C-4DD7-8F79-32766528E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119E0042-BEBC-78BD-7193-724D3390D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AD244-90A2-115A-8A55-34B21D6A472A}"/>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6" name="Footer Placeholder 5">
            <a:extLst>
              <a:ext uri="{FF2B5EF4-FFF2-40B4-BE49-F238E27FC236}">
                <a16:creationId xmlns:a16="http://schemas.microsoft.com/office/drawing/2014/main" id="{088974E4-31E0-152C-9534-919096B05CC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C627D26-BFB8-99EF-F5CD-0DC7ECD60180}"/>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329953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D621-3086-8C01-FFC3-CF69E4195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E6DF6F9E-B24A-F381-2824-56672D7B7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EB162A5A-CB2E-9AD0-8E38-B9F99E913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32BAD-25D5-19C4-B360-8472446789E2}"/>
              </a:ext>
            </a:extLst>
          </p:cNvPr>
          <p:cNvSpPr>
            <a:spLocks noGrp="1"/>
          </p:cNvSpPr>
          <p:nvPr>
            <p:ph type="dt" sz="half" idx="10"/>
          </p:nvPr>
        </p:nvSpPr>
        <p:spPr/>
        <p:txBody>
          <a:bodyPr/>
          <a:lstStyle/>
          <a:p>
            <a:fld id="{81071037-453B-4CE9-8389-ACD110F31A8B}" type="datetimeFigureOut">
              <a:rPr lang="en-BE" smtClean="0"/>
              <a:t>10/16/2024</a:t>
            </a:fld>
            <a:endParaRPr lang="en-BE"/>
          </a:p>
        </p:txBody>
      </p:sp>
      <p:sp>
        <p:nvSpPr>
          <p:cNvPr id="6" name="Footer Placeholder 5">
            <a:extLst>
              <a:ext uri="{FF2B5EF4-FFF2-40B4-BE49-F238E27FC236}">
                <a16:creationId xmlns:a16="http://schemas.microsoft.com/office/drawing/2014/main" id="{531168C7-4397-E24F-BD48-76384D66B80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339C54C-3A0B-E169-7D4D-070BF721B174}"/>
              </a:ext>
            </a:extLst>
          </p:cNvPr>
          <p:cNvSpPr>
            <a:spLocks noGrp="1"/>
          </p:cNvSpPr>
          <p:nvPr>
            <p:ph type="sldNum" sz="quarter" idx="12"/>
          </p:nvPr>
        </p:nvSpPr>
        <p:spPr/>
        <p:txBody>
          <a:bodyPr/>
          <a:lstStyle/>
          <a:p>
            <a:fld id="{3827673F-3341-4CE6-B223-3F0EEC5B5700}" type="slidenum">
              <a:rPr lang="en-BE" smtClean="0"/>
              <a:t>‹#›</a:t>
            </a:fld>
            <a:endParaRPr lang="en-BE"/>
          </a:p>
        </p:txBody>
      </p:sp>
    </p:spTree>
    <p:extLst>
      <p:ext uri="{BB962C8B-B14F-4D97-AF65-F5344CB8AC3E}">
        <p14:creationId xmlns:p14="http://schemas.microsoft.com/office/powerpoint/2010/main" val="287231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C709C-9E29-416A-9568-C1BCEA17A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C84226D8-54FD-AE6F-47F8-B6E23CE92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42D4DE4-411A-6A0B-EAB3-560161447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071037-453B-4CE9-8389-ACD110F31A8B}" type="datetimeFigureOut">
              <a:rPr lang="en-BE" smtClean="0"/>
              <a:t>10/16/2024</a:t>
            </a:fld>
            <a:endParaRPr lang="en-BE"/>
          </a:p>
        </p:txBody>
      </p:sp>
      <p:sp>
        <p:nvSpPr>
          <p:cNvPr id="5" name="Footer Placeholder 4">
            <a:extLst>
              <a:ext uri="{FF2B5EF4-FFF2-40B4-BE49-F238E27FC236}">
                <a16:creationId xmlns:a16="http://schemas.microsoft.com/office/drawing/2014/main" id="{89FB6728-1A9D-54F8-FC33-E23A3FE88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9A207CBB-38D1-B299-C4DC-521B48C55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27673F-3341-4CE6-B223-3F0EEC5B5700}" type="slidenum">
              <a:rPr lang="en-BE" smtClean="0"/>
              <a:t>‹#›</a:t>
            </a:fld>
            <a:endParaRPr lang="en-BE"/>
          </a:p>
        </p:txBody>
      </p:sp>
    </p:spTree>
    <p:extLst>
      <p:ext uri="{BB962C8B-B14F-4D97-AF65-F5344CB8AC3E}">
        <p14:creationId xmlns:p14="http://schemas.microsoft.com/office/powerpoint/2010/main" val="84648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ma.europa.eu/en/documents/report/categorisation-antibiotics-european-union-answer-request-european-commission-updating-scientific_en.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w looking at the camera&#10;&#10;Description automatically generated">
            <a:extLst>
              <a:ext uri="{FF2B5EF4-FFF2-40B4-BE49-F238E27FC236}">
                <a16:creationId xmlns:a16="http://schemas.microsoft.com/office/drawing/2014/main" id="{6B1977C9-61EE-728A-F351-D1A84FE7F918}"/>
              </a:ext>
            </a:extLst>
          </p:cNvPr>
          <p:cNvPicPr>
            <a:picLocks noChangeAspect="1"/>
          </p:cNvPicPr>
          <p:nvPr/>
        </p:nvPicPr>
        <p:blipFill>
          <a:blip r:embed="rId2">
            <a:extLst>
              <a:ext uri="{28A0092B-C50C-407E-A947-70E740481C1C}">
                <a14:useLocalDpi xmlns:a14="http://schemas.microsoft.com/office/drawing/2010/main" val="0"/>
              </a:ext>
            </a:extLst>
          </a:blip>
          <a:srcRect b="10017"/>
          <a:stretch/>
        </p:blipFill>
        <p:spPr>
          <a:xfrm>
            <a:off x="20" y="1282"/>
            <a:ext cx="12191980" cy="6856718"/>
          </a:xfrm>
          <a:prstGeom prst="rect">
            <a:avLst/>
          </a:prstGeom>
        </p:spPr>
      </p:pic>
      <p:pic>
        <p:nvPicPr>
          <p:cNvPr id="2" name="Obraz 1" descr="Obraz zawierający tekst, logo, Czcionka, symbol&#10;&#10;Opis wygenerowany automatycznie">
            <a:extLst>
              <a:ext uri="{FF2B5EF4-FFF2-40B4-BE49-F238E27FC236}">
                <a16:creationId xmlns:a16="http://schemas.microsoft.com/office/drawing/2014/main" id="{10766396-F7A3-0214-E068-2FBB632CE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6" y="5456902"/>
            <a:ext cx="1586027" cy="1263445"/>
          </a:xfrm>
          <a:prstGeom prst="rect">
            <a:avLst/>
          </a:prstGeom>
        </p:spPr>
      </p:pic>
    </p:spTree>
    <p:extLst>
      <p:ext uri="{BB962C8B-B14F-4D97-AF65-F5344CB8AC3E}">
        <p14:creationId xmlns:p14="http://schemas.microsoft.com/office/powerpoint/2010/main" val="287669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C42D29-1D2F-3688-CC77-1B718C7E16DC}"/>
              </a:ext>
            </a:extLst>
          </p:cNvPr>
          <p:cNvSpPr txBox="1"/>
          <p:nvPr/>
        </p:nvSpPr>
        <p:spPr>
          <a:xfrm>
            <a:off x="677824" y="532203"/>
            <a:ext cx="4872371" cy="2554545"/>
          </a:xfrm>
          <a:prstGeom prst="rect">
            <a:avLst/>
          </a:prstGeom>
          <a:noFill/>
        </p:spPr>
        <p:txBody>
          <a:bodyPr wrap="square">
            <a:spAutoFit/>
          </a:bodyPr>
          <a:lstStyle/>
          <a:p>
            <a:pPr marL="342900" indent="-342900">
              <a:buFont typeface="Arial" panose="020B0604020202020204" pitchFamily="34" charset="0"/>
              <a:buChar char="•"/>
            </a:pPr>
            <a:r>
              <a:rPr lang="en-GB" sz="2000" i="0" dirty="0">
                <a:solidFill>
                  <a:srgbClr val="444444"/>
                </a:solidFill>
                <a:effectLst/>
                <a:latin typeface="Trebuchet MS" panose="020B0603020202020204" pitchFamily="34" charset="0"/>
              </a:rPr>
              <a:t>Sales of prevention products are increasing across Europe.</a:t>
            </a:r>
            <a:r>
              <a:rPr lang="pl-PL" sz="2000" i="0" dirty="0" err="1">
                <a:solidFill>
                  <a:srgbClr val="444444"/>
                </a:solidFill>
                <a:effectLst/>
                <a:latin typeface="Trebuchet MS" panose="020B0603020202020204" pitchFamily="34" charset="0"/>
              </a:rPr>
              <a:t>Also</a:t>
            </a:r>
            <a:r>
              <a:rPr lang="pl-PL" sz="2000" i="0" dirty="0">
                <a:solidFill>
                  <a:srgbClr val="444444"/>
                </a:solidFill>
                <a:effectLst/>
                <a:latin typeface="Trebuchet MS" panose="020B0603020202020204" pitchFamily="34" charset="0"/>
              </a:rPr>
              <a:t> t</a:t>
            </a:r>
            <a:r>
              <a:rPr lang="pl-PL" sz="2000" dirty="0">
                <a:solidFill>
                  <a:srgbClr val="444444"/>
                </a:solidFill>
                <a:latin typeface="Trebuchet MS" panose="020B0603020202020204" pitchFamily="34" charset="0"/>
              </a:rPr>
              <a:t>he </a:t>
            </a:r>
            <a:r>
              <a:rPr lang="pl-PL" sz="2000" dirty="0" err="1">
                <a:solidFill>
                  <a:srgbClr val="444444"/>
                </a:solidFill>
                <a:latin typeface="Trebuchet MS" panose="020B0603020202020204" pitchFamily="34" charset="0"/>
              </a:rPr>
              <a:t>biggest</a:t>
            </a:r>
            <a:r>
              <a:rPr lang="pl-PL" sz="2000" dirty="0">
                <a:solidFill>
                  <a:srgbClr val="444444"/>
                </a:solidFill>
                <a:latin typeface="Trebuchet MS" panose="020B0603020202020204" pitchFamily="34" charset="0"/>
              </a:rPr>
              <a:t> segment in Poland (1/3)</a:t>
            </a:r>
            <a:endParaRPr lang="en-GB" sz="2000" i="0" dirty="0">
              <a:solidFill>
                <a:srgbClr val="444444"/>
              </a:solidFill>
              <a:effectLst/>
              <a:latin typeface="Trebuchet MS" panose="020B0603020202020204" pitchFamily="34" charset="0"/>
            </a:endParaRPr>
          </a:p>
          <a:p>
            <a:pPr marL="342900" indent="-342900">
              <a:buFont typeface="Arial" panose="020B0604020202020204" pitchFamily="34" charset="0"/>
              <a:buChar char="•"/>
            </a:pPr>
            <a:r>
              <a:rPr lang="en-GB" sz="2000" i="0" dirty="0">
                <a:solidFill>
                  <a:srgbClr val="444444"/>
                </a:solidFill>
                <a:effectLst/>
                <a:latin typeface="Trebuchet MS" panose="020B0603020202020204" pitchFamily="34" charset="0"/>
              </a:rPr>
              <a:t>This shows a concerted effort for more preventive care on farms.</a:t>
            </a:r>
            <a:endParaRPr lang="en-GB" sz="2000" dirty="0">
              <a:solidFill>
                <a:srgbClr val="444444"/>
              </a:solidFill>
              <a:latin typeface="Trebuchet MS" panose="020B0603020202020204" pitchFamily="34" charset="0"/>
            </a:endParaRPr>
          </a:p>
          <a:p>
            <a:pPr marL="342900" indent="-342900">
              <a:buFont typeface="Arial" panose="020B0604020202020204" pitchFamily="34" charset="0"/>
              <a:buChar char="•"/>
            </a:pPr>
            <a:r>
              <a:rPr lang="en-GB" sz="2000" dirty="0">
                <a:solidFill>
                  <a:srgbClr val="444444"/>
                </a:solidFill>
                <a:latin typeface="Trebuchet MS" panose="020B0603020202020204" pitchFamily="34" charset="0"/>
              </a:rPr>
              <a:t>Disease prevention </a:t>
            </a:r>
            <a:r>
              <a:rPr lang="en-GB" sz="2000" i="0" dirty="0">
                <a:solidFill>
                  <a:srgbClr val="444444"/>
                </a:solidFill>
                <a:effectLst/>
                <a:latin typeface="Trebuchet MS" panose="020B0603020202020204" pitchFamily="34" charset="0"/>
              </a:rPr>
              <a:t>approaches in farming can also reduce the need for antibiotic use.</a:t>
            </a:r>
            <a:endParaRPr lang="en-BE" sz="2000" dirty="0"/>
          </a:p>
        </p:txBody>
      </p:sp>
      <p:pic>
        <p:nvPicPr>
          <p:cNvPr id="1026" name="Picture 2">
            <a:extLst>
              <a:ext uri="{FF2B5EF4-FFF2-40B4-BE49-F238E27FC236}">
                <a16:creationId xmlns:a16="http://schemas.microsoft.com/office/drawing/2014/main" id="{BE2BE7E0-8509-A5AA-75CD-2B99C9E04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descr="Świnie pierwiastka w polu bruzdy">
            <a:extLst>
              <a:ext uri="{FF2B5EF4-FFF2-40B4-BE49-F238E27FC236}">
                <a16:creationId xmlns:a16="http://schemas.microsoft.com/office/drawing/2014/main" id="{561ED28C-D53D-CA91-010B-423A2D4FD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21" y="3497827"/>
            <a:ext cx="4191724" cy="3173266"/>
          </a:xfrm>
          <a:prstGeom prst="rect">
            <a:avLst/>
          </a:prstGeom>
        </p:spPr>
      </p:pic>
    </p:spTree>
    <p:extLst>
      <p:ext uri="{BB962C8B-B14F-4D97-AF65-F5344CB8AC3E}">
        <p14:creationId xmlns:p14="http://schemas.microsoft.com/office/powerpoint/2010/main" val="298245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267053" y="181503"/>
            <a:ext cx="5924947" cy="1107996"/>
          </a:xfrm>
          <a:prstGeom prst="rect">
            <a:avLst/>
          </a:prstGeom>
        </p:spPr>
        <p:txBody>
          <a:bodyPr lIns="0" tIns="0" rIns="0" bIns="0" rtlCol="0" anchor="t">
            <a:spAutoFit/>
          </a:bodyPr>
          <a:lstStyle/>
          <a:p>
            <a:r>
              <a:rPr lang="en-US" sz="2400" dirty="0">
                <a:solidFill>
                  <a:schemeClr val="accent3"/>
                </a:solidFill>
                <a:latin typeface="Oswald" panose="00000500000000000000" pitchFamily="2" charset="-18"/>
              </a:rPr>
              <a:t>Sales by category of veterinary medicinal products in Poland (PLN) (2008-2022)</a:t>
            </a:r>
            <a:br>
              <a:rPr lang="en-US" sz="2400" dirty="0"/>
            </a:br>
            <a:endParaRPr lang="en-US" sz="2400" dirty="0"/>
          </a:p>
        </p:txBody>
      </p:sp>
      <p:sp>
        <p:nvSpPr>
          <p:cNvPr id="5" name="TextBox 5"/>
          <p:cNvSpPr txBox="1"/>
          <p:nvPr/>
        </p:nvSpPr>
        <p:spPr>
          <a:xfrm>
            <a:off x="7416098" y="2108200"/>
            <a:ext cx="593758" cy="136576"/>
          </a:xfrm>
          <a:prstGeom prst="rect">
            <a:avLst/>
          </a:prstGeom>
        </p:spPr>
        <p:txBody>
          <a:bodyPr lIns="0" tIns="0" rIns="0" bIns="0" rtlCol="0" anchor="t">
            <a:spAutoFit/>
          </a:bodyPr>
          <a:lstStyle/>
          <a:p>
            <a:pPr algn="ctr">
              <a:lnSpc>
                <a:spcPts val="1119"/>
              </a:lnSpc>
            </a:pPr>
            <a:r>
              <a:rPr lang="en-US" sz="800" spc="25" dirty="0" err="1">
                <a:solidFill>
                  <a:srgbClr val="222222"/>
                </a:solidFill>
                <a:latin typeface="Hammersmith One"/>
                <a:ea typeface="Hammersmith One"/>
                <a:cs typeface="Hammersmith One"/>
                <a:sym typeface="Hammersmith One"/>
              </a:rPr>
              <a:t>Szczepionki</a:t>
            </a:r>
            <a:endParaRPr lang="en-US" sz="800" spc="25" dirty="0">
              <a:solidFill>
                <a:srgbClr val="222222"/>
              </a:solidFill>
              <a:latin typeface="Hammersmith One"/>
              <a:ea typeface="Hammersmith One"/>
              <a:cs typeface="Hammersmith One"/>
              <a:sym typeface="Hammersmith One"/>
            </a:endParaRPr>
          </a:p>
        </p:txBody>
      </p:sp>
      <p:sp>
        <p:nvSpPr>
          <p:cNvPr id="6" name="TextBox 6"/>
          <p:cNvSpPr txBox="1"/>
          <p:nvPr/>
        </p:nvSpPr>
        <p:spPr>
          <a:xfrm>
            <a:off x="9393082" y="2131856"/>
            <a:ext cx="996969" cy="136576"/>
          </a:xfrm>
          <a:prstGeom prst="rect">
            <a:avLst/>
          </a:prstGeom>
        </p:spPr>
        <p:txBody>
          <a:bodyPr lIns="0" tIns="0" rIns="0" bIns="0" rtlCol="0" anchor="t">
            <a:spAutoFit/>
          </a:bodyPr>
          <a:lstStyle/>
          <a:p>
            <a:pPr algn="ctr">
              <a:lnSpc>
                <a:spcPts val="1119"/>
              </a:lnSpc>
            </a:pPr>
            <a:r>
              <a:rPr lang="en-US" sz="800" spc="25" dirty="0" err="1">
                <a:solidFill>
                  <a:srgbClr val="222222"/>
                </a:solidFill>
                <a:latin typeface="Hammersmith One"/>
                <a:ea typeface="Hammersmith One"/>
                <a:cs typeface="Hammersmith One"/>
                <a:sym typeface="Hammersmith One"/>
              </a:rPr>
              <a:t>Kontrola</a:t>
            </a:r>
            <a:r>
              <a:rPr lang="en-US" sz="800" spc="25" dirty="0">
                <a:solidFill>
                  <a:srgbClr val="222222"/>
                </a:solidFill>
                <a:latin typeface="Hammersmith One"/>
                <a:ea typeface="Hammersmith One"/>
                <a:cs typeface="Hammersmith One"/>
                <a:sym typeface="Hammersmith One"/>
              </a:rPr>
              <a:t> </a:t>
            </a:r>
            <a:r>
              <a:rPr lang="en-US" sz="800" spc="25" dirty="0" err="1">
                <a:solidFill>
                  <a:srgbClr val="222222"/>
                </a:solidFill>
                <a:latin typeface="Hammersmith One"/>
                <a:ea typeface="Hammersmith One"/>
                <a:cs typeface="Hammersmith One"/>
                <a:sym typeface="Hammersmith One"/>
              </a:rPr>
              <a:t>pasożytów</a:t>
            </a:r>
            <a:endParaRPr lang="en-US" sz="800" spc="25" dirty="0">
              <a:solidFill>
                <a:srgbClr val="222222"/>
              </a:solidFill>
              <a:latin typeface="Hammersmith One"/>
              <a:ea typeface="Hammersmith One"/>
              <a:cs typeface="Hammersmith One"/>
              <a:sym typeface="Hammersmith One"/>
            </a:endParaRPr>
          </a:p>
        </p:txBody>
      </p:sp>
      <p:sp>
        <p:nvSpPr>
          <p:cNvPr id="7" name="TextBox 7"/>
          <p:cNvSpPr txBox="1"/>
          <p:nvPr/>
        </p:nvSpPr>
        <p:spPr>
          <a:xfrm>
            <a:off x="8090639" y="2104390"/>
            <a:ext cx="1221659" cy="277640"/>
          </a:xfrm>
          <a:prstGeom prst="rect">
            <a:avLst/>
          </a:prstGeom>
        </p:spPr>
        <p:txBody>
          <a:bodyPr lIns="0" tIns="0" rIns="0" bIns="0" rtlCol="0" anchor="t">
            <a:spAutoFit/>
          </a:bodyPr>
          <a:lstStyle/>
          <a:p>
            <a:pPr algn="ctr">
              <a:lnSpc>
                <a:spcPts val="1119"/>
              </a:lnSpc>
            </a:pPr>
            <a:r>
              <a:rPr lang="en-US" sz="800" spc="25" dirty="0" err="1">
                <a:solidFill>
                  <a:srgbClr val="222222"/>
                </a:solidFill>
                <a:latin typeface="Hammersmith One"/>
                <a:ea typeface="Hammersmith One"/>
                <a:cs typeface="Hammersmith One"/>
                <a:sym typeface="Hammersmith One"/>
              </a:rPr>
              <a:t>Środki</a:t>
            </a:r>
            <a:r>
              <a:rPr lang="en-US" sz="800" spc="25" dirty="0">
                <a:solidFill>
                  <a:srgbClr val="222222"/>
                </a:solidFill>
                <a:latin typeface="Hammersmith One"/>
                <a:ea typeface="Hammersmith One"/>
                <a:cs typeface="Hammersmith One"/>
                <a:sym typeface="Hammersmith One"/>
              </a:rPr>
              <a:t> </a:t>
            </a:r>
          </a:p>
          <a:p>
            <a:pPr algn="ctr">
              <a:lnSpc>
                <a:spcPts val="1119"/>
              </a:lnSpc>
            </a:pPr>
            <a:r>
              <a:rPr lang="en-US" sz="800" spc="25" dirty="0" err="1">
                <a:solidFill>
                  <a:srgbClr val="222222"/>
                </a:solidFill>
                <a:latin typeface="Hammersmith One"/>
                <a:ea typeface="Hammersmith One"/>
                <a:cs typeface="Hammersmith One"/>
                <a:sym typeface="Hammersmith One"/>
              </a:rPr>
              <a:t>przeciwdrobnoustrojowe</a:t>
            </a:r>
            <a:endParaRPr lang="en-US" sz="800" spc="25" dirty="0">
              <a:solidFill>
                <a:srgbClr val="222222"/>
              </a:solidFill>
              <a:latin typeface="Hammersmith One"/>
              <a:ea typeface="Hammersmith One"/>
              <a:cs typeface="Hammersmith One"/>
              <a:sym typeface="Hammersmith One"/>
            </a:endParaRPr>
          </a:p>
        </p:txBody>
      </p:sp>
      <p:sp>
        <p:nvSpPr>
          <p:cNvPr id="8" name="TextBox 8"/>
          <p:cNvSpPr txBox="1"/>
          <p:nvPr/>
        </p:nvSpPr>
        <p:spPr>
          <a:xfrm>
            <a:off x="10814667" y="2104389"/>
            <a:ext cx="710269" cy="136576"/>
          </a:xfrm>
          <a:prstGeom prst="rect">
            <a:avLst/>
          </a:prstGeom>
        </p:spPr>
        <p:txBody>
          <a:bodyPr lIns="0" tIns="0" rIns="0" bIns="0" rtlCol="0" anchor="t">
            <a:spAutoFit/>
          </a:bodyPr>
          <a:lstStyle/>
          <a:p>
            <a:pPr algn="ctr">
              <a:lnSpc>
                <a:spcPts val="1119"/>
              </a:lnSpc>
            </a:pPr>
            <a:r>
              <a:rPr lang="en-US" sz="800" spc="25" dirty="0" err="1">
                <a:solidFill>
                  <a:srgbClr val="222222"/>
                </a:solidFill>
                <a:latin typeface="Hammersmith One"/>
                <a:ea typeface="Hammersmith One"/>
                <a:cs typeface="Hammersmith One"/>
                <a:sym typeface="Hammersmith One"/>
              </a:rPr>
              <a:t>Inne</a:t>
            </a:r>
            <a:r>
              <a:rPr lang="en-US" sz="800" spc="25" dirty="0">
                <a:solidFill>
                  <a:srgbClr val="222222"/>
                </a:solidFill>
                <a:latin typeface="Hammersmith One"/>
                <a:ea typeface="Hammersmith One"/>
                <a:cs typeface="Hammersmith One"/>
                <a:sym typeface="Hammersmith One"/>
              </a:rPr>
              <a:t> </a:t>
            </a:r>
            <a:r>
              <a:rPr lang="en-US" sz="800" spc="25" dirty="0" err="1">
                <a:solidFill>
                  <a:srgbClr val="222222"/>
                </a:solidFill>
                <a:latin typeface="Hammersmith One"/>
                <a:ea typeface="Hammersmith One"/>
                <a:cs typeface="Hammersmith One"/>
                <a:sym typeface="Hammersmith One"/>
              </a:rPr>
              <a:t>produkty</a:t>
            </a:r>
            <a:endParaRPr lang="en-US" sz="800" spc="25" dirty="0">
              <a:solidFill>
                <a:srgbClr val="222222"/>
              </a:solidFill>
              <a:latin typeface="Hammersmith One"/>
              <a:ea typeface="Hammersmith One"/>
              <a:cs typeface="Hammersmith One"/>
              <a:sym typeface="Hammersmith One"/>
            </a:endParaRPr>
          </a:p>
        </p:txBody>
      </p:sp>
      <p:graphicFrame>
        <p:nvGraphicFramePr>
          <p:cNvPr id="9" name="Wykres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21799297"/>
              </p:ext>
            </p:extLst>
          </p:nvPr>
        </p:nvGraphicFramePr>
        <p:xfrm>
          <a:off x="6267053" y="1143000"/>
          <a:ext cx="5705673" cy="5533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Wykres 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101048716"/>
              </p:ext>
            </p:extLst>
          </p:nvPr>
        </p:nvGraphicFramePr>
        <p:xfrm>
          <a:off x="429183" y="3587113"/>
          <a:ext cx="5016407" cy="298411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a:extLst>
              <a:ext uri="{FF2B5EF4-FFF2-40B4-BE49-F238E27FC236}">
                <a16:creationId xmlns:a16="http://schemas.microsoft.com/office/drawing/2014/main" id="{1A679C19-B7D7-1B23-1C65-DB683A662EEE}"/>
              </a:ext>
            </a:extLst>
          </p:cNvPr>
          <p:cNvSpPr>
            <a:spLocks noChangeArrowheads="1"/>
          </p:cNvSpPr>
          <p:nvPr/>
        </p:nvSpPr>
        <p:spPr bwMode="auto">
          <a:xfrm>
            <a:off x="219274" y="109848"/>
            <a:ext cx="5486401"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285750" indent="-285750">
              <a:buFont typeface="Arial" panose="020B0604020202020204" pitchFamily="34" charset="0"/>
              <a:buChar char="•"/>
            </a:pPr>
            <a:r>
              <a:rPr lang="en-US" sz="1600" dirty="0"/>
              <a:t>VAC</a:t>
            </a:r>
            <a:r>
              <a:rPr lang="pl-PL" sz="1600" dirty="0"/>
              <a:t> </a:t>
            </a:r>
            <a:r>
              <a:rPr lang="en-US" sz="1600" b="1" dirty="0"/>
              <a:t>(vaccines)</a:t>
            </a:r>
            <a:r>
              <a:rPr lang="en-US" sz="1600" dirty="0"/>
              <a:t>: Largest product segment in Poland, accounts for more than 1/3 of sales. Value growth of 31% (2019-2022).</a:t>
            </a:r>
            <a:endParaRPr lang="pl-PL" sz="1600" dirty="0"/>
          </a:p>
          <a:p>
            <a:pPr marL="285750" indent="-285750">
              <a:buFont typeface="Arial" panose="020B0604020202020204" pitchFamily="34" charset="0"/>
              <a:buChar char="•"/>
            </a:pPr>
            <a:r>
              <a:rPr lang="en-US" sz="1600" dirty="0"/>
              <a:t>AB</a:t>
            </a:r>
            <a:r>
              <a:rPr lang="pl-PL" sz="1600" dirty="0"/>
              <a:t> </a:t>
            </a:r>
            <a:r>
              <a:rPr lang="en-US" sz="1600" b="1" dirty="0"/>
              <a:t>(antibiotics)</a:t>
            </a:r>
            <a:r>
              <a:rPr lang="en-US" sz="1600" dirty="0"/>
              <a:t>: Represent almost 1/6 of WPL's sales. Up 8% in absolute terms, but market share down from 22% to 17% (2019-2022).</a:t>
            </a:r>
            <a:endParaRPr lang="pl-PL" sz="1600" dirty="0"/>
          </a:p>
          <a:p>
            <a:pPr marL="285750" indent="-285750">
              <a:buFont typeface="Arial" panose="020B0604020202020204" pitchFamily="34" charset="0"/>
              <a:buChar char="•"/>
            </a:pPr>
            <a:r>
              <a:rPr lang="en-US" sz="1600" b="1" dirty="0"/>
              <a:t>Positive</a:t>
            </a:r>
            <a:r>
              <a:rPr lang="pl-PL" sz="1600" dirty="0"/>
              <a:t> </a:t>
            </a:r>
            <a:r>
              <a:rPr lang="en-US" sz="1600" b="1" dirty="0"/>
              <a:t>trend</a:t>
            </a:r>
            <a:r>
              <a:rPr lang="en-US" sz="1600" dirty="0"/>
              <a:t>: Decrease in percentage share of ABs considered favorable, although ESVAC data for Poland indicate the need for further work.</a:t>
            </a:r>
          </a:p>
          <a:p>
            <a:pPr marL="285750" indent="-285750">
              <a:buFont typeface="Arial" panose="020B0604020202020204" pitchFamily="34" charset="0"/>
              <a:buChar char="•"/>
            </a:pPr>
            <a:r>
              <a:rPr lang="en-US" sz="1600" b="1" dirty="0"/>
              <a:t>Customers</a:t>
            </a:r>
            <a:r>
              <a:rPr lang="en-US" sz="1600" dirty="0"/>
              <a:t>: Animal breeders are the main customers of AB and VAC.</a:t>
            </a:r>
          </a:p>
          <a:p>
            <a:pPr marL="285750" indent="-285750">
              <a:buFont typeface="Arial" panose="020B0604020202020204" pitchFamily="34" charset="0"/>
              <a:buChar char="•"/>
            </a:pPr>
            <a:r>
              <a:rPr lang="en-US" sz="1600" b="1" dirty="0"/>
              <a:t>Conclusion</a:t>
            </a:r>
            <a:r>
              <a:rPr lang="en-US" sz="1600" dirty="0"/>
              <a:t>: VAC sales growth faster than AB, in line with “prevention is better than cure.”</a:t>
            </a:r>
          </a:p>
        </p:txBody>
      </p:sp>
    </p:spTree>
    <p:extLst>
      <p:ext uri="{BB962C8B-B14F-4D97-AF65-F5344CB8AC3E}">
        <p14:creationId xmlns:p14="http://schemas.microsoft.com/office/powerpoint/2010/main" val="280543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C42D29-1D2F-3688-CC77-1B718C7E16DC}"/>
              </a:ext>
            </a:extLst>
          </p:cNvPr>
          <p:cNvSpPr txBox="1"/>
          <p:nvPr/>
        </p:nvSpPr>
        <p:spPr>
          <a:xfrm>
            <a:off x="326949" y="392923"/>
            <a:ext cx="5127553" cy="5632311"/>
          </a:xfrm>
          <a:prstGeom prst="rect">
            <a:avLst/>
          </a:prstGeom>
          <a:noFill/>
        </p:spPr>
        <p:txBody>
          <a:bodyPr wrap="square">
            <a:spAutoFit/>
          </a:bodyPr>
          <a:lstStyle/>
          <a:p>
            <a:pPr marL="342900" indent="-342900">
              <a:buFont typeface="Arial" panose="020B0604020202020204" pitchFamily="34" charset="0"/>
              <a:buChar char="•"/>
            </a:pPr>
            <a:r>
              <a:rPr lang="en-GB" sz="2400" i="0" dirty="0">
                <a:solidFill>
                  <a:srgbClr val="444444"/>
                </a:solidFill>
                <a:effectLst/>
                <a:latin typeface="Trebuchet MS" panose="020B0603020202020204" pitchFamily="34" charset="0"/>
              </a:rPr>
              <a:t>Sales of antibiotics for animal health purposes have </a:t>
            </a:r>
            <a:r>
              <a:rPr lang="en-GB" sz="2400" dirty="0">
                <a:solidFill>
                  <a:srgbClr val="444444"/>
                </a:solidFill>
                <a:latin typeface="Trebuchet MS" panose="020B0603020202020204" pitchFamily="34" charset="0"/>
              </a:rPr>
              <a:t>de</a:t>
            </a:r>
            <a:r>
              <a:rPr lang="en-GB" sz="2400" i="0" dirty="0">
                <a:solidFill>
                  <a:srgbClr val="444444"/>
                </a:solidFill>
                <a:effectLst/>
                <a:latin typeface="Trebuchet MS" panose="020B0603020202020204" pitchFamily="34" charset="0"/>
              </a:rPr>
              <a:t>creased across Europe.</a:t>
            </a:r>
          </a:p>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In some major livestock-producing countries across Europe antimicrobial sales have fallen more than 50%.</a:t>
            </a:r>
          </a:p>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Steep declines in sales levelling off to a consistent level may reflect a state of ‘</a:t>
            </a:r>
            <a:r>
              <a:rPr lang="en-GB" sz="2400" b="1" dirty="0">
                <a:solidFill>
                  <a:srgbClr val="444444"/>
                </a:solidFill>
                <a:latin typeface="Trebuchet MS" panose="020B0603020202020204" pitchFamily="34" charset="0"/>
              </a:rPr>
              <a:t>optimal use</a:t>
            </a:r>
            <a:r>
              <a:rPr lang="en-GB" sz="2400" dirty="0">
                <a:solidFill>
                  <a:srgbClr val="444444"/>
                </a:solidFill>
                <a:latin typeface="Trebuchet MS" panose="020B0603020202020204" pitchFamily="34" charset="0"/>
              </a:rPr>
              <a:t>’ where prevention is optimised, but antibiotics remain necessary for treatment of disease that eludes preventive measures.</a:t>
            </a:r>
          </a:p>
          <a:p>
            <a:pPr marL="342900" indent="-342900">
              <a:buFont typeface="Arial" panose="020B0604020202020204" pitchFamily="34" charset="0"/>
              <a:buChar char="•"/>
            </a:pPr>
            <a:endParaRPr lang="en-GB" sz="2400" b="1" i="0" dirty="0">
              <a:solidFill>
                <a:srgbClr val="444444"/>
              </a:solidFill>
              <a:effectLst/>
              <a:latin typeface="Trebuchet MS" panose="020B0603020202020204" pitchFamily="34" charset="0"/>
            </a:endParaRPr>
          </a:p>
        </p:txBody>
      </p:sp>
      <p:pic>
        <p:nvPicPr>
          <p:cNvPr id="3" name="Picture 2">
            <a:extLst>
              <a:ext uri="{FF2B5EF4-FFF2-40B4-BE49-F238E27FC236}">
                <a16:creationId xmlns:a16="http://schemas.microsoft.com/office/drawing/2014/main" id="{EBEA2F53-D43B-0878-3D9F-5136C623BD26}"/>
              </a:ext>
            </a:extLst>
          </p:cNvPr>
          <p:cNvPicPr>
            <a:picLocks noChangeAspect="1"/>
          </p:cNvPicPr>
          <p:nvPr/>
        </p:nvPicPr>
        <p:blipFill>
          <a:blip r:embed="rId2"/>
          <a:srcRect l="3694" t="4995" r="2600"/>
          <a:stretch/>
        </p:blipFill>
        <p:spPr>
          <a:xfrm>
            <a:off x="6574740" y="0"/>
            <a:ext cx="5617260" cy="3209079"/>
          </a:xfrm>
          <a:prstGeom prst="rect">
            <a:avLst/>
          </a:prstGeom>
        </p:spPr>
      </p:pic>
      <p:pic>
        <p:nvPicPr>
          <p:cNvPr id="5" name="Picture 4">
            <a:extLst>
              <a:ext uri="{FF2B5EF4-FFF2-40B4-BE49-F238E27FC236}">
                <a16:creationId xmlns:a16="http://schemas.microsoft.com/office/drawing/2014/main" id="{BF9F4BA9-2686-9610-10F2-F745D1D472E5}"/>
              </a:ext>
            </a:extLst>
          </p:cNvPr>
          <p:cNvPicPr>
            <a:picLocks noChangeAspect="1"/>
          </p:cNvPicPr>
          <p:nvPr/>
        </p:nvPicPr>
        <p:blipFill>
          <a:blip r:embed="rId3"/>
          <a:srcRect l="54693" r="2064"/>
          <a:stretch/>
        </p:blipFill>
        <p:spPr>
          <a:xfrm>
            <a:off x="8767712" y="3806456"/>
            <a:ext cx="3424288" cy="2960548"/>
          </a:xfrm>
          <a:prstGeom prst="rect">
            <a:avLst/>
          </a:prstGeom>
        </p:spPr>
      </p:pic>
      <p:pic>
        <p:nvPicPr>
          <p:cNvPr id="2" name="Picture 1">
            <a:extLst>
              <a:ext uri="{FF2B5EF4-FFF2-40B4-BE49-F238E27FC236}">
                <a16:creationId xmlns:a16="http://schemas.microsoft.com/office/drawing/2014/main" id="{F78F2A04-61D0-6C66-7638-74C64453FB7D}"/>
              </a:ext>
            </a:extLst>
          </p:cNvPr>
          <p:cNvPicPr>
            <a:picLocks noChangeAspect="1"/>
          </p:cNvPicPr>
          <p:nvPr/>
        </p:nvPicPr>
        <p:blipFill>
          <a:blip r:embed="rId3"/>
          <a:srcRect l="2060" r="54697"/>
          <a:stretch/>
        </p:blipFill>
        <p:spPr>
          <a:xfrm>
            <a:off x="5343424" y="3806456"/>
            <a:ext cx="3424288" cy="2960548"/>
          </a:xfrm>
          <a:prstGeom prst="rect">
            <a:avLst/>
          </a:prstGeom>
        </p:spPr>
      </p:pic>
    </p:spTree>
    <p:extLst>
      <p:ext uri="{BB962C8B-B14F-4D97-AF65-F5344CB8AC3E}">
        <p14:creationId xmlns:p14="http://schemas.microsoft.com/office/powerpoint/2010/main" val="27903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2523E-A8BE-BFDB-ECA0-77993781ED9E}"/>
              </a:ext>
            </a:extLst>
          </p:cNvPr>
          <p:cNvSpPr txBox="1"/>
          <p:nvPr/>
        </p:nvSpPr>
        <p:spPr>
          <a:xfrm>
            <a:off x="412011" y="499753"/>
            <a:ext cx="10369403" cy="2308324"/>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There is limited veterinary use of priority antimicrobial classes*.</a:t>
            </a:r>
          </a:p>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Very rarely, some may need to be used to treat specific bacterial infections in animals, for which there is no alternative treatment: many cannot be used in animals at all.</a:t>
            </a:r>
          </a:p>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Large reductions have been reported across Europe for EMA priority veterinary antimicrobial classes.</a:t>
            </a:r>
          </a:p>
        </p:txBody>
      </p:sp>
      <p:pic>
        <p:nvPicPr>
          <p:cNvPr id="5" name="Picture 4">
            <a:extLst>
              <a:ext uri="{FF2B5EF4-FFF2-40B4-BE49-F238E27FC236}">
                <a16:creationId xmlns:a16="http://schemas.microsoft.com/office/drawing/2014/main" id="{FCE19259-6DB2-2B07-64D6-12EDD4E62172}"/>
              </a:ext>
            </a:extLst>
          </p:cNvPr>
          <p:cNvPicPr>
            <a:picLocks noChangeAspect="1"/>
          </p:cNvPicPr>
          <p:nvPr/>
        </p:nvPicPr>
        <p:blipFill>
          <a:blip r:embed="rId2"/>
          <a:stretch>
            <a:fillRect/>
          </a:stretch>
        </p:blipFill>
        <p:spPr>
          <a:xfrm>
            <a:off x="87827" y="3429000"/>
            <a:ext cx="11604198" cy="2083095"/>
          </a:xfrm>
          <a:prstGeom prst="rect">
            <a:avLst/>
          </a:prstGeom>
        </p:spPr>
      </p:pic>
      <p:sp>
        <p:nvSpPr>
          <p:cNvPr id="6" name="TextBox 5">
            <a:extLst>
              <a:ext uri="{FF2B5EF4-FFF2-40B4-BE49-F238E27FC236}">
                <a16:creationId xmlns:a16="http://schemas.microsoft.com/office/drawing/2014/main" id="{26112EA3-6E0D-924D-EBCB-DBAAF64958DC}"/>
              </a:ext>
            </a:extLst>
          </p:cNvPr>
          <p:cNvSpPr txBox="1"/>
          <p:nvPr/>
        </p:nvSpPr>
        <p:spPr>
          <a:xfrm>
            <a:off x="489098" y="6400754"/>
            <a:ext cx="9331597" cy="307777"/>
          </a:xfrm>
          <a:prstGeom prst="rect">
            <a:avLst/>
          </a:prstGeom>
          <a:noFill/>
        </p:spPr>
        <p:txBody>
          <a:bodyPr wrap="square" rtlCol="0">
            <a:spAutoFit/>
          </a:bodyPr>
          <a:lstStyle/>
          <a:p>
            <a:r>
              <a:rPr lang="en-GB" sz="1400" b="1" i="0" dirty="0">
                <a:solidFill>
                  <a:srgbClr val="444444"/>
                </a:solidFill>
                <a:effectLst/>
                <a:latin typeface="Trebuchet MS" panose="020B0603020202020204" pitchFamily="34" charset="0"/>
              </a:rPr>
              <a:t>*AMEG category B: </a:t>
            </a:r>
            <a:r>
              <a:rPr lang="en-GB" sz="1400" b="0" i="0" u="none" strike="noStrike" dirty="0">
                <a:solidFill>
                  <a:srgbClr val="1597A6"/>
                </a:solidFill>
                <a:effectLst/>
                <a:latin typeface="Trebuchet MS" panose="020B0603020202020204" pitchFamily="34" charset="0"/>
                <a:hlinkClick r:id="rId3"/>
              </a:rPr>
              <a:t>EMA/AMEG 2019, Categorisation of antibiotics in the European Union</a:t>
            </a:r>
            <a:endParaRPr lang="en-BE" sz="1400" dirty="0">
              <a:latin typeface="Trebuchet MS" panose="020B0603020202020204" pitchFamily="34" charset="0"/>
            </a:endParaRPr>
          </a:p>
        </p:txBody>
      </p:sp>
    </p:spTree>
    <p:extLst>
      <p:ext uri="{BB962C8B-B14F-4D97-AF65-F5344CB8AC3E}">
        <p14:creationId xmlns:p14="http://schemas.microsoft.com/office/powerpoint/2010/main" val="363366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own background with black text&#10;&#10;Description automatically generated">
            <a:extLst>
              <a:ext uri="{FF2B5EF4-FFF2-40B4-BE49-F238E27FC236}">
                <a16:creationId xmlns:a16="http://schemas.microsoft.com/office/drawing/2014/main" id="{5C479684-9EBB-BC5B-E565-4511DA350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405"/>
            <a:ext cx="4178595" cy="4178595"/>
          </a:xfrm>
          <a:prstGeom prst="rect">
            <a:avLst/>
          </a:prstGeom>
        </p:spPr>
      </p:pic>
      <p:pic>
        <p:nvPicPr>
          <p:cNvPr id="5" name="Picture 4" descr="A brown background with black text&#10;&#10;Description automatically generated">
            <a:extLst>
              <a:ext uri="{FF2B5EF4-FFF2-40B4-BE49-F238E27FC236}">
                <a16:creationId xmlns:a16="http://schemas.microsoft.com/office/drawing/2014/main" id="{73AE5981-402B-B35A-CD23-8C3B53B2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02" y="2679405"/>
            <a:ext cx="4178595" cy="4178595"/>
          </a:xfrm>
          <a:prstGeom prst="rect">
            <a:avLst/>
          </a:prstGeom>
        </p:spPr>
      </p:pic>
      <p:pic>
        <p:nvPicPr>
          <p:cNvPr id="7" name="Picture 6" descr="A brown background with black text&#10;&#10;Description automatically generated">
            <a:extLst>
              <a:ext uri="{FF2B5EF4-FFF2-40B4-BE49-F238E27FC236}">
                <a16:creationId xmlns:a16="http://schemas.microsoft.com/office/drawing/2014/main" id="{B8FD5BA4-B3DB-9D23-613A-2DD56B4C0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405" y="2679404"/>
            <a:ext cx="4178595" cy="4178595"/>
          </a:xfrm>
          <a:prstGeom prst="rect">
            <a:avLst/>
          </a:prstGeom>
        </p:spPr>
      </p:pic>
      <p:sp>
        <p:nvSpPr>
          <p:cNvPr id="8" name="TextBox 7">
            <a:extLst>
              <a:ext uri="{FF2B5EF4-FFF2-40B4-BE49-F238E27FC236}">
                <a16:creationId xmlns:a16="http://schemas.microsoft.com/office/drawing/2014/main" id="{D9E3ABE2-1AF1-F7A9-CCBE-2FEF19BF3F75}"/>
              </a:ext>
            </a:extLst>
          </p:cNvPr>
          <p:cNvSpPr txBox="1"/>
          <p:nvPr/>
        </p:nvSpPr>
        <p:spPr>
          <a:xfrm>
            <a:off x="677824" y="532203"/>
            <a:ext cx="10752176" cy="2308324"/>
          </a:xfrm>
          <a:prstGeom prst="rect">
            <a:avLst/>
          </a:prstGeom>
          <a:noFill/>
        </p:spPr>
        <p:txBody>
          <a:bodyPr wrap="square">
            <a:spAutoFit/>
          </a:bodyPr>
          <a:lstStyle/>
          <a:p>
            <a:pPr marL="342900" indent="-342900">
              <a:buFont typeface="Arial" panose="020B0604020202020204" pitchFamily="34" charset="0"/>
              <a:buChar char="•"/>
            </a:pPr>
            <a:r>
              <a:rPr lang="en-GB" sz="2400" i="0" dirty="0">
                <a:solidFill>
                  <a:srgbClr val="444444"/>
                </a:solidFill>
                <a:effectLst/>
                <a:latin typeface="Trebuchet MS" panose="020B0603020202020204" pitchFamily="34" charset="0"/>
              </a:rPr>
              <a:t>Disease prevention and holistic animal care are central to good antibiotic stewardship.</a:t>
            </a:r>
          </a:p>
          <a:p>
            <a:pPr marL="342900" indent="-342900">
              <a:buFont typeface="Arial" panose="020B0604020202020204" pitchFamily="34" charset="0"/>
              <a:buChar char="•"/>
            </a:pPr>
            <a:r>
              <a:rPr lang="en-GB" sz="2400" b="1" dirty="0">
                <a:solidFill>
                  <a:srgbClr val="444444"/>
                </a:solidFill>
                <a:latin typeface="Trebuchet MS" panose="020B0603020202020204" pitchFamily="34" charset="0"/>
              </a:rPr>
              <a:t>However</a:t>
            </a:r>
            <a:r>
              <a:rPr lang="en-GB" sz="2400" dirty="0">
                <a:solidFill>
                  <a:srgbClr val="444444"/>
                </a:solidFill>
                <a:latin typeface="Trebuchet MS" panose="020B0603020202020204" pitchFamily="34" charset="0"/>
              </a:rPr>
              <a:t>, antibiotics will always be needed for veterinarians, farmers and other animal owners to treat bacterial infections in animals.</a:t>
            </a:r>
          </a:p>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No like-for-like alternatives exist currently to cure bacterial infection</a:t>
            </a:r>
            <a:r>
              <a:rPr lang="en-GB" sz="2400" b="1" dirty="0">
                <a:solidFill>
                  <a:srgbClr val="444444"/>
                </a:solidFill>
                <a:latin typeface="Trebuchet MS" panose="020B0603020202020204" pitchFamily="34" charset="0"/>
              </a:rPr>
              <a:t>.</a:t>
            </a:r>
          </a:p>
          <a:p>
            <a:pPr marL="342900" indent="-342900">
              <a:buFont typeface="Arial" panose="020B0604020202020204" pitchFamily="34" charset="0"/>
              <a:buChar char="•"/>
            </a:pPr>
            <a:endParaRPr lang="en-GB" sz="2400" b="1" i="0" dirty="0">
              <a:solidFill>
                <a:srgbClr val="444444"/>
              </a:solidFill>
              <a:effectLst/>
              <a:latin typeface="Trebuchet MS" panose="020B0603020202020204" pitchFamily="34" charset="0"/>
            </a:endParaRPr>
          </a:p>
        </p:txBody>
      </p:sp>
    </p:spTree>
    <p:extLst>
      <p:ext uri="{BB962C8B-B14F-4D97-AF65-F5344CB8AC3E}">
        <p14:creationId xmlns:p14="http://schemas.microsoft.com/office/powerpoint/2010/main" val="317952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4318DF-D79F-BF2B-9907-5B966989251F}"/>
              </a:ext>
            </a:extLst>
          </p:cNvPr>
          <p:cNvSpPr txBox="1"/>
          <p:nvPr/>
        </p:nvSpPr>
        <p:spPr>
          <a:xfrm>
            <a:off x="563526" y="532203"/>
            <a:ext cx="4391246" cy="4893647"/>
          </a:xfrm>
          <a:prstGeom prst="rect">
            <a:avLst/>
          </a:prstGeom>
          <a:noFill/>
        </p:spPr>
        <p:txBody>
          <a:bodyPr wrap="square">
            <a:spAutoFit/>
          </a:bodyPr>
          <a:lstStyle/>
          <a:p>
            <a:pPr marL="342900" indent="-342900">
              <a:buFont typeface="Arial" panose="020B0604020202020204" pitchFamily="34" charset="0"/>
              <a:buChar char="•"/>
            </a:pPr>
            <a:r>
              <a:rPr lang="en-GB" sz="2400" i="0" dirty="0">
                <a:solidFill>
                  <a:srgbClr val="444444"/>
                </a:solidFill>
                <a:effectLst/>
                <a:latin typeface="Trebuchet MS" panose="020B0603020202020204" pitchFamily="34" charset="0"/>
              </a:rPr>
              <a:t>No matter how well they are cared for, animals can get life-threatening </a:t>
            </a:r>
            <a:r>
              <a:rPr lang="en-GB" sz="2400" dirty="0">
                <a:solidFill>
                  <a:srgbClr val="444444"/>
                </a:solidFill>
                <a:latin typeface="Trebuchet MS" panose="020B0603020202020204" pitchFamily="34" charset="0"/>
              </a:rPr>
              <a:t>illnesses </a:t>
            </a:r>
            <a:r>
              <a:rPr lang="en-GB" sz="2400" i="0" dirty="0">
                <a:solidFill>
                  <a:srgbClr val="444444"/>
                </a:solidFill>
                <a:effectLst/>
                <a:latin typeface="Trebuchet MS" panose="020B0603020202020204" pitchFamily="34" charset="0"/>
              </a:rPr>
              <a:t>which can only be treated by specific antibiotics.</a:t>
            </a:r>
          </a:p>
          <a:p>
            <a:pPr marL="342900" indent="-342900">
              <a:buFont typeface="Arial" panose="020B0604020202020204" pitchFamily="34" charset="0"/>
              <a:buChar char="•"/>
            </a:pPr>
            <a:r>
              <a:rPr lang="en-GB" sz="2400" dirty="0">
                <a:solidFill>
                  <a:srgbClr val="444444"/>
                </a:solidFill>
                <a:latin typeface="Trebuchet MS" panose="020B0603020202020204" pitchFamily="34" charset="0"/>
              </a:rPr>
              <a:t>A range of therapeutic options are necessary to ensure that animals are not left unprotected which could cause unnecessary suffering and death.</a:t>
            </a:r>
          </a:p>
          <a:p>
            <a:pPr marL="342900" indent="-342900">
              <a:buFont typeface="Arial" panose="020B0604020202020204" pitchFamily="34" charset="0"/>
              <a:buChar char="•"/>
            </a:pPr>
            <a:endParaRPr lang="en-GB" sz="2400" b="1" i="0" dirty="0">
              <a:solidFill>
                <a:srgbClr val="444444"/>
              </a:solidFill>
              <a:effectLst/>
              <a:latin typeface="Trebuchet MS" panose="020B0603020202020204" pitchFamily="34" charset="0"/>
            </a:endParaRPr>
          </a:p>
        </p:txBody>
      </p:sp>
      <p:pic>
        <p:nvPicPr>
          <p:cNvPr id="5" name="Picture 4" descr="A group of animals on a blue background&#10;&#10;Description automatically generated">
            <a:extLst>
              <a:ext uri="{FF2B5EF4-FFF2-40B4-BE49-F238E27FC236}">
                <a16:creationId xmlns:a16="http://schemas.microsoft.com/office/drawing/2014/main" id="{6A27857A-25C5-DB4C-C03E-F2D5CDFF55E8}"/>
              </a:ext>
            </a:extLst>
          </p:cNvPr>
          <p:cNvPicPr>
            <a:picLocks noChangeAspect="1"/>
          </p:cNvPicPr>
          <p:nvPr/>
        </p:nvPicPr>
        <p:blipFill>
          <a:blip r:embed="rId2">
            <a:extLst>
              <a:ext uri="{28A0092B-C50C-407E-A947-70E740481C1C}">
                <a14:useLocalDpi xmlns:a14="http://schemas.microsoft.com/office/drawing/2010/main" val="0"/>
              </a:ext>
            </a:extLst>
          </a:blip>
          <a:srcRect t="27752"/>
          <a:stretch/>
        </p:blipFill>
        <p:spPr>
          <a:xfrm>
            <a:off x="5443943" y="0"/>
            <a:ext cx="6748057" cy="6896248"/>
          </a:xfrm>
          <a:prstGeom prst="rect">
            <a:avLst/>
          </a:prstGeom>
        </p:spPr>
      </p:pic>
    </p:spTree>
    <p:extLst>
      <p:ext uri="{BB962C8B-B14F-4D97-AF65-F5344CB8AC3E}">
        <p14:creationId xmlns:p14="http://schemas.microsoft.com/office/powerpoint/2010/main" val="100683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B1ED6E-DA15-7F4A-36B2-BD87AF3370D4}"/>
              </a:ext>
            </a:extLst>
          </p:cNvPr>
          <p:cNvGrpSpPr/>
          <p:nvPr/>
        </p:nvGrpSpPr>
        <p:grpSpPr>
          <a:xfrm>
            <a:off x="1917404" y="86832"/>
            <a:ext cx="8357192" cy="6771168"/>
            <a:chOff x="1414129" y="86832"/>
            <a:chExt cx="8357192" cy="6771168"/>
          </a:xfrm>
        </p:grpSpPr>
        <p:pic>
          <p:nvPicPr>
            <p:cNvPr id="3" name="Picture 2" descr="A close-up of a text&#10;&#10;Description automatically generated">
              <a:extLst>
                <a:ext uri="{FF2B5EF4-FFF2-40B4-BE49-F238E27FC236}">
                  <a16:creationId xmlns:a16="http://schemas.microsoft.com/office/drawing/2014/main" id="{CEF2EE53-A362-C84C-53A4-6B054A82F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129" y="86832"/>
              <a:ext cx="8357191" cy="4178596"/>
            </a:xfrm>
            <a:prstGeom prst="rect">
              <a:avLst/>
            </a:prstGeom>
          </p:spPr>
        </p:pic>
        <p:pic>
          <p:nvPicPr>
            <p:cNvPr id="5" name="Picture 4" descr="A close-up of a text&#10;&#10;Description automatically generated">
              <a:extLst>
                <a:ext uri="{FF2B5EF4-FFF2-40B4-BE49-F238E27FC236}">
                  <a16:creationId xmlns:a16="http://schemas.microsoft.com/office/drawing/2014/main" id="{CCA53243-597E-D7AB-97E8-10AF81F5EA76}"/>
                </a:ext>
              </a:extLst>
            </p:cNvPr>
            <p:cNvPicPr>
              <a:picLocks noChangeAspect="1"/>
            </p:cNvPicPr>
            <p:nvPr/>
          </p:nvPicPr>
          <p:blipFill>
            <a:blip r:embed="rId3">
              <a:extLst>
                <a:ext uri="{28A0092B-C50C-407E-A947-70E740481C1C}">
                  <a14:useLocalDpi xmlns:a14="http://schemas.microsoft.com/office/drawing/2010/main" val="0"/>
                </a:ext>
              </a:extLst>
            </a:blip>
            <a:srcRect t="31849"/>
            <a:stretch/>
          </p:blipFill>
          <p:spPr>
            <a:xfrm>
              <a:off x="1414130" y="4010246"/>
              <a:ext cx="8357191" cy="2847754"/>
            </a:xfrm>
            <a:prstGeom prst="rect">
              <a:avLst/>
            </a:prstGeom>
          </p:spPr>
        </p:pic>
      </p:grpSp>
    </p:spTree>
    <p:extLst>
      <p:ext uri="{BB962C8B-B14F-4D97-AF65-F5344CB8AC3E}">
        <p14:creationId xmlns:p14="http://schemas.microsoft.com/office/powerpoint/2010/main" val="196064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50672" y="-525704"/>
            <a:ext cx="6815328" cy="1454051"/>
          </a:xfrm>
          <a:prstGeom prst="rect">
            <a:avLst/>
          </a:prstGeom>
        </p:spPr>
        <p:txBody>
          <a:bodyPr vert="horz" lIns="60960" tIns="30480" rIns="60960" bIns="30480" rtlCol="0" anchor="b">
            <a:normAutofit/>
          </a:bodyPr>
          <a:lstStyle/>
          <a:p>
            <a:pPr defTabSz="609630">
              <a:lnSpc>
                <a:spcPct val="90000"/>
              </a:lnSpc>
              <a:spcBef>
                <a:spcPct val="0"/>
              </a:spcBef>
              <a:spcAft>
                <a:spcPts val="400"/>
              </a:spcAft>
            </a:pPr>
            <a:endParaRPr lang="en-US" sz="3067" dirty="0">
              <a:solidFill>
                <a:schemeClr val="tx2"/>
              </a:solidFill>
              <a:latin typeface="+mj-lt"/>
              <a:ea typeface="+mj-ea"/>
              <a:cs typeface="+mj-cs"/>
            </a:endParaRPr>
          </a:p>
          <a:p>
            <a:pPr defTabSz="609630">
              <a:lnSpc>
                <a:spcPct val="90000"/>
              </a:lnSpc>
              <a:spcBef>
                <a:spcPct val="0"/>
              </a:spcBef>
              <a:spcAft>
                <a:spcPts val="400"/>
              </a:spcAft>
            </a:pPr>
            <a:r>
              <a:rPr lang="en-US" sz="3067" dirty="0">
                <a:solidFill>
                  <a:schemeClr val="tx2"/>
                </a:solidFill>
                <a:latin typeface="+mj-lt"/>
                <a:ea typeface="+mj-ea"/>
                <a:cs typeface="+mj-cs"/>
              </a:rPr>
              <a:t>Biggest challenges in developing new antibiotics</a:t>
            </a:r>
            <a:endParaRPr lang="en-US" sz="3067" spc="-61" dirty="0">
              <a:solidFill>
                <a:schemeClr val="tx2"/>
              </a:solidFill>
              <a:latin typeface="+mj-lt"/>
              <a:ea typeface="+mj-ea"/>
              <a:cs typeface="+mj-cs"/>
              <a:sym typeface="Futura"/>
            </a:endParaRPr>
          </a:p>
        </p:txBody>
      </p:sp>
      <p:pic>
        <p:nvPicPr>
          <p:cNvPr id="10" name="Picture 6" descr="Żółte-pomarańczowe i białe kapsułki">
            <a:extLst>
              <a:ext uri="{FF2B5EF4-FFF2-40B4-BE49-F238E27FC236}">
                <a16:creationId xmlns:a16="http://schemas.microsoft.com/office/drawing/2014/main" id="{B4E1AC65-39CE-4D1E-955C-150F13B10622}"/>
              </a:ext>
            </a:extLst>
          </p:cNvPr>
          <p:cNvPicPr>
            <a:picLocks noChangeAspect="1"/>
          </p:cNvPicPr>
          <p:nvPr/>
        </p:nvPicPr>
        <p:blipFill>
          <a:blip r:embed="rId3">
            <a:alphaModFix/>
          </a:blip>
          <a:srcRect t="7455" r="-1" b="6442"/>
          <a:stretch/>
        </p:blipFill>
        <p:spPr>
          <a:xfrm>
            <a:off x="7991436" y="-2724"/>
            <a:ext cx="4064043" cy="2335723"/>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sp>
        <p:nvSpPr>
          <p:cNvPr id="63" name="pole tekstowe 62">
            <a:extLst>
              <a:ext uri="{FF2B5EF4-FFF2-40B4-BE49-F238E27FC236}">
                <a16:creationId xmlns:a16="http://schemas.microsoft.com/office/drawing/2014/main" id="{02C7663A-6910-BDC9-4AE0-F58E16748B20}"/>
              </a:ext>
            </a:extLst>
          </p:cNvPr>
          <p:cNvSpPr txBox="1"/>
          <p:nvPr/>
        </p:nvSpPr>
        <p:spPr>
          <a:xfrm>
            <a:off x="550672" y="1651000"/>
            <a:ext cx="6524528" cy="4359171"/>
          </a:xfrm>
          <a:prstGeom prst="rect">
            <a:avLst/>
          </a:prstGeom>
        </p:spPr>
        <p:txBody>
          <a:bodyPr vert="horz" lIns="60960" tIns="30480" rIns="60960" bIns="30480" rtlCol="0" anchor="ctr">
            <a:noAutofit/>
          </a:bodyPr>
          <a:lstStyle/>
          <a:p>
            <a:r>
              <a:rPr lang="en-US" sz="2000" b="1" dirty="0">
                <a:latin typeface="Oswald" panose="00000500000000000000" pitchFamily="2" charset="-18"/>
              </a:rPr>
              <a:t>-Bacterial</a:t>
            </a:r>
            <a:r>
              <a:rPr lang="en-US" sz="2000" dirty="0">
                <a:latin typeface="Oswald" panose="00000500000000000000" pitchFamily="2" charset="-18"/>
              </a:rPr>
              <a:t> </a:t>
            </a:r>
            <a:r>
              <a:rPr lang="en-US" sz="2000" b="1" dirty="0">
                <a:latin typeface="Oswald" panose="00000500000000000000" pitchFamily="2" charset="-18"/>
              </a:rPr>
              <a:t>resistance</a:t>
            </a:r>
            <a:r>
              <a:rPr lang="en-US" sz="2000" dirty="0">
                <a:latin typeface="Oswald" panose="00000500000000000000" pitchFamily="2" charset="-18"/>
              </a:rPr>
              <a:t> - rapid adaptation of bacteria to new drugs, increase in the number of resistant strains.</a:t>
            </a:r>
            <a:br>
              <a:rPr lang="en-US" sz="2000" dirty="0">
                <a:latin typeface="Oswald" panose="00000500000000000000" pitchFamily="2" charset="-18"/>
              </a:rPr>
            </a:br>
            <a:r>
              <a:rPr lang="en-US" sz="2000" b="1" dirty="0">
                <a:latin typeface="Oswald" panose="00000500000000000000" pitchFamily="2" charset="-18"/>
              </a:rPr>
              <a:t>-Test</a:t>
            </a:r>
            <a:r>
              <a:rPr lang="en-US" sz="2000" dirty="0">
                <a:latin typeface="Oswald" panose="00000500000000000000" pitchFamily="2" charset="-18"/>
              </a:rPr>
              <a:t> </a:t>
            </a:r>
            <a:r>
              <a:rPr lang="en-US" sz="2000" b="1" dirty="0">
                <a:latin typeface="Oswald" panose="00000500000000000000" pitchFamily="2" charset="-18"/>
              </a:rPr>
              <a:t>complexity</a:t>
            </a:r>
            <a:r>
              <a:rPr lang="en-US" sz="2000" dirty="0">
                <a:latin typeface="Oswald" panose="00000500000000000000" pitchFamily="2" charset="-18"/>
              </a:rPr>
              <a:t> - lengthy and expensive in vitro and in vivo testing, requiring complex clinical trials.</a:t>
            </a:r>
            <a:br>
              <a:rPr lang="en-US" sz="2000" dirty="0">
                <a:latin typeface="Oswald" panose="00000500000000000000" pitchFamily="2" charset="-18"/>
              </a:rPr>
            </a:br>
            <a:r>
              <a:rPr lang="en-US" sz="2000" b="1" dirty="0">
                <a:latin typeface="Oswald" panose="00000500000000000000" pitchFamily="2" charset="-18"/>
              </a:rPr>
              <a:t>-High</a:t>
            </a:r>
            <a:r>
              <a:rPr lang="en-US" sz="2000" dirty="0">
                <a:latin typeface="Oswald" panose="00000500000000000000" pitchFamily="2" charset="-18"/>
              </a:rPr>
              <a:t> </a:t>
            </a:r>
            <a:r>
              <a:rPr lang="en-US" sz="2000" b="1" dirty="0">
                <a:latin typeface="Oswald" panose="00000500000000000000" pitchFamily="2" charset="-18"/>
              </a:rPr>
              <a:t>costs</a:t>
            </a:r>
            <a:r>
              <a:rPr lang="en-US" sz="2000" dirty="0">
                <a:latin typeface="Oswald" panose="00000500000000000000" pitchFamily="2" charset="-18"/>
              </a:rPr>
              <a:t> - billions of dollars in research expenditures and low profitability of antibiotics.</a:t>
            </a:r>
            <a:br>
              <a:rPr lang="en-US" sz="2000" dirty="0">
                <a:latin typeface="Oswald" panose="00000500000000000000" pitchFamily="2" charset="-18"/>
              </a:rPr>
            </a:br>
            <a:r>
              <a:rPr lang="en-US" sz="2000" b="1" dirty="0">
                <a:latin typeface="Oswald" panose="00000500000000000000" pitchFamily="2" charset="-18"/>
              </a:rPr>
              <a:t>-Regulation</a:t>
            </a:r>
            <a:r>
              <a:rPr lang="en-US" sz="2000" dirty="0">
                <a:latin typeface="Oswald" panose="00000500000000000000" pitchFamily="2" charset="-18"/>
              </a:rPr>
              <a:t> - long approval process by regulatory agencies, strict safety standards.</a:t>
            </a:r>
            <a:br>
              <a:rPr lang="en-US" sz="2000" dirty="0">
                <a:latin typeface="Oswald" panose="00000500000000000000" pitchFamily="2" charset="-18"/>
              </a:rPr>
            </a:br>
            <a:r>
              <a:rPr lang="en-US" sz="2000" b="1" dirty="0">
                <a:latin typeface="Oswald" panose="00000500000000000000" pitchFamily="2" charset="-18"/>
              </a:rPr>
              <a:t>-Limited</a:t>
            </a:r>
            <a:r>
              <a:rPr lang="en-US" sz="2000" dirty="0">
                <a:latin typeface="Oswald" panose="00000500000000000000" pitchFamily="2" charset="-18"/>
              </a:rPr>
              <a:t> </a:t>
            </a:r>
            <a:r>
              <a:rPr lang="en-US" sz="2000" b="1" dirty="0">
                <a:latin typeface="Oswald" panose="00000500000000000000" pitchFamily="2" charset="-18"/>
              </a:rPr>
              <a:t>market</a:t>
            </a:r>
            <a:r>
              <a:rPr lang="en-US" sz="2000" dirty="0">
                <a:latin typeface="Oswald" panose="00000500000000000000" pitchFamily="2" charset="-18"/>
              </a:rPr>
              <a:t> - low profitability and low demand for “last resort” antibiotics.</a:t>
            </a:r>
            <a:br>
              <a:rPr lang="en-US" sz="2000" dirty="0">
                <a:latin typeface="Oswald" panose="00000500000000000000" pitchFamily="2" charset="-18"/>
              </a:rPr>
            </a:br>
            <a:r>
              <a:rPr lang="en-US" sz="2000" b="1" dirty="0">
                <a:latin typeface="Oswald" panose="00000500000000000000" pitchFamily="2" charset="-18"/>
              </a:rPr>
              <a:t>-Responsible</a:t>
            </a:r>
            <a:r>
              <a:rPr lang="en-US" sz="2000" dirty="0">
                <a:latin typeface="Oswald" panose="00000500000000000000" pitchFamily="2" charset="-18"/>
              </a:rPr>
              <a:t> </a:t>
            </a:r>
            <a:r>
              <a:rPr lang="en-US" sz="2000" b="1" dirty="0">
                <a:latin typeface="Oswald" panose="00000500000000000000" pitchFamily="2" charset="-18"/>
              </a:rPr>
              <a:t>use</a:t>
            </a:r>
            <a:r>
              <a:rPr lang="en-US" sz="2000" dirty="0">
                <a:latin typeface="Oswald" panose="00000500000000000000" pitchFamily="2" charset="-18"/>
              </a:rPr>
              <a:t> - need to limit use to prevent resistance.</a:t>
            </a:r>
            <a:br>
              <a:rPr lang="en-US" sz="2000" dirty="0">
                <a:latin typeface="Oswald" panose="00000500000000000000" pitchFamily="2" charset="-18"/>
              </a:rPr>
            </a:br>
            <a:r>
              <a:rPr lang="en-US" sz="2000" b="1" dirty="0">
                <a:latin typeface="Oswald" panose="00000500000000000000" pitchFamily="2" charset="-18"/>
              </a:rPr>
              <a:t>-Environmental</a:t>
            </a:r>
            <a:r>
              <a:rPr lang="en-US" sz="2000" dirty="0">
                <a:latin typeface="Oswald" panose="00000500000000000000" pitchFamily="2" charset="-18"/>
              </a:rPr>
              <a:t> </a:t>
            </a:r>
            <a:r>
              <a:rPr lang="en-US" sz="2000" b="1" dirty="0">
                <a:latin typeface="Oswald" panose="00000500000000000000" pitchFamily="2" charset="-18"/>
              </a:rPr>
              <a:t>consequences-impact</a:t>
            </a:r>
            <a:r>
              <a:rPr lang="en-US" sz="2000" dirty="0">
                <a:latin typeface="Oswald" panose="00000500000000000000" pitchFamily="2" charset="-18"/>
              </a:rPr>
              <a:t> on public health and environmental pollution.</a:t>
            </a:r>
            <a:br>
              <a:rPr lang="en-US" sz="2000" dirty="0">
                <a:latin typeface="Oswald" panose="00000500000000000000" pitchFamily="2" charset="-18"/>
              </a:rPr>
            </a:br>
            <a:r>
              <a:rPr lang="en-US" sz="2000" b="1" dirty="0">
                <a:latin typeface="Oswald" panose="00000500000000000000" pitchFamily="2" charset="-18"/>
              </a:rPr>
              <a:t>-Lack</a:t>
            </a:r>
            <a:r>
              <a:rPr lang="en-US" sz="2000" dirty="0">
                <a:latin typeface="Oswald" panose="00000500000000000000" pitchFamily="2" charset="-18"/>
              </a:rPr>
              <a:t> of </a:t>
            </a:r>
            <a:r>
              <a:rPr lang="en-US" sz="2000" b="1" dirty="0">
                <a:latin typeface="Oswald" panose="00000500000000000000" pitchFamily="2" charset="-18"/>
              </a:rPr>
              <a:t>new</a:t>
            </a:r>
            <a:r>
              <a:rPr lang="en-US" sz="2000" dirty="0">
                <a:latin typeface="Oswald" panose="00000500000000000000" pitchFamily="2" charset="-18"/>
              </a:rPr>
              <a:t> </a:t>
            </a:r>
            <a:r>
              <a:rPr lang="en-US" sz="2000" b="1" dirty="0">
                <a:latin typeface="Oswald" panose="00000500000000000000" pitchFamily="2" charset="-18"/>
              </a:rPr>
              <a:t>therapeutic</a:t>
            </a:r>
            <a:r>
              <a:rPr lang="en-US" sz="2000" dirty="0">
                <a:latin typeface="Oswald" panose="00000500000000000000" pitchFamily="2" charset="-18"/>
              </a:rPr>
              <a:t> </a:t>
            </a:r>
            <a:r>
              <a:rPr lang="en-US" sz="2000" b="1" dirty="0">
                <a:latin typeface="Oswald" panose="00000500000000000000" pitchFamily="2" charset="-18"/>
              </a:rPr>
              <a:t>targets</a:t>
            </a:r>
            <a:r>
              <a:rPr lang="en-US" sz="2000" dirty="0">
                <a:latin typeface="Oswald" panose="00000500000000000000" pitchFamily="2" charset="-18"/>
              </a:rPr>
              <a:t> - limited number of new mechanisms of action</a:t>
            </a:r>
            <a:r>
              <a:rPr lang="pl-PL" sz="2000" dirty="0">
                <a:latin typeface="Oswald" panose="00000500000000000000" pitchFamily="2" charset="-18"/>
              </a:rPr>
              <a:t>, </a:t>
            </a:r>
            <a:r>
              <a:rPr lang="pl-PL" sz="2000" dirty="0" err="1">
                <a:latin typeface="Oswald" panose="00000500000000000000" pitchFamily="2" charset="-18"/>
              </a:rPr>
              <a:t>other</a:t>
            </a:r>
            <a:r>
              <a:rPr lang="pl-PL" sz="2000" dirty="0">
                <a:latin typeface="Oswald" panose="00000500000000000000" pitchFamily="2" charset="-18"/>
              </a:rPr>
              <a:t> </a:t>
            </a:r>
            <a:r>
              <a:rPr lang="pl-PL" sz="2000" dirty="0" err="1">
                <a:latin typeface="Oswald" panose="00000500000000000000" pitchFamily="2" charset="-18"/>
              </a:rPr>
              <a:t>priorities</a:t>
            </a:r>
            <a:r>
              <a:rPr lang="en-US" sz="2000" dirty="0">
                <a:latin typeface="Oswald" panose="00000500000000000000" pitchFamily="2" charset="-18"/>
              </a:rPr>
              <a:t>.</a:t>
            </a:r>
            <a:br>
              <a:rPr lang="en-US" sz="2000" dirty="0">
                <a:latin typeface="Oswald" panose="00000500000000000000" pitchFamily="2" charset="-18"/>
              </a:rPr>
            </a:br>
            <a:r>
              <a:rPr lang="en-US" sz="2000" dirty="0">
                <a:latin typeface="Oswald" panose="00000500000000000000" pitchFamily="2" charset="-18"/>
              </a:rPr>
              <a:t>-</a:t>
            </a:r>
            <a:r>
              <a:rPr lang="en-US" sz="2000" b="1" dirty="0">
                <a:latin typeface="Oswald" panose="00000500000000000000" pitchFamily="2" charset="-18"/>
              </a:rPr>
              <a:t>Lack</a:t>
            </a:r>
            <a:r>
              <a:rPr lang="en-US" sz="2000" dirty="0">
                <a:latin typeface="Oswald" panose="00000500000000000000" pitchFamily="2" charset="-18"/>
              </a:rPr>
              <a:t> </a:t>
            </a:r>
            <a:r>
              <a:rPr lang="en-US" sz="2000" b="1" dirty="0">
                <a:latin typeface="Oswald" panose="00000500000000000000" pitchFamily="2" charset="-18"/>
              </a:rPr>
              <a:t>of</a:t>
            </a:r>
            <a:r>
              <a:rPr lang="en-US" sz="2000" dirty="0">
                <a:latin typeface="Oswald" panose="00000500000000000000" pitchFamily="2" charset="-18"/>
              </a:rPr>
              <a:t> </a:t>
            </a:r>
            <a:r>
              <a:rPr lang="en-US" sz="2000" b="1" dirty="0">
                <a:latin typeface="Oswald" panose="00000500000000000000" pitchFamily="2" charset="-18"/>
              </a:rPr>
              <a:t>innovation</a:t>
            </a:r>
            <a:r>
              <a:rPr lang="en-US" sz="2000" dirty="0">
                <a:latin typeface="Oswald" panose="00000500000000000000" pitchFamily="2" charset="-18"/>
              </a:rPr>
              <a:t> - few new classes of antibiotics, mainly modifications of existing drugs.</a:t>
            </a:r>
            <a:br>
              <a:rPr lang="en-US" sz="2000" dirty="0">
                <a:latin typeface="Oswald" panose="00000500000000000000" pitchFamily="2" charset="-18"/>
              </a:rPr>
            </a:br>
            <a:r>
              <a:rPr lang="en-US" sz="2000" b="1" dirty="0">
                <a:latin typeface="Oswald" panose="00000500000000000000" pitchFamily="2" charset="-18"/>
              </a:rPr>
              <a:t>-Lack</a:t>
            </a:r>
            <a:r>
              <a:rPr lang="en-US" sz="2000" dirty="0">
                <a:latin typeface="Oswald" panose="00000500000000000000" pitchFamily="2" charset="-18"/>
              </a:rPr>
              <a:t> </a:t>
            </a:r>
            <a:r>
              <a:rPr lang="en-US" sz="2000" b="1" dirty="0">
                <a:latin typeface="Oswald" panose="00000500000000000000" pitchFamily="2" charset="-18"/>
              </a:rPr>
              <a:t>of funding</a:t>
            </a:r>
            <a:r>
              <a:rPr lang="en-US" sz="2000" dirty="0">
                <a:latin typeface="Oswald" panose="00000500000000000000" pitchFamily="2" charset="-18"/>
              </a:rPr>
              <a:t> - insufficient financial and political support for research into new antibiotics.</a:t>
            </a:r>
          </a:p>
        </p:txBody>
      </p:sp>
      <p:pic>
        <p:nvPicPr>
          <p:cNvPr id="19" name="Obraz 18" descr="Krowy na górskim pastwisku">
            <a:extLst>
              <a:ext uri="{FF2B5EF4-FFF2-40B4-BE49-F238E27FC236}">
                <a16:creationId xmlns:a16="http://schemas.microsoft.com/office/drawing/2014/main" id="{DE8B9E4F-986A-8810-5CA1-E75C21F4181A}"/>
              </a:ext>
            </a:extLst>
          </p:cNvPr>
          <p:cNvPicPr>
            <a:picLocks noChangeAspect="1"/>
          </p:cNvPicPr>
          <p:nvPr/>
        </p:nvPicPr>
        <p:blipFill>
          <a:blip r:embed="rId4">
            <a:alphaModFix/>
            <a:extLst>
              <a:ext uri="{28A0092B-C50C-407E-A947-70E740481C1C}">
                <a14:useLocalDpi xmlns:a14="http://schemas.microsoft.com/office/drawing/2010/main" val="0"/>
              </a:ext>
            </a:extLst>
          </a:blip>
          <a:srcRect l="19177" r="1" b="1"/>
          <a:stretch/>
        </p:blipFill>
        <p:spPr>
          <a:xfrm>
            <a:off x="8043036" y="3429000"/>
            <a:ext cx="4148659" cy="3426279"/>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spTree>
    <p:extLst>
      <p:ext uri="{BB962C8B-B14F-4D97-AF65-F5344CB8AC3E}">
        <p14:creationId xmlns:p14="http://schemas.microsoft.com/office/powerpoint/2010/main" val="823051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A3423761-856D-4928-8C4B-969EF4F31C64}"/>
</file>

<file path=customXml/itemProps2.xml><?xml version="1.0" encoding="utf-8"?>
<ds:datastoreItem xmlns:ds="http://schemas.openxmlformats.org/officeDocument/2006/customXml" ds:itemID="{6433CE67-65DE-4335-9DDF-6148DDC001AA}">
  <ds:schemaRefs>
    <ds:schemaRef ds:uri="http://schemas.microsoft.com/sharepoint/v3/contenttype/forms"/>
  </ds:schemaRefs>
</ds:datastoreItem>
</file>

<file path=customXml/itemProps3.xml><?xml version="1.0" encoding="utf-8"?>
<ds:datastoreItem xmlns:ds="http://schemas.openxmlformats.org/officeDocument/2006/customXml" ds:itemID="{ABF03950-BAAA-4F1E-8786-8D68EFB5562D}">
  <ds:schemaRefs>
    <ds:schemaRef ds:uri="http://schemas.microsoft.com/office/2006/metadata/properties"/>
    <ds:schemaRef ds:uri="http://schemas.microsoft.com/office/infopath/2007/PartnerControls"/>
    <ds:schemaRef ds:uri="ac46b595-1698-4e6d-82d1-42dec65c6dc0"/>
    <ds:schemaRef ds:uri="68ec48be-c7f4-445f-9f85-42217ebe3d28"/>
  </ds:schemaRefs>
</ds:datastoreItem>
</file>

<file path=docProps/app.xml><?xml version="1.0" encoding="utf-8"?>
<Properties xmlns="http://schemas.openxmlformats.org/officeDocument/2006/extended-properties" xmlns:vt="http://schemas.openxmlformats.org/officeDocument/2006/docPropsVTypes">
  <TotalTime>52</TotalTime>
  <Words>1454</Words>
  <Application>Microsoft Office PowerPoint</Application>
  <PresentationFormat>Panoramiczny</PresentationFormat>
  <Paragraphs>62</Paragraphs>
  <Slides>9</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Aptos</vt:lpstr>
      <vt:lpstr>Aptos Display</vt:lpstr>
      <vt:lpstr>Arial</vt:lpstr>
      <vt:lpstr>Hammersmith One</vt:lpstr>
      <vt:lpstr>Oswald</vt:lpstr>
      <vt:lpstr>Trebuchet MS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Clare Carlisle</dc:creator>
  <cp:lastModifiedBy>Radosław Knap</cp:lastModifiedBy>
  <cp:revision>2</cp:revision>
  <dcterms:created xsi:type="dcterms:W3CDTF">2024-10-03T10:30:17Z</dcterms:created>
  <dcterms:modified xsi:type="dcterms:W3CDTF">2024-10-16T19:12:27Z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0x010100C78BAB6A1C84F545963E0C901C12A503</vt:lpwstr>
  </property>
  <property fmtid="{D5CDD505-2E9C-101B-9397-08002B2CF9AE}" pid="3" name="MediaServiceImageTags">
    <vt:lpwstr/>
  </property>
</Properties>
</file>