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7" r:id="rId17"/>
    <p:sldId id="2448" r:id="rId18"/>
    <p:sldId id="2451" r:id="rId19"/>
    <p:sldId id="2449" r:id="rId20"/>
    <p:sldId id="2452" r:id="rId21"/>
    <p:sldId id="2450"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4C921-488A-085C-FE93-81C0150AEB66}" v="67" dt="2024-09-13T12:37:11.3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49" d="100"/>
          <a:sy n="49" d="100"/>
        </p:scale>
        <p:origin x="131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10/11/2024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Ref</a:t>
            </a:r>
            <a:r>
              <a:rPr lang="cs-CZ" dirty="0"/>
              <a:t> Art 102 a and 102 b to </a:t>
            </a:r>
            <a:r>
              <a:rPr lang="cs-CZ" dirty="0" err="1"/>
              <a:t>be</a:t>
            </a:r>
            <a:r>
              <a:rPr lang="cs-CZ" dirty="0"/>
              <a:t> </a:t>
            </a:r>
            <a:r>
              <a:rPr lang="cs-CZ" dirty="0" err="1"/>
              <a:t>explained</a:t>
            </a:r>
            <a:r>
              <a:rPr lang="cs-CZ" dirty="0"/>
              <a:t> </a:t>
            </a:r>
            <a:r>
              <a:rPr lang="cs-CZ" dirty="0" err="1"/>
              <a:t>orally</a:t>
            </a:r>
            <a:endParaRPr lang="en-GB" dirty="0"/>
          </a:p>
        </p:txBody>
      </p:sp>
      <p:sp>
        <p:nvSpPr>
          <p:cNvPr id="4" name="Zástupný symbol pro číslo snímku 3"/>
          <p:cNvSpPr>
            <a:spLocks noGrp="1"/>
          </p:cNvSpPr>
          <p:nvPr>
            <p:ph type="sldNum" sz="quarter" idx="5"/>
          </p:nvPr>
        </p:nvSpPr>
        <p:spPr/>
        <p:txBody>
          <a:bodyPr/>
          <a:lstStyle/>
          <a:p>
            <a:fld id="{4EFF6541-F716-4D33-934D-D3783B7243DD}" type="slidenum">
              <a:rPr lang="es-ES" smtClean="0"/>
              <a:t>15</a:t>
            </a:fld>
            <a:endParaRPr lang="es-ES"/>
          </a:p>
        </p:txBody>
      </p:sp>
    </p:spTree>
    <p:extLst>
      <p:ext uri="{BB962C8B-B14F-4D97-AF65-F5344CB8AC3E}">
        <p14:creationId xmlns:p14="http://schemas.microsoft.com/office/powerpoint/2010/main" val="86500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4EFF6541-F716-4D33-934D-D3783B7243DD}" type="slidenum">
              <a:rPr lang="es-ES" smtClean="0"/>
              <a:t>17</a:t>
            </a:fld>
            <a:endParaRPr lang="es-ES"/>
          </a:p>
        </p:txBody>
      </p:sp>
    </p:spTree>
    <p:extLst>
      <p:ext uri="{BB962C8B-B14F-4D97-AF65-F5344CB8AC3E}">
        <p14:creationId xmlns:p14="http://schemas.microsoft.com/office/powerpoint/2010/main" val="403865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FF6541-F716-4D33-934D-D3783B7243DD}" type="slidenum">
              <a:rPr lang="es-ES" smtClean="0"/>
              <a:t>11</a:t>
            </a:fld>
            <a:endParaRPr lang="es-ES"/>
          </a:p>
        </p:txBody>
      </p:sp>
    </p:spTree>
    <p:extLst>
      <p:ext uri="{BB962C8B-B14F-4D97-AF65-F5344CB8AC3E}">
        <p14:creationId xmlns:p14="http://schemas.microsoft.com/office/powerpoint/2010/main" val="316052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Duties</a:t>
            </a:r>
            <a:r>
              <a:rPr lang="cs-CZ" dirty="0"/>
              <a:t> </a:t>
            </a:r>
            <a:r>
              <a:rPr lang="cs-CZ" dirty="0" err="1"/>
              <a:t>for</a:t>
            </a:r>
            <a:r>
              <a:rPr lang="cs-CZ" dirty="0"/>
              <a:t> </a:t>
            </a:r>
            <a:r>
              <a:rPr lang="cs-CZ" dirty="0" err="1"/>
              <a:t>farmers</a:t>
            </a:r>
            <a:r>
              <a:rPr lang="cs-CZ" dirty="0"/>
              <a:t> to </a:t>
            </a:r>
            <a:r>
              <a:rPr lang="cs-CZ" dirty="0" err="1"/>
              <a:t>be</a:t>
            </a:r>
            <a:r>
              <a:rPr lang="cs-CZ" dirty="0"/>
              <a:t> </a:t>
            </a:r>
            <a:r>
              <a:rPr lang="cs-CZ" dirty="0" err="1"/>
              <a:t>explained</a:t>
            </a:r>
            <a:r>
              <a:rPr lang="cs-CZ" dirty="0"/>
              <a:t> </a:t>
            </a:r>
            <a:r>
              <a:rPr lang="cs-CZ" dirty="0" err="1"/>
              <a:t>shortly</a:t>
            </a:r>
            <a:r>
              <a:rPr lang="cs-CZ" dirty="0"/>
              <a:t> </a:t>
            </a:r>
            <a:r>
              <a:rPr lang="cs-CZ" dirty="0" err="1"/>
              <a:t>orally</a:t>
            </a:r>
            <a:endParaRPr lang="en-GB" dirty="0"/>
          </a:p>
        </p:txBody>
      </p:sp>
      <p:sp>
        <p:nvSpPr>
          <p:cNvPr id="4" name="Zástupný symbol pro číslo snímku 3"/>
          <p:cNvSpPr>
            <a:spLocks noGrp="1"/>
          </p:cNvSpPr>
          <p:nvPr>
            <p:ph type="sldNum" sz="quarter" idx="5"/>
          </p:nvPr>
        </p:nvSpPr>
        <p:spPr/>
        <p:txBody>
          <a:bodyPr/>
          <a:lstStyle/>
          <a:p>
            <a:fld id="{4EFF6541-F716-4D33-934D-D3783B7243DD}" type="slidenum">
              <a:rPr lang="es-ES" smtClean="0"/>
              <a:t>13</a:t>
            </a:fld>
            <a:endParaRPr lang="es-ES"/>
          </a:p>
        </p:txBody>
      </p:sp>
    </p:spTree>
    <p:extLst>
      <p:ext uri="{BB962C8B-B14F-4D97-AF65-F5344CB8AC3E}">
        <p14:creationId xmlns:p14="http://schemas.microsoft.com/office/powerpoint/2010/main" val="34807578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11/10/2024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11/10/2024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11/10/2024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CZECH REPUBLIC</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21 &amp; 22 NOVEMBER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19200" y="2177814"/>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dirty="0">
                <a:solidFill>
                  <a:srgbClr val="002060"/>
                </a:solidFill>
                <a:latin typeface="EC Square Sans Pro"/>
                <a:cs typeface="Arial"/>
              </a:rPr>
              <a:t>National p</a:t>
            </a:r>
            <a:r>
              <a:rPr lang="en-GB" sz="4400" b="1" dirty="0">
                <a:solidFill>
                  <a:srgbClr val="002060"/>
                </a:solidFill>
                <a:latin typeface="EC Square Sans Pro"/>
                <a:cs typeface="Arial"/>
              </a:rPr>
              <a:t>r</a:t>
            </a:r>
            <a:r>
              <a:rPr lang="es-ES" sz="4400" b="1" dirty="0">
                <a:solidFill>
                  <a:srgbClr val="002060"/>
                </a:solidFill>
                <a:latin typeface="EC Square Sans Pro"/>
                <a:cs typeface="Arial"/>
              </a:rPr>
              <a:t>ovisions</a:t>
            </a:r>
            <a:endParaRPr lang="es-ES" sz="3200" b="1" dirty="0">
              <a:solidFill>
                <a:srgbClr val="002060"/>
              </a:solidFill>
              <a:latin typeface="EC Square Sans Pro"/>
              <a:cs typeface="Arial"/>
            </a:endParaRP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783580" y="2893248"/>
            <a:ext cx="2606040" cy="173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F74BE10F-399C-4DC3-8FDA-C2BC889B5964}"/>
              </a:ext>
            </a:extLst>
          </p:cNvPr>
          <p:cNvSpPr>
            <a:spLocks noGrp="1"/>
          </p:cNvSpPr>
          <p:nvPr>
            <p:ph type="body" sz="quarter" idx="10"/>
          </p:nvPr>
        </p:nvSpPr>
        <p:spPr>
          <a:xfrm>
            <a:off x="685800" y="713335"/>
            <a:ext cx="10820400" cy="533399"/>
          </a:xfrm>
        </p:spPr>
        <p:txBody>
          <a:bodyPr/>
          <a:lstStyle/>
          <a:p>
            <a:r>
              <a:rPr lang="cs-CZ" b="1" dirty="0" err="1"/>
              <a:t>Medicated</a:t>
            </a:r>
            <a:r>
              <a:rPr lang="cs-CZ" b="1" dirty="0"/>
              <a:t> </a:t>
            </a:r>
            <a:r>
              <a:rPr lang="cs-CZ" b="1" dirty="0" err="1"/>
              <a:t>feedingstuffs</a:t>
            </a:r>
            <a:r>
              <a:rPr lang="cs-CZ" b="1" dirty="0"/>
              <a:t> </a:t>
            </a:r>
            <a:r>
              <a:rPr lang="cs-CZ" b="1" dirty="0" err="1"/>
              <a:t>the</a:t>
            </a:r>
            <a:r>
              <a:rPr lang="cs-CZ" b="1" dirty="0"/>
              <a:t> Czech Republic  - </a:t>
            </a:r>
            <a:r>
              <a:rPr lang="cs-CZ" b="1" dirty="0" err="1"/>
              <a:t>national</a:t>
            </a:r>
            <a:r>
              <a:rPr lang="cs-CZ" b="1" dirty="0"/>
              <a:t> </a:t>
            </a:r>
            <a:r>
              <a:rPr lang="cs-CZ" b="1" dirty="0" err="1"/>
              <a:t>legal</a:t>
            </a:r>
            <a:r>
              <a:rPr lang="cs-CZ" b="1" dirty="0"/>
              <a:t> </a:t>
            </a:r>
            <a:r>
              <a:rPr lang="cs-CZ" b="1" dirty="0" err="1"/>
              <a:t>provisions</a:t>
            </a:r>
            <a:endParaRPr lang="en-GB" b="1" dirty="0"/>
          </a:p>
        </p:txBody>
      </p:sp>
      <p:sp>
        <p:nvSpPr>
          <p:cNvPr id="3" name="TextovéPole 2">
            <a:extLst>
              <a:ext uri="{FF2B5EF4-FFF2-40B4-BE49-F238E27FC236}">
                <a16:creationId xmlns:a16="http://schemas.microsoft.com/office/drawing/2014/main" id="{26B43D15-2522-4361-9CD8-9337B6DBF01C}"/>
              </a:ext>
            </a:extLst>
          </p:cNvPr>
          <p:cNvSpPr txBox="1"/>
          <p:nvPr/>
        </p:nvSpPr>
        <p:spPr>
          <a:xfrm>
            <a:off x="711926" y="1266510"/>
            <a:ext cx="10439398" cy="5632311"/>
          </a:xfrm>
          <a:prstGeom prst="rect">
            <a:avLst/>
          </a:prstGeom>
          <a:noFill/>
        </p:spPr>
        <p:txBody>
          <a:bodyPr wrap="square" rtlCol="0">
            <a:spAutoFit/>
          </a:bodyPr>
          <a:lstStyle/>
          <a:p>
            <a:r>
              <a:rPr lang="cs-CZ" sz="2400" b="1" dirty="0" err="1"/>
              <a:t>According</a:t>
            </a:r>
            <a:r>
              <a:rPr lang="cs-CZ" sz="2400" b="1" dirty="0"/>
              <a:t> </a:t>
            </a:r>
            <a:r>
              <a:rPr lang="cs-CZ" sz="2400" b="1" dirty="0" err="1"/>
              <a:t>the</a:t>
            </a:r>
            <a:r>
              <a:rPr lang="cs-CZ" sz="2400" b="1" dirty="0"/>
              <a:t> </a:t>
            </a:r>
            <a:r>
              <a:rPr lang="cs-CZ" sz="2400" b="1" dirty="0" err="1"/>
              <a:t>Act</a:t>
            </a:r>
            <a:r>
              <a:rPr lang="cs-CZ" sz="2400" b="1" dirty="0"/>
              <a:t> No </a:t>
            </a:r>
            <a:r>
              <a:rPr lang="cs-CZ" sz="2400" b="1" dirty="0">
                <a:solidFill>
                  <a:srgbClr val="0070C0"/>
                </a:solidFill>
              </a:rPr>
              <a:t>314/2022 </a:t>
            </a:r>
            <a:r>
              <a:rPr lang="cs-CZ" sz="2400" b="1" dirty="0" err="1">
                <a:solidFill>
                  <a:srgbClr val="0070C0"/>
                </a:solidFill>
              </a:rPr>
              <a:t>Coll</a:t>
            </a:r>
            <a:r>
              <a:rPr lang="cs-CZ" sz="2400" b="1" dirty="0">
                <a:solidFill>
                  <a:srgbClr val="0070C0"/>
                </a:solidFill>
              </a:rPr>
              <a:t>.</a:t>
            </a:r>
            <a:r>
              <a:rPr lang="cs-CZ" sz="2400" b="1" dirty="0"/>
              <a:t>, </a:t>
            </a:r>
            <a:r>
              <a:rPr lang="cs-CZ" sz="2400" b="1" dirty="0" err="1"/>
              <a:t>amending</a:t>
            </a:r>
            <a:r>
              <a:rPr lang="cs-CZ" sz="2400" b="1" dirty="0"/>
              <a:t> </a:t>
            </a:r>
            <a:r>
              <a:rPr lang="cs-CZ" sz="2400" b="1" dirty="0" err="1"/>
              <a:t>Act</a:t>
            </a:r>
            <a:r>
              <a:rPr lang="cs-CZ" sz="2400" b="1" dirty="0"/>
              <a:t> No 378/2007 </a:t>
            </a:r>
            <a:r>
              <a:rPr lang="cs-CZ" sz="2400" b="1" dirty="0" err="1"/>
              <a:t>Coll</a:t>
            </a:r>
            <a:r>
              <a:rPr lang="cs-CZ" sz="2400" b="1" dirty="0"/>
              <a:t>, on </a:t>
            </a:r>
            <a:r>
              <a:rPr lang="cs-CZ" sz="2400" b="1" dirty="0" err="1"/>
              <a:t>pharmaceuticals</a:t>
            </a:r>
            <a:r>
              <a:rPr lang="cs-CZ" sz="2400" b="1" dirty="0"/>
              <a:t> and on </a:t>
            </a:r>
            <a:r>
              <a:rPr lang="cs-CZ" sz="2400" b="1" dirty="0" err="1"/>
              <a:t>amendments</a:t>
            </a:r>
            <a:r>
              <a:rPr lang="cs-CZ" sz="2400" b="1" dirty="0"/>
              <a:t> </a:t>
            </a:r>
            <a:r>
              <a:rPr lang="cs-CZ" sz="2400" b="1" dirty="0" err="1"/>
              <a:t>of</a:t>
            </a:r>
            <a:r>
              <a:rPr lang="cs-CZ" sz="2400" b="1" dirty="0"/>
              <a:t> </a:t>
            </a:r>
            <a:r>
              <a:rPr lang="cs-CZ" sz="2400" b="1" dirty="0" err="1"/>
              <a:t>other</a:t>
            </a:r>
            <a:r>
              <a:rPr lang="cs-CZ" sz="2400" b="1" dirty="0"/>
              <a:t> </a:t>
            </a:r>
            <a:r>
              <a:rPr lang="cs-CZ" sz="2400" b="1" dirty="0" err="1"/>
              <a:t>related</a:t>
            </a:r>
            <a:r>
              <a:rPr lang="cs-CZ" sz="2400" b="1" dirty="0"/>
              <a:t> </a:t>
            </a:r>
            <a:r>
              <a:rPr lang="cs-CZ" sz="2400" b="1" dirty="0" err="1"/>
              <a:t>law</a:t>
            </a:r>
            <a:endParaRPr lang="cs-CZ" sz="2400" b="1" dirty="0"/>
          </a:p>
          <a:p>
            <a:endParaRPr lang="cs-CZ" sz="2400" b="1" dirty="0"/>
          </a:p>
          <a:p>
            <a:endParaRPr lang="cs-CZ" sz="2400" b="1" dirty="0"/>
          </a:p>
          <a:p>
            <a:r>
              <a:rPr lang="cs-CZ" sz="2400" b="1" dirty="0">
                <a:solidFill>
                  <a:srgbClr val="0070C0"/>
                </a:solidFill>
              </a:rPr>
              <a:t>New </a:t>
            </a:r>
            <a:r>
              <a:rPr lang="cs-CZ" sz="2400" b="1" dirty="0" err="1">
                <a:solidFill>
                  <a:srgbClr val="0070C0"/>
                </a:solidFill>
              </a:rPr>
              <a:t>division</a:t>
            </a:r>
            <a:r>
              <a:rPr lang="cs-CZ" sz="2400" b="1" dirty="0">
                <a:solidFill>
                  <a:srgbClr val="0070C0"/>
                </a:solidFill>
              </a:rPr>
              <a:t> </a:t>
            </a:r>
            <a:r>
              <a:rPr lang="cs-CZ" sz="2400" b="1" dirty="0" err="1">
                <a:solidFill>
                  <a:srgbClr val="0070C0"/>
                </a:solidFill>
              </a:rPr>
              <a:t>of</a:t>
            </a:r>
            <a:r>
              <a:rPr lang="cs-CZ" sz="2400" b="1" dirty="0">
                <a:solidFill>
                  <a:srgbClr val="0070C0"/>
                </a:solidFill>
              </a:rPr>
              <a:t> </a:t>
            </a:r>
            <a:r>
              <a:rPr lang="cs-CZ" sz="2400" b="1" dirty="0" err="1">
                <a:solidFill>
                  <a:srgbClr val="0070C0"/>
                </a:solidFill>
              </a:rPr>
              <a:t>competences</a:t>
            </a:r>
            <a:r>
              <a:rPr lang="cs-CZ" sz="2400" b="1" dirty="0">
                <a:solidFill>
                  <a:srgbClr val="0070C0"/>
                </a:solidFill>
              </a:rPr>
              <a:t> </a:t>
            </a:r>
            <a:r>
              <a:rPr lang="cs-CZ" sz="2400" b="1" dirty="0" err="1">
                <a:solidFill>
                  <a:srgbClr val="0070C0"/>
                </a:solidFill>
              </a:rPr>
              <a:t>among</a:t>
            </a:r>
            <a:r>
              <a:rPr lang="cs-CZ" sz="2400" b="1" dirty="0">
                <a:solidFill>
                  <a:srgbClr val="0070C0"/>
                </a:solidFill>
              </a:rPr>
              <a:t> 2 </a:t>
            </a:r>
            <a:r>
              <a:rPr lang="cs-CZ" sz="2400" b="1" dirty="0" err="1">
                <a:solidFill>
                  <a:srgbClr val="0070C0"/>
                </a:solidFill>
              </a:rPr>
              <a:t>national</a:t>
            </a:r>
            <a:r>
              <a:rPr lang="cs-CZ" sz="2400" b="1" dirty="0">
                <a:solidFill>
                  <a:srgbClr val="0070C0"/>
                </a:solidFill>
              </a:rPr>
              <a:t> </a:t>
            </a:r>
            <a:r>
              <a:rPr lang="cs-CZ" sz="2400" b="1" dirty="0" err="1">
                <a:solidFill>
                  <a:srgbClr val="0070C0"/>
                </a:solidFill>
              </a:rPr>
              <a:t>competent</a:t>
            </a:r>
            <a:r>
              <a:rPr lang="cs-CZ" sz="2400" b="1" dirty="0">
                <a:solidFill>
                  <a:srgbClr val="0070C0"/>
                </a:solidFill>
              </a:rPr>
              <a:t> </a:t>
            </a:r>
            <a:r>
              <a:rPr lang="cs-CZ" sz="2400" b="1" dirty="0" err="1">
                <a:solidFill>
                  <a:srgbClr val="0070C0"/>
                </a:solidFill>
              </a:rPr>
              <a:t>authorities</a:t>
            </a:r>
            <a:r>
              <a:rPr lang="cs-CZ" sz="2400" b="1" dirty="0">
                <a:solidFill>
                  <a:srgbClr val="0070C0"/>
                </a:solidFill>
              </a:rPr>
              <a:t>:</a:t>
            </a:r>
          </a:p>
          <a:p>
            <a:endParaRPr lang="cs-CZ" sz="2400" b="1" dirty="0"/>
          </a:p>
          <a:p>
            <a:endParaRPr lang="cs-CZ" dirty="0"/>
          </a:p>
          <a:p>
            <a:r>
              <a:rPr lang="cs-CZ" b="1" dirty="0"/>
              <a:t>Framework </a:t>
            </a:r>
            <a:r>
              <a:rPr lang="cs-CZ" b="1" dirty="0" err="1"/>
              <a:t>for</a:t>
            </a:r>
            <a:r>
              <a:rPr lang="cs-CZ" b="1" dirty="0"/>
              <a:t> </a:t>
            </a:r>
            <a:r>
              <a:rPr lang="cs-CZ" b="1" dirty="0" err="1"/>
              <a:t>supervision</a:t>
            </a:r>
            <a:r>
              <a:rPr lang="cs-CZ" b="1" dirty="0"/>
              <a:t> </a:t>
            </a:r>
            <a:r>
              <a:rPr lang="cs-CZ" b="1" dirty="0" err="1"/>
              <a:t>of</a:t>
            </a:r>
            <a:r>
              <a:rPr lang="cs-CZ" b="1" dirty="0"/>
              <a:t> </a:t>
            </a:r>
            <a:r>
              <a:rPr lang="cs-CZ" b="1" dirty="0" err="1"/>
              <a:t>manufacturing</a:t>
            </a:r>
            <a:r>
              <a:rPr lang="cs-CZ" b="1" dirty="0"/>
              <a:t> </a:t>
            </a:r>
            <a:r>
              <a:rPr lang="cs-CZ" b="1" dirty="0" err="1"/>
              <a:t>of</a:t>
            </a:r>
            <a:r>
              <a:rPr lang="cs-CZ" b="1" dirty="0"/>
              <a:t> </a:t>
            </a:r>
            <a:r>
              <a:rPr lang="cs-CZ" b="1" dirty="0" err="1"/>
              <a:t>medicated</a:t>
            </a:r>
            <a:r>
              <a:rPr lang="cs-CZ" b="1" dirty="0"/>
              <a:t> </a:t>
            </a:r>
            <a:r>
              <a:rPr lang="cs-CZ" b="1" dirty="0" err="1"/>
              <a:t>feedingstuffs</a:t>
            </a:r>
            <a:r>
              <a:rPr lang="cs-CZ" b="1" dirty="0"/>
              <a:t> and </a:t>
            </a:r>
            <a:r>
              <a:rPr lang="cs-CZ" b="1" dirty="0" err="1"/>
              <a:t>intermdiates</a:t>
            </a:r>
            <a:r>
              <a:rPr lang="cs-CZ" b="1" dirty="0"/>
              <a:t>:</a:t>
            </a:r>
          </a:p>
          <a:p>
            <a:pPr marL="285750" indent="-285750">
              <a:buFontTx/>
              <a:buChar char="-"/>
            </a:pPr>
            <a:r>
              <a:rPr lang="cs-CZ" dirty="0" err="1"/>
              <a:t>moved</a:t>
            </a:r>
            <a:r>
              <a:rPr lang="cs-CZ" dirty="0"/>
              <a:t> to  </a:t>
            </a:r>
          </a:p>
          <a:p>
            <a:pPr marL="285750" indent="-285750">
              <a:buFontTx/>
              <a:buChar char="-"/>
            </a:pPr>
            <a:r>
              <a:rPr lang="en-US" b="1" dirty="0">
                <a:solidFill>
                  <a:srgbClr val="0070C0"/>
                </a:solidFill>
              </a:rPr>
              <a:t>Central Institute for Supervising and Testing in Agriculture</a:t>
            </a:r>
            <a:r>
              <a:rPr lang="cs-CZ" b="1" dirty="0">
                <a:solidFill>
                  <a:srgbClr val="0070C0"/>
                </a:solidFill>
              </a:rPr>
              <a:t> </a:t>
            </a:r>
            <a:r>
              <a:rPr lang="cs-CZ" dirty="0" err="1"/>
              <a:t>since</a:t>
            </a:r>
            <a:r>
              <a:rPr lang="cs-CZ" dirty="0"/>
              <a:t> 1.12.2022</a:t>
            </a:r>
            <a:endParaRPr lang="cs-CZ" b="1" dirty="0">
              <a:solidFill>
                <a:srgbClr val="0070C0"/>
              </a:solidFill>
            </a:endParaRPr>
          </a:p>
          <a:p>
            <a:r>
              <a:rPr lang="cs-CZ" b="1" dirty="0">
                <a:solidFill>
                  <a:srgbClr val="0070C0"/>
                </a:solidFill>
              </a:rPr>
              <a:t>			                       </a:t>
            </a:r>
            <a:r>
              <a:rPr lang="cs-CZ" sz="1200" b="1" dirty="0">
                <a:solidFill>
                  <a:srgbClr val="0070C0"/>
                </a:solidFill>
              </a:rPr>
              <a:t>Ústřední kontrolní a zkušební ústav zemědělský </a:t>
            </a:r>
            <a:r>
              <a:rPr lang="cs-CZ" sz="1200" dirty="0"/>
              <a:t>(ÚKZÚZ)</a:t>
            </a:r>
          </a:p>
          <a:p>
            <a:endParaRPr lang="cs-CZ" dirty="0"/>
          </a:p>
          <a:p>
            <a:r>
              <a:rPr lang="cs-CZ" b="1" dirty="0"/>
              <a:t>Framework </a:t>
            </a:r>
            <a:r>
              <a:rPr lang="cs-CZ" b="1" dirty="0" err="1"/>
              <a:t>for</a:t>
            </a:r>
            <a:r>
              <a:rPr lang="cs-CZ" b="1" dirty="0"/>
              <a:t> </a:t>
            </a:r>
            <a:r>
              <a:rPr lang="cs-CZ" b="1" dirty="0" err="1"/>
              <a:t>supervision</a:t>
            </a:r>
            <a:r>
              <a:rPr lang="cs-CZ" b="1" dirty="0"/>
              <a:t> </a:t>
            </a:r>
            <a:r>
              <a:rPr lang="cs-CZ" b="1" dirty="0" err="1"/>
              <a:t>of</a:t>
            </a:r>
            <a:r>
              <a:rPr lang="cs-CZ" b="1" dirty="0"/>
              <a:t> </a:t>
            </a:r>
            <a:r>
              <a:rPr lang="cs-CZ" b="1" dirty="0" err="1"/>
              <a:t>prescription</a:t>
            </a:r>
            <a:r>
              <a:rPr lang="cs-CZ" b="1" dirty="0"/>
              <a:t>, </a:t>
            </a:r>
            <a:r>
              <a:rPr lang="cs-CZ" b="1" dirty="0" err="1"/>
              <a:t>handling</a:t>
            </a:r>
            <a:r>
              <a:rPr lang="cs-CZ" b="1" dirty="0"/>
              <a:t>, </a:t>
            </a:r>
            <a:r>
              <a:rPr lang="cs-CZ" b="1" dirty="0" err="1"/>
              <a:t>stocking</a:t>
            </a:r>
            <a:r>
              <a:rPr lang="cs-CZ" b="1" dirty="0"/>
              <a:t>, use </a:t>
            </a:r>
            <a:r>
              <a:rPr lang="cs-CZ" b="1" dirty="0" err="1"/>
              <a:t>of</a:t>
            </a:r>
            <a:r>
              <a:rPr lang="cs-CZ" b="1" dirty="0"/>
              <a:t> </a:t>
            </a:r>
            <a:r>
              <a:rPr lang="cs-CZ" b="1" dirty="0" err="1"/>
              <a:t>VMPs</a:t>
            </a:r>
            <a:r>
              <a:rPr lang="cs-CZ" b="1" dirty="0"/>
              <a:t> </a:t>
            </a:r>
            <a:r>
              <a:rPr lang="cs-CZ" dirty="0"/>
              <a:t>in </a:t>
            </a:r>
            <a:r>
              <a:rPr lang="cs-CZ" dirty="0" err="1"/>
              <a:t>medicated</a:t>
            </a:r>
            <a:r>
              <a:rPr lang="cs-CZ" dirty="0"/>
              <a:t> </a:t>
            </a:r>
            <a:r>
              <a:rPr lang="cs-CZ" dirty="0" err="1"/>
              <a:t>feed</a:t>
            </a:r>
            <a:r>
              <a:rPr lang="cs-CZ" dirty="0"/>
              <a:t> ant </a:t>
            </a:r>
            <a:r>
              <a:rPr lang="cs-CZ" dirty="0" err="1"/>
              <a:t>thier</a:t>
            </a:r>
            <a:r>
              <a:rPr lang="cs-CZ" dirty="0"/>
              <a:t> </a:t>
            </a:r>
            <a:r>
              <a:rPr lang="cs-CZ" dirty="0" err="1"/>
              <a:t>intermediates</a:t>
            </a:r>
            <a:r>
              <a:rPr lang="cs-CZ" dirty="0"/>
              <a:t> </a:t>
            </a:r>
            <a:r>
              <a:rPr lang="cs-CZ" dirty="0" err="1"/>
              <a:t>manufacture</a:t>
            </a:r>
            <a:endParaRPr lang="cs-CZ" dirty="0"/>
          </a:p>
          <a:p>
            <a:pPr marL="285750" indent="-285750">
              <a:buFontTx/>
              <a:buChar char="-"/>
            </a:pPr>
            <a:r>
              <a:rPr lang="cs-CZ" dirty="0" err="1"/>
              <a:t>continue</a:t>
            </a:r>
            <a:r>
              <a:rPr lang="cs-CZ" dirty="0"/>
              <a:t> to </a:t>
            </a:r>
            <a:r>
              <a:rPr lang="cs-CZ" dirty="0" err="1"/>
              <a:t>remain</a:t>
            </a:r>
            <a:r>
              <a:rPr lang="cs-CZ" sz="1800" dirty="0"/>
              <a:t>  </a:t>
            </a:r>
            <a:r>
              <a:rPr lang="cs-CZ" sz="1800" dirty="0" err="1"/>
              <a:t>under</a:t>
            </a:r>
            <a:r>
              <a:rPr lang="cs-CZ" sz="1800" dirty="0"/>
              <a:t> </a:t>
            </a:r>
          </a:p>
          <a:p>
            <a:pPr marL="285750" indent="-285750">
              <a:buFontTx/>
              <a:buChar char="-"/>
            </a:pPr>
            <a:r>
              <a:rPr lang="cs-CZ" b="1" dirty="0">
                <a:solidFill>
                  <a:srgbClr val="0070C0"/>
                </a:solidFill>
              </a:rPr>
              <a:t>Institute </a:t>
            </a:r>
            <a:r>
              <a:rPr lang="cs-CZ" b="1" dirty="0" err="1">
                <a:solidFill>
                  <a:srgbClr val="0070C0"/>
                </a:solidFill>
              </a:rPr>
              <a:t>for</a:t>
            </a:r>
            <a:r>
              <a:rPr lang="cs-CZ" b="1" dirty="0">
                <a:solidFill>
                  <a:srgbClr val="0070C0"/>
                </a:solidFill>
              </a:rPr>
              <a:t> </a:t>
            </a:r>
            <a:r>
              <a:rPr lang="cs-CZ" b="1" dirty="0" err="1">
                <a:solidFill>
                  <a:srgbClr val="0070C0"/>
                </a:solidFill>
              </a:rPr>
              <a:t>State</a:t>
            </a:r>
            <a:r>
              <a:rPr lang="cs-CZ" b="1" dirty="0">
                <a:solidFill>
                  <a:srgbClr val="0070C0"/>
                </a:solidFill>
              </a:rPr>
              <a:t> </a:t>
            </a:r>
            <a:r>
              <a:rPr lang="cs-CZ" b="1" dirty="0" err="1">
                <a:solidFill>
                  <a:srgbClr val="0070C0"/>
                </a:solidFill>
              </a:rPr>
              <a:t>Control</a:t>
            </a:r>
            <a:r>
              <a:rPr lang="cs-CZ" b="1" dirty="0">
                <a:solidFill>
                  <a:srgbClr val="0070C0"/>
                </a:solidFill>
              </a:rPr>
              <a:t> </a:t>
            </a:r>
            <a:r>
              <a:rPr lang="cs-CZ" b="1" dirty="0" err="1">
                <a:solidFill>
                  <a:srgbClr val="0070C0"/>
                </a:solidFill>
              </a:rPr>
              <a:t>of</a:t>
            </a:r>
            <a:r>
              <a:rPr lang="cs-CZ" b="1" dirty="0">
                <a:solidFill>
                  <a:srgbClr val="0070C0"/>
                </a:solidFill>
              </a:rPr>
              <a:t> </a:t>
            </a:r>
            <a:r>
              <a:rPr lang="cs-CZ" b="1" dirty="0" err="1">
                <a:solidFill>
                  <a:srgbClr val="0070C0"/>
                </a:solidFill>
              </a:rPr>
              <a:t>Veterinary</a:t>
            </a:r>
            <a:r>
              <a:rPr lang="cs-CZ" b="1" dirty="0">
                <a:solidFill>
                  <a:srgbClr val="0070C0"/>
                </a:solidFill>
              </a:rPr>
              <a:t> </a:t>
            </a:r>
            <a:r>
              <a:rPr lang="cs-CZ" b="1" dirty="0" err="1">
                <a:solidFill>
                  <a:srgbClr val="0070C0"/>
                </a:solidFill>
              </a:rPr>
              <a:t>Biologiecals</a:t>
            </a:r>
            <a:r>
              <a:rPr lang="cs-CZ" b="1" dirty="0">
                <a:solidFill>
                  <a:srgbClr val="0070C0"/>
                </a:solidFill>
              </a:rPr>
              <a:t> and </a:t>
            </a:r>
            <a:r>
              <a:rPr lang="cs-CZ" b="1" dirty="0" err="1">
                <a:solidFill>
                  <a:srgbClr val="0070C0"/>
                </a:solidFill>
              </a:rPr>
              <a:t>Medicines</a:t>
            </a:r>
            <a:r>
              <a:rPr lang="cs-CZ" b="1" dirty="0">
                <a:solidFill>
                  <a:srgbClr val="0070C0"/>
                </a:solidFill>
              </a:rPr>
              <a:t> </a:t>
            </a:r>
          </a:p>
          <a:p>
            <a:r>
              <a:rPr lang="cs-CZ" sz="1800" b="1" dirty="0">
                <a:solidFill>
                  <a:srgbClr val="0070C0"/>
                </a:solidFill>
              </a:rPr>
              <a:t>    				</a:t>
            </a:r>
            <a:r>
              <a:rPr lang="cs-CZ" sz="1200" b="1" dirty="0">
                <a:solidFill>
                  <a:srgbClr val="0070C0"/>
                </a:solidFill>
              </a:rPr>
              <a:t>Ústavu pro státní kontrolu veterinárních biopreparátů a léčiv</a:t>
            </a:r>
            <a:r>
              <a:rPr lang="cs-CZ" sz="1200" b="1" dirty="0"/>
              <a:t> (ÚSKVBL)</a:t>
            </a:r>
          </a:p>
          <a:p>
            <a:endParaRPr lang="cs-CZ" dirty="0"/>
          </a:p>
        </p:txBody>
      </p:sp>
    </p:spTree>
    <p:extLst>
      <p:ext uri="{BB962C8B-B14F-4D97-AF65-F5344CB8AC3E}">
        <p14:creationId xmlns:p14="http://schemas.microsoft.com/office/powerpoint/2010/main" val="334123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0A76F10C-AEF3-4712-89B7-ADCFD7EBD0EA}"/>
              </a:ext>
            </a:extLst>
          </p:cNvPr>
          <p:cNvSpPr>
            <a:spLocks noGrp="1"/>
          </p:cNvSpPr>
          <p:nvPr>
            <p:ph type="body" sz="quarter" idx="10"/>
          </p:nvPr>
        </p:nvSpPr>
        <p:spPr>
          <a:xfrm>
            <a:off x="762002" y="311150"/>
            <a:ext cx="9982198" cy="609599"/>
          </a:xfrm>
        </p:spPr>
        <p:txBody>
          <a:bodyPr/>
          <a:lstStyle/>
          <a:p>
            <a:r>
              <a:rPr lang="en-US" sz="2400" b="1" dirty="0"/>
              <a:t>Medicated feed in the amendment to Act No 314/2022 Coll. - </a:t>
            </a:r>
            <a:r>
              <a:rPr lang="en-US" sz="2000" b="1" dirty="0">
                <a:solidFill>
                  <a:schemeClr val="tx1"/>
                </a:solidFill>
              </a:rPr>
              <a:t>Part I </a:t>
            </a:r>
            <a:r>
              <a:rPr lang="cs-CZ" sz="2000" b="1" dirty="0">
                <a:solidFill>
                  <a:schemeClr val="tx1"/>
                </a:solidFill>
              </a:rPr>
              <a:t> (</a:t>
            </a:r>
            <a:r>
              <a:rPr lang="en-US" sz="2000" b="1" dirty="0" err="1">
                <a:solidFill>
                  <a:schemeClr val="tx1"/>
                </a:solidFill>
              </a:rPr>
              <a:t>Impelementation</a:t>
            </a:r>
            <a:r>
              <a:rPr lang="en-US" sz="2000" b="1" dirty="0">
                <a:solidFill>
                  <a:schemeClr val="tx1"/>
                </a:solidFill>
              </a:rPr>
              <a:t> of Regulation </a:t>
            </a:r>
            <a:r>
              <a:rPr lang="cs-CZ" sz="2000" b="1" dirty="0">
                <a:solidFill>
                  <a:schemeClr val="tx1"/>
                </a:solidFill>
              </a:rPr>
              <a:t>(EU) </a:t>
            </a:r>
            <a:r>
              <a:rPr lang="en-US" sz="2000" b="1" dirty="0">
                <a:solidFill>
                  <a:schemeClr val="tx1"/>
                </a:solidFill>
              </a:rPr>
              <a:t>2019/4, and </a:t>
            </a:r>
            <a:r>
              <a:rPr lang="cs-CZ" sz="2000" b="1" dirty="0">
                <a:solidFill>
                  <a:schemeClr val="tx1"/>
                </a:solidFill>
              </a:rPr>
              <a:t>(EU) </a:t>
            </a:r>
            <a:r>
              <a:rPr lang="en-US" sz="2000" b="1" dirty="0">
                <a:solidFill>
                  <a:schemeClr val="tx1"/>
                </a:solidFill>
              </a:rPr>
              <a:t>2019/6 whenever</a:t>
            </a:r>
            <a:r>
              <a:rPr lang="cs-CZ" sz="2000" b="1" dirty="0">
                <a:solidFill>
                  <a:schemeClr val="tx1"/>
                </a:solidFill>
              </a:rPr>
              <a:t> </a:t>
            </a:r>
            <a:r>
              <a:rPr lang="cs-CZ" sz="2000" b="1" dirty="0" err="1">
                <a:solidFill>
                  <a:schemeClr val="tx1"/>
                </a:solidFill>
              </a:rPr>
              <a:t>r</a:t>
            </a:r>
            <a:r>
              <a:rPr lang="cs-CZ" sz="2000" b="1" dirty="0" err="1">
                <a:solidFill>
                  <a:srgbClr val="002060"/>
                </a:solidFill>
              </a:rPr>
              <a:t>elevant</a:t>
            </a:r>
            <a:r>
              <a:rPr lang="cs-CZ" sz="2000" b="1" dirty="0">
                <a:solidFill>
                  <a:srgbClr val="002060"/>
                </a:solidFill>
              </a:rPr>
              <a:t>)</a:t>
            </a:r>
            <a:endParaRPr lang="en-GB" dirty="0">
              <a:solidFill>
                <a:srgbClr val="002060"/>
              </a:solidFill>
            </a:endParaRPr>
          </a:p>
        </p:txBody>
      </p:sp>
      <p:sp>
        <p:nvSpPr>
          <p:cNvPr id="4" name="TextovéPole 3">
            <a:extLst>
              <a:ext uri="{FF2B5EF4-FFF2-40B4-BE49-F238E27FC236}">
                <a16:creationId xmlns:a16="http://schemas.microsoft.com/office/drawing/2014/main" id="{FC7EFACD-BE53-4FC7-8106-F02ED0C8A0AA}"/>
              </a:ext>
            </a:extLst>
          </p:cNvPr>
          <p:cNvSpPr txBox="1"/>
          <p:nvPr/>
        </p:nvSpPr>
        <p:spPr>
          <a:xfrm>
            <a:off x="762002" y="1301750"/>
            <a:ext cx="9462631" cy="5693866"/>
          </a:xfrm>
          <a:prstGeom prst="rect">
            <a:avLst/>
          </a:prstGeom>
          <a:noFill/>
        </p:spPr>
        <p:txBody>
          <a:bodyPr wrap="square" rtlCol="0">
            <a:spAutoFit/>
          </a:bodyPr>
          <a:lstStyle/>
          <a:p>
            <a:r>
              <a:rPr lang="cs-CZ" sz="1600" b="1" dirty="0">
                <a:solidFill>
                  <a:srgbClr val="0070C0"/>
                </a:solidFill>
              </a:rPr>
              <a:t>§ 73</a:t>
            </a:r>
          </a:p>
          <a:p>
            <a:pPr marL="342900" indent="-342900">
              <a:buAutoNum type="arabicParenBoth"/>
            </a:pPr>
            <a:r>
              <a:rPr lang="en-US" sz="1600" b="1" dirty="0"/>
              <a:t>M</a:t>
            </a:r>
            <a:r>
              <a:rPr lang="cs-CZ" sz="1600" b="1" dirty="0" err="1"/>
              <a:t>edicated</a:t>
            </a:r>
            <a:r>
              <a:rPr lang="cs-CZ" sz="1600" b="1" dirty="0"/>
              <a:t> </a:t>
            </a:r>
            <a:r>
              <a:rPr lang="cs-CZ" sz="1600" b="1" dirty="0" err="1"/>
              <a:t>feed</a:t>
            </a:r>
            <a:r>
              <a:rPr lang="en-US" sz="1600" b="1" dirty="0"/>
              <a:t> shall be prescribed on prescription</a:t>
            </a:r>
            <a:r>
              <a:rPr lang="cs-CZ" sz="1600" b="1" dirty="0"/>
              <a:t> </a:t>
            </a:r>
            <a:r>
              <a:rPr lang="cs-CZ" sz="1600" b="1" dirty="0" err="1"/>
              <a:t>form</a:t>
            </a:r>
            <a:r>
              <a:rPr lang="cs-CZ" sz="1600" b="1" dirty="0"/>
              <a:t> </a:t>
            </a:r>
            <a:r>
              <a:rPr lang="en-US" sz="1600" b="1" dirty="0"/>
              <a:t>for medicated feed</a:t>
            </a:r>
            <a:r>
              <a:rPr lang="en-US" sz="1600" dirty="0"/>
              <a:t>... Compliance</a:t>
            </a:r>
            <a:r>
              <a:rPr lang="cs-CZ" sz="1600" dirty="0"/>
              <a:t> </a:t>
            </a:r>
            <a:r>
              <a:rPr lang="en-US" sz="1600" dirty="0"/>
              <a:t>with the conditions set out in Article 16 of Regulation (EU) 2019/4 of the European Parliament and of the Council</a:t>
            </a:r>
            <a:endParaRPr lang="cs-CZ" sz="1600" dirty="0"/>
          </a:p>
          <a:p>
            <a:pPr marL="342900" indent="-342900">
              <a:buFontTx/>
              <a:buAutoNum type="arabicParenBoth"/>
            </a:pPr>
            <a:r>
              <a:rPr lang="en-US" sz="1600" dirty="0"/>
              <a:t>Only </a:t>
            </a:r>
            <a:r>
              <a:rPr lang="en-US" sz="1600" b="1" dirty="0"/>
              <a:t>a V</a:t>
            </a:r>
            <a:r>
              <a:rPr lang="cs-CZ" sz="1600" b="1" dirty="0"/>
              <a:t>M</a:t>
            </a:r>
            <a:r>
              <a:rPr lang="en-US" sz="1600" b="1" dirty="0"/>
              <a:t>P </a:t>
            </a:r>
            <a:r>
              <a:rPr lang="cs-CZ" sz="1600" b="1" dirty="0" err="1"/>
              <a:t>authorised</a:t>
            </a:r>
            <a:r>
              <a:rPr lang="cs-CZ" sz="1600" b="1" dirty="0"/>
              <a:t> </a:t>
            </a:r>
            <a:r>
              <a:rPr lang="en-US" sz="1600" dirty="0"/>
              <a:t>in accordance with </a:t>
            </a:r>
            <a:r>
              <a:rPr lang="cs-CZ" sz="1600" dirty="0"/>
              <a:t>§</a:t>
            </a:r>
            <a:r>
              <a:rPr lang="en-US" sz="1600" dirty="0"/>
              <a:t> 25, which is intended for use in</a:t>
            </a:r>
            <a:r>
              <a:rPr lang="cs-CZ" sz="1600" dirty="0"/>
              <a:t> </a:t>
            </a:r>
            <a:r>
              <a:rPr lang="en-US" sz="1600" dirty="0"/>
              <a:t>M</a:t>
            </a:r>
            <a:r>
              <a:rPr lang="cs-CZ" sz="1600" dirty="0"/>
              <a:t>F</a:t>
            </a:r>
            <a:r>
              <a:rPr lang="en-US" sz="1600" dirty="0"/>
              <a:t> </a:t>
            </a:r>
            <a:r>
              <a:rPr lang="en-US" sz="1600" b="1" dirty="0"/>
              <a:t>in accordance </a:t>
            </a:r>
            <a:r>
              <a:rPr lang="cs-CZ" sz="1600" b="1" dirty="0"/>
              <a:t>  </a:t>
            </a:r>
            <a:r>
              <a:rPr lang="en-US" sz="1600" b="1" dirty="0"/>
              <a:t>with the decision on its </a:t>
            </a:r>
            <a:r>
              <a:rPr lang="cs-CZ" sz="1600" b="1" dirty="0" err="1"/>
              <a:t>authorisation</a:t>
            </a:r>
            <a:r>
              <a:rPr lang="cs-CZ" sz="1600" b="1" dirty="0"/>
              <a:t> </a:t>
            </a:r>
            <a:r>
              <a:rPr lang="en-US" sz="1600" dirty="0"/>
              <a:t>, or </a:t>
            </a:r>
            <a:r>
              <a:rPr lang="en-US" sz="1600" b="1" dirty="0"/>
              <a:t>a </a:t>
            </a:r>
            <a:r>
              <a:rPr lang="cs-CZ" sz="1600" b="1" dirty="0"/>
              <a:t>VM</a:t>
            </a:r>
            <a:r>
              <a:rPr lang="en-US" sz="1600" b="1" dirty="0"/>
              <a:t>P for which an exemption has been granted </a:t>
            </a:r>
            <a:r>
              <a:rPr lang="en-US" sz="1600" dirty="0"/>
              <a:t>for such use,</a:t>
            </a:r>
            <a:r>
              <a:rPr lang="cs-CZ" sz="1600" dirty="0"/>
              <a:t> </a:t>
            </a:r>
            <a:r>
              <a:rPr lang="en-US" sz="1600" dirty="0"/>
              <a:t>may be prescribed for M</a:t>
            </a:r>
            <a:r>
              <a:rPr lang="cs-CZ" sz="1600" dirty="0"/>
              <a:t>F</a:t>
            </a:r>
          </a:p>
          <a:p>
            <a:pPr marL="342900" indent="-342900">
              <a:buFontTx/>
              <a:buAutoNum type="arabicParenBoth"/>
            </a:pPr>
            <a:r>
              <a:rPr lang="en-US" sz="1600" b="1" dirty="0"/>
              <a:t>An antimicrobial</a:t>
            </a:r>
            <a:r>
              <a:rPr lang="en-US" sz="1600" dirty="0"/>
              <a:t> medicinal product </a:t>
            </a:r>
            <a:r>
              <a:rPr lang="cs-CZ" sz="1600" dirty="0" err="1"/>
              <a:t>shall</a:t>
            </a:r>
            <a:r>
              <a:rPr lang="en-US" sz="1600" dirty="0"/>
              <a:t> be prescribed for MK only in accordance with the marketing </a:t>
            </a:r>
            <a:r>
              <a:rPr lang="en-US" sz="1600" dirty="0" err="1"/>
              <a:t>authorisation</a:t>
            </a:r>
            <a:r>
              <a:rPr lang="en-US" sz="1600" dirty="0"/>
              <a:t> decision and the conditions laid down in </a:t>
            </a:r>
            <a:r>
              <a:rPr lang="cs-CZ" sz="1600" dirty="0"/>
              <a:t>§</a:t>
            </a:r>
            <a:r>
              <a:rPr lang="en-US" sz="1600" dirty="0"/>
              <a:t> 9a, mutatis mutandis. For the </a:t>
            </a:r>
            <a:r>
              <a:rPr lang="en-US" sz="1600" b="1" dirty="0"/>
              <a:t>use of an antimicrobial medicinal product outside the terms of the marketing </a:t>
            </a:r>
            <a:r>
              <a:rPr lang="en-US" sz="1600" b="1" dirty="0" err="1"/>
              <a:t>authorisation</a:t>
            </a:r>
            <a:r>
              <a:rPr lang="en-US" sz="1600" dirty="0"/>
              <a:t>, the operator referred to in </a:t>
            </a:r>
            <a:r>
              <a:rPr lang="cs-CZ" sz="1600" dirty="0"/>
              <a:t>§</a:t>
            </a:r>
            <a:r>
              <a:rPr lang="en-US" sz="1600" dirty="0"/>
              <a:t> 6</a:t>
            </a:r>
            <a:r>
              <a:rPr lang="cs-CZ" sz="1600" dirty="0"/>
              <a:t> </a:t>
            </a:r>
            <a:r>
              <a:rPr lang="en-US" sz="1600" dirty="0"/>
              <a:t>(1)</a:t>
            </a:r>
            <a:r>
              <a:rPr lang="cs-CZ" sz="1600" dirty="0"/>
              <a:t> </a:t>
            </a:r>
            <a:r>
              <a:rPr lang="cs-CZ" sz="1600" dirty="0" err="1"/>
              <a:t>letter</a:t>
            </a:r>
            <a:r>
              <a:rPr lang="cs-CZ" sz="1600" dirty="0"/>
              <a:t> </a:t>
            </a:r>
            <a:r>
              <a:rPr lang="en-US" sz="1600" dirty="0"/>
              <a:t>(d) shall </a:t>
            </a:r>
            <a:r>
              <a:rPr lang="en-US" sz="1600" b="1" dirty="0"/>
              <a:t>apply for an exemption</a:t>
            </a:r>
            <a:r>
              <a:rPr lang="en-US" sz="1600" dirty="0"/>
              <a:t>, following the procedure laid down in </a:t>
            </a:r>
            <a:r>
              <a:rPr lang="cs-CZ" sz="1600" dirty="0"/>
              <a:t>§ </a:t>
            </a:r>
            <a:r>
              <a:rPr lang="en-US" sz="1600" dirty="0"/>
              <a:t>48 mutatis mutandis.</a:t>
            </a:r>
            <a:endParaRPr lang="cs-CZ" sz="1600" dirty="0"/>
          </a:p>
          <a:p>
            <a:endParaRPr lang="cs-CZ" sz="1600" dirty="0"/>
          </a:p>
          <a:p>
            <a:r>
              <a:rPr lang="cs-CZ" sz="1600" dirty="0"/>
              <a:t>...</a:t>
            </a:r>
          </a:p>
          <a:p>
            <a:endParaRPr lang="cs-CZ" sz="1600" dirty="0"/>
          </a:p>
          <a:p>
            <a:r>
              <a:rPr lang="cs-CZ" sz="1600" dirty="0"/>
              <a:t>(5) </a:t>
            </a:r>
            <a:r>
              <a:rPr lang="en-US" sz="1600" b="1" dirty="0"/>
              <a:t>MK feed may only be used in accordance with the conditions </a:t>
            </a:r>
            <a:r>
              <a:rPr lang="en-US" sz="1600" dirty="0"/>
              <a:t>laid down in the </a:t>
            </a:r>
            <a:r>
              <a:rPr lang="cs-CZ" sz="1600" b="1" dirty="0" err="1"/>
              <a:t>presription</a:t>
            </a:r>
            <a:r>
              <a:rPr lang="en-US" sz="1600" b="1" dirty="0"/>
              <a:t> for medicated feed issued pursuant to paragraph 1 and other conditions laid down in Article 17 of Regulation (EU) 2019/4</a:t>
            </a:r>
            <a:endParaRPr lang="cs-CZ" sz="1600" b="1" dirty="0"/>
          </a:p>
          <a:p>
            <a:endParaRPr lang="cs-CZ" sz="1600" dirty="0"/>
          </a:p>
          <a:p>
            <a:r>
              <a:rPr lang="cs-CZ" sz="1600" dirty="0" err="1"/>
              <a:t>Duties</a:t>
            </a:r>
            <a:r>
              <a:rPr lang="cs-CZ" sz="1600" dirty="0"/>
              <a:t> </a:t>
            </a:r>
            <a:r>
              <a:rPr lang="cs-CZ" sz="1600" dirty="0" err="1"/>
              <a:t>for</a:t>
            </a:r>
            <a:r>
              <a:rPr lang="cs-CZ" sz="1600" dirty="0"/>
              <a:t> </a:t>
            </a:r>
            <a:r>
              <a:rPr lang="cs-CZ" sz="1600" b="1" dirty="0" err="1"/>
              <a:t>farmer</a:t>
            </a:r>
            <a:endParaRPr lang="cs-CZ" sz="1600" b="1" dirty="0"/>
          </a:p>
          <a:p>
            <a:r>
              <a:rPr lang="cs-CZ" sz="1600" dirty="0"/>
              <a:t>(6) and (7) </a:t>
            </a:r>
            <a:r>
              <a:rPr lang="en-US" sz="1600" b="1" dirty="0"/>
              <a:t>A </a:t>
            </a:r>
            <a:r>
              <a:rPr lang="cs-CZ" sz="1600" b="1" dirty="0" err="1"/>
              <a:t>farmer</a:t>
            </a:r>
            <a:r>
              <a:rPr lang="en-US" sz="1600" b="1" dirty="0"/>
              <a:t> who keeps animals for business purposes shall ensure </a:t>
            </a:r>
            <a:r>
              <a:rPr lang="en-US" sz="1600" dirty="0"/>
              <a:t>that ... </a:t>
            </a:r>
            <a:r>
              <a:rPr lang="en-US" sz="1600" b="1" dirty="0"/>
              <a:t>Disposal of MK in accordance with the Waste Act.</a:t>
            </a:r>
            <a:r>
              <a:rPr lang="cs-CZ" sz="1600" b="1" dirty="0"/>
              <a:t> ... </a:t>
            </a:r>
            <a:endParaRPr lang="cs-CZ" sz="1200" dirty="0"/>
          </a:p>
          <a:p>
            <a:endParaRPr lang="en-GB" sz="1200" dirty="0"/>
          </a:p>
        </p:txBody>
      </p:sp>
    </p:spTree>
    <p:extLst>
      <p:ext uri="{BB962C8B-B14F-4D97-AF65-F5344CB8AC3E}">
        <p14:creationId xmlns:p14="http://schemas.microsoft.com/office/powerpoint/2010/main" val="22988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CC513827-6215-42C7-8749-8D4D28D26B40}"/>
              </a:ext>
            </a:extLst>
          </p:cNvPr>
          <p:cNvSpPr>
            <a:spLocks noGrp="1"/>
          </p:cNvSpPr>
          <p:nvPr>
            <p:ph type="body" sz="quarter" idx="10"/>
          </p:nvPr>
        </p:nvSpPr>
        <p:spPr/>
        <p:txBody>
          <a:bodyPr/>
          <a:lstStyle/>
          <a:p>
            <a:r>
              <a:rPr lang="cs-CZ" b="1" dirty="0" err="1"/>
              <a:t>Presription</a:t>
            </a:r>
            <a:r>
              <a:rPr lang="cs-CZ" b="1" dirty="0"/>
              <a:t> </a:t>
            </a:r>
            <a:r>
              <a:rPr lang="cs-CZ" b="1" dirty="0" err="1"/>
              <a:t>for</a:t>
            </a:r>
            <a:r>
              <a:rPr lang="cs-CZ" b="1" dirty="0"/>
              <a:t> </a:t>
            </a:r>
            <a:r>
              <a:rPr lang="cs-CZ" b="1" dirty="0" err="1"/>
              <a:t>medicated</a:t>
            </a:r>
            <a:r>
              <a:rPr lang="cs-CZ" b="1" dirty="0"/>
              <a:t> </a:t>
            </a:r>
            <a:r>
              <a:rPr lang="cs-CZ" b="1" dirty="0" err="1"/>
              <a:t>feedingstuff</a:t>
            </a:r>
            <a:r>
              <a:rPr lang="cs-CZ" b="1" dirty="0"/>
              <a:t> – </a:t>
            </a:r>
            <a:r>
              <a:rPr lang="cs-CZ" b="1" dirty="0" err="1"/>
              <a:t>the</a:t>
            </a:r>
            <a:r>
              <a:rPr lang="cs-CZ" b="1" dirty="0"/>
              <a:t> Czech Republic</a:t>
            </a:r>
            <a:endParaRPr lang="en-GB" b="1" dirty="0"/>
          </a:p>
        </p:txBody>
      </p:sp>
      <p:pic>
        <p:nvPicPr>
          <p:cNvPr id="3" name="Obrázek 2">
            <a:extLst>
              <a:ext uri="{FF2B5EF4-FFF2-40B4-BE49-F238E27FC236}">
                <a16:creationId xmlns:a16="http://schemas.microsoft.com/office/drawing/2014/main" id="{CD82E956-DCD7-4231-A577-7E8166A7D7FC}"/>
              </a:ext>
            </a:extLst>
          </p:cNvPr>
          <p:cNvPicPr>
            <a:picLocks noChangeAspect="1"/>
          </p:cNvPicPr>
          <p:nvPr/>
        </p:nvPicPr>
        <p:blipFill rotWithShape="1">
          <a:blip r:embed="rId2"/>
          <a:srcRect l="33750" t="15557" r="34375" b="8888"/>
          <a:stretch/>
        </p:blipFill>
        <p:spPr>
          <a:xfrm>
            <a:off x="217580" y="821720"/>
            <a:ext cx="3886200" cy="5257800"/>
          </a:xfrm>
          <a:prstGeom prst="rect">
            <a:avLst/>
          </a:prstGeom>
          <a:effectLst>
            <a:outerShdw blurRad="50800" dist="50800" dir="5400000" algn="ctr" rotWithShape="0">
              <a:schemeClr val="tx2">
                <a:lumMod val="40000"/>
                <a:lumOff val="60000"/>
              </a:schemeClr>
            </a:outerShdw>
          </a:effectLst>
        </p:spPr>
      </p:pic>
      <p:pic>
        <p:nvPicPr>
          <p:cNvPr id="4" name="Obrázek 3">
            <a:extLst>
              <a:ext uri="{FF2B5EF4-FFF2-40B4-BE49-F238E27FC236}">
                <a16:creationId xmlns:a16="http://schemas.microsoft.com/office/drawing/2014/main" id="{D499C979-F55F-49BA-A9AB-F0E3B796E929}"/>
              </a:ext>
            </a:extLst>
          </p:cNvPr>
          <p:cNvPicPr>
            <a:picLocks noChangeAspect="1"/>
          </p:cNvPicPr>
          <p:nvPr/>
        </p:nvPicPr>
        <p:blipFill rotWithShape="1">
          <a:blip r:embed="rId3"/>
          <a:srcRect l="34375" t="15556" r="35625" b="8889"/>
          <a:stretch/>
        </p:blipFill>
        <p:spPr>
          <a:xfrm>
            <a:off x="4724400" y="969448"/>
            <a:ext cx="3962400" cy="5613400"/>
          </a:xfrm>
          <a:prstGeom prst="rect">
            <a:avLst/>
          </a:prstGeom>
          <a:effectLst>
            <a:outerShdw blurRad="50800" dist="50800" dir="5400000" algn="ctr" rotWithShape="0">
              <a:schemeClr val="tx2">
                <a:lumMod val="40000"/>
                <a:lumOff val="60000"/>
              </a:schemeClr>
            </a:outerShdw>
          </a:effectLst>
        </p:spPr>
      </p:pic>
      <p:sp>
        <p:nvSpPr>
          <p:cNvPr id="5" name="TextovéPole 4">
            <a:extLst>
              <a:ext uri="{FF2B5EF4-FFF2-40B4-BE49-F238E27FC236}">
                <a16:creationId xmlns:a16="http://schemas.microsoft.com/office/drawing/2014/main" id="{B1EE9DE5-BFD6-4B8B-97A7-9815D435386B}"/>
              </a:ext>
            </a:extLst>
          </p:cNvPr>
          <p:cNvSpPr txBox="1"/>
          <p:nvPr/>
        </p:nvSpPr>
        <p:spPr>
          <a:xfrm>
            <a:off x="8417872" y="821720"/>
            <a:ext cx="2935927" cy="646331"/>
          </a:xfrm>
          <a:prstGeom prst="rect">
            <a:avLst/>
          </a:prstGeom>
          <a:solidFill>
            <a:schemeClr val="tx2">
              <a:lumMod val="20000"/>
              <a:lumOff val="80000"/>
              <a:alpha val="66000"/>
            </a:schemeClr>
          </a:solidFill>
          <a:ln>
            <a:solidFill>
              <a:schemeClr val="tx2"/>
            </a:solidFill>
          </a:ln>
        </p:spPr>
        <p:txBody>
          <a:bodyPr wrap="square" rtlCol="0">
            <a:spAutoFit/>
          </a:bodyPr>
          <a:lstStyle/>
          <a:p>
            <a:r>
              <a:rPr lang="cs-CZ" dirty="0" err="1"/>
              <a:t>Ration</a:t>
            </a:r>
            <a:r>
              <a:rPr lang="cs-CZ" dirty="0"/>
              <a:t> </a:t>
            </a:r>
            <a:r>
              <a:rPr lang="cs-CZ" dirty="0" err="1"/>
              <a:t>of</a:t>
            </a:r>
            <a:r>
              <a:rPr lang="cs-CZ" dirty="0"/>
              <a:t> </a:t>
            </a:r>
            <a:r>
              <a:rPr lang="cs-CZ" dirty="0" err="1"/>
              <a:t>active</a:t>
            </a:r>
            <a:r>
              <a:rPr lang="cs-CZ" dirty="0"/>
              <a:t> substance in MF and </a:t>
            </a:r>
            <a:r>
              <a:rPr lang="cs-CZ" dirty="0" err="1"/>
              <a:t>dosing</a:t>
            </a:r>
            <a:endParaRPr lang="en-GB" dirty="0"/>
          </a:p>
        </p:txBody>
      </p:sp>
      <p:sp>
        <p:nvSpPr>
          <p:cNvPr id="6" name="TextovéPole 5">
            <a:extLst>
              <a:ext uri="{FF2B5EF4-FFF2-40B4-BE49-F238E27FC236}">
                <a16:creationId xmlns:a16="http://schemas.microsoft.com/office/drawing/2014/main" id="{5C1A1056-944B-4EC5-A420-86A345D0F2BE}"/>
              </a:ext>
            </a:extLst>
          </p:cNvPr>
          <p:cNvSpPr txBox="1"/>
          <p:nvPr/>
        </p:nvSpPr>
        <p:spPr>
          <a:xfrm>
            <a:off x="8417872" y="1576973"/>
            <a:ext cx="2948253" cy="646331"/>
          </a:xfrm>
          <a:prstGeom prst="rect">
            <a:avLst/>
          </a:prstGeom>
          <a:solidFill>
            <a:schemeClr val="tx2">
              <a:lumMod val="20000"/>
              <a:lumOff val="80000"/>
              <a:alpha val="90000"/>
            </a:schemeClr>
          </a:solidFill>
          <a:ln>
            <a:solidFill>
              <a:schemeClr val="tx2"/>
            </a:solidFill>
          </a:ln>
        </p:spPr>
        <p:txBody>
          <a:bodyPr wrap="square" rtlCol="0">
            <a:spAutoFit/>
          </a:bodyPr>
          <a:lstStyle/>
          <a:p>
            <a:r>
              <a:rPr lang="cs-CZ" dirty="0" err="1"/>
              <a:t>Instructions</a:t>
            </a:r>
            <a:r>
              <a:rPr lang="cs-CZ" dirty="0"/>
              <a:t> </a:t>
            </a:r>
            <a:r>
              <a:rPr lang="cs-CZ" dirty="0" err="1"/>
              <a:t>for</a:t>
            </a:r>
            <a:r>
              <a:rPr lang="cs-CZ" dirty="0"/>
              <a:t> </a:t>
            </a:r>
            <a:r>
              <a:rPr lang="cs-CZ" dirty="0" err="1"/>
              <a:t>farmer</a:t>
            </a:r>
            <a:r>
              <a:rPr lang="cs-CZ" dirty="0"/>
              <a:t> % </a:t>
            </a:r>
            <a:r>
              <a:rPr lang="cs-CZ" dirty="0" err="1"/>
              <a:t>of</a:t>
            </a:r>
            <a:r>
              <a:rPr lang="cs-CZ" dirty="0"/>
              <a:t> </a:t>
            </a:r>
            <a:r>
              <a:rPr lang="cs-CZ" dirty="0" err="1"/>
              <a:t>proportion</a:t>
            </a:r>
            <a:r>
              <a:rPr lang="cs-CZ" dirty="0"/>
              <a:t> in </a:t>
            </a:r>
            <a:r>
              <a:rPr lang="cs-CZ" dirty="0" err="1"/>
              <a:t>daily</a:t>
            </a:r>
            <a:r>
              <a:rPr lang="cs-CZ" dirty="0"/>
              <a:t> </a:t>
            </a:r>
            <a:r>
              <a:rPr lang="cs-CZ" dirty="0" err="1"/>
              <a:t>ration</a:t>
            </a:r>
            <a:endParaRPr lang="en-GB" dirty="0"/>
          </a:p>
        </p:txBody>
      </p:sp>
      <p:sp>
        <p:nvSpPr>
          <p:cNvPr id="7" name="TextovéPole 6">
            <a:extLst>
              <a:ext uri="{FF2B5EF4-FFF2-40B4-BE49-F238E27FC236}">
                <a16:creationId xmlns:a16="http://schemas.microsoft.com/office/drawing/2014/main" id="{C374D24D-1285-423A-B9C2-B037ED1C53EB}"/>
              </a:ext>
            </a:extLst>
          </p:cNvPr>
          <p:cNvSpPr txBox="1"/>
          <p:nvPr/>
        </p:nvSpPr>
        <p:spPr>
          <a:xfrm>
            <a:off x="8424403" y="2298450"/>
            <a:ext cx="3146239" cy="369332"/>
          </a:xfrm>
          <a:prstGeom prst="rect">
            <a:avLst/>
          </a:prstGeom>
          <a:solidFill>
            <a:schemeClr val="tx2">
              <a:lumMod val="20000"/>
              <a:lumOff val="80000"/>
              <a:alpha val="49000"/>
            </a:schemeClr>
          </a:solidFill>
          <a:ln>
            <a:solidFill>
              <a:schemeClr val="tx2"/>
            </a:solidFill>
          </a:ln>
        </p:spPr>
        <p:txBody>
          <a:bodyPr wrap="square" rtlCol="0">
            <a:spAutoFit/>
          </a:bodyPr>
          <a:lstStyle/>
          <a:p>
            <a:r>
              <a:rPr lang="cs-CZ" dirty="0" err="1"/>
              <a:t>Frekvency</a:t>
            </a:r>
            <a:r>
              <a:rPr lang="cs-CZ" dirty="0"/>
              <a:t> </a:t>
            </a:r>
            <a:r>
              <a:rPr lang="cs-CZ" dirty="0" err="1"/>
              <a:t>of</a:t>
            </a:r>
            <a:r>
              <a:rPr lang="cs-CZ" dirty="0"/>
              <a:t> </a:t>
            </a:r>
            <a:r>
              <a:rPr lang="cs-CZ" dirty="0" err="1"/>
              <a:t>administration</a:t>
            </a:r>
            <a:endParaRPr lang="en-GB" dirty="0"/>
          </a:p>
        </p:txBody>
      </p:sp>
      <p:sp>
        <p:nvSpPr>
          <p:cNvPr id="8" name="TextovéPole 7">
            <a:extLst>
              <a:ext uri="{FF2B5EF4-FFF2-40B4-BE49-F238E27FC236}">
                <a16:creationId xmlns:a16="http://schemas.microsoft.com/office/drawing/2014/main" id="{F261E451-865F-4E48-A1F0-8D5C09B4B09D}"/>
              </a:ext>
            </a:extLst>
          </p:cNvPr>
          <p:cNvSpPr txBox="1"/>
          <p:nvPr/>
        </p:nvSpPr>
        <p:spPr>
          <a:xfrm>
            <a:off x="8436161" y="2777672"/>
            <a:ext cx="2478024" cy="369332"/>
          </a:xfrm>
          <a:prstGeom prst="rect">
            <a:avLst/>
          </a:prstGeom>
          <a:solidFill>
            <a:schemeClr val="tx2">
              <a:lumMod val="20000"/>
              <a:lumOff val="80000"/>
            </a:schemeClr>
          </a:solidFill>
          <a:ln>
            <a:solidFill>
              <a:schemeClr val="tx2"/>
            </a:solidFill>
          </a:ln>
        </p:spPr>
        <p:txBody>
          <a:bodyPr wrap="square" rtlCol="0">
            <a:spAutoFit/>
          </a:bodyPr>
          <a:lstStyle/>
          <a:p>
            <a:r>
              <a:rPr lang="cs-CZ" dirty="0" err="1"/>
              <a:t>Withdrawal</a:t>
            </a:r>
            <a:r>
              <a:rPr lang="cs-CZ" dirty="0"/>
              <a:t> period</a:t>
            </a:r>
            <a:endParaRPr lang="en-GB" dirty="0"/>
          </a:p>
        </p:txBody>
      </p:sp>
      <p:sp>
        <p:nvSpPr>
          <p:cNvPr id="9" name="TextovéPole 8">
            <a:extLst>
              <a:ext uri="{FF2B5EF4-FFF2-40B4-BE49-F238E27FC236}">
                <a16:creationId xmlns:a16="http://schemas.microsoft.com/office/drawing/2014/main" id="{2477776C-43ED-4DC6-B344-E99082166C13}"/>
              </a:ext>
            </a:extLst>
          </p:cNvPr>
          <p:cNvSpPr txBox="1"/>
          <p:nvPr/>
        </p:nvSpPr>
        <p:spPr>
          <a:xfrm>
            <a:off x="8417872" y="3518256"/>
            <a:ext cx="2209800" cy="369332"/>
          </a:xfrm>
          <a:prstGeom prst="rect">
            <a:avLst/>
          </a:prstGeom>
          <a:solidFill>
            <a:schemeClr val="tx2">
              <a:lumMod val="20000"/>
              <a:lumOff val="80000"/>
              <a:alpha val="47000"/>
            </a:schemeClr>
          </a:solidFill>
          <a:ln>
            <a:solidFill>
              <a:schemeClr val="tx2"/>
            </a:solidFill>
          </a:ln>
        </p:spPr>
        <p:txBody>
          <a:bodyPr wrap="square" rtlCol="0">
            <a:spAutoFit/>
          </a:bodyPr>
          <a:lstStyle/>
          <a:p>
            <a:r>
              <a:rPr lang="cs-CZ" dirty="0" err="1"/>
              <a:t>Supplier</a:t>
            </a:r>
            <a:r>
              <a:rPr lang="cs-CZ" dirty="0"/>
              <a:t> data</a:t>
            </a:r>
            <a:endParaRPr lang="en-GB" dirty="0"/>
          </a:p>
        </p:txBody>
      </p:sp>
      <p:sp>
        <p:nvSpPr>
          <p:cNvPr id="10" name="TextovéPole 9">
            <a:extLst>
              <a:ext uri="{FF2B5EF4-FFF2-40B4-BE49-F238E27FC236}">
                <a16:creationId xmlns:a16="http://schemas.microsoft.com/office/drawing/2014/main" id="{D006C8BF-32D4-4F50-9B6B-B1DF234D7A5D}"/>
              </a:ext>
            </a:extLst>
          </p:cNvPr>
          <p:cNvSpPr txBox="1"/>
          <p:nvPr/>
        </p:nvSpPr>
        <p:spPr>
          <a:xfrm>
            <a:off x="8417872" y="5198145"/>
            <a:ext cx="2765238" cy="369332"/>
          </a:xfrm>
          <a:prstGeom prst="rect">
            <a:avLst/>
          </a:prstGeom>
          <a:solidFill>
            <a:schemeClr val="tx2">
              <a:lumMod val="20000"/>
              <a:lumOff val="80000"/>
            </a:schemeClr>
          </a:solidFill>
          <a:ln>
            <a:solidFill>
              <a:schemeClr val="tx2"/>
            </a:solidFill>
          </a:ln>
        </p:spPr>
        <p:txBody>
          <a:bodyPr wrap="square" rtlCol="0">
            <a:spAutoFit/>
          </a:bodyPr>
          <a:lstStyle/>
          <a:p>
            <a:r>
              <a:rPr lang="cs-CZ" dirty="0"/>
              <a:t>Validity </a:t>
            </a:r>
            <a:r>
              <a:rPr lang="cs-CZ" dirty="0" err="1"/>
              <a:t>of</a:t>
            </a:r>
            <a:r>
              <a:rPr lang="cs-CZ" dirty="0"/>
              <a:t> </a:t>
            </a:r>
            <a:r>
              <a:rPr lang="cs-CZ" dirty="0" err="1"/>
              <a:t>prescription</a:t>
            </a:r>
            <a:endParaRPr lang="en-GB" dirty="0"/>
          </a:p>
        </p:txBody>
      </p:sp>
      <p:sp>
        <p:nvSpPr>
          <p:cNvPr id="11" name="TextovéPole 10">
            <a:extLst>
              <a:ext uri="{FF2B5EF4-FFF2-40B4-BE49-F238E27FC236}">
                <a16:creationId xmlns:a16="http://schemas.microsoft.com/office/drawing/2014/main" id="{4AF99765-9FCB-408F-90CB-402EF023E128}"/>
              </a:ext>
            </a:extLst>
          </p:cNvPr>
          <p:cNvSpPr txBox="1"/>
          <p:nvPr/>
        </p:nvSpPr>
        <p:spPr>
          <a:xfrm>
            <a:off x="3135454" y="2085072"/>
            <a:ext cx="1685544" cy="2185214"/>
          </a:xfrm>
          <a:prstGeom prst="rect">
            <a:avLst/>
          </a:prstGeom>
          <a:solidFill>
            <a:schemeClr val="tx2">
              <a:lumMod val="20000"/>
              <a:lumOff val="80000"/>
              <a:alpha val="39000"/>
            </a:schemeClr>
          </a:solidFill>
          <a:ln>
            <a:solidFill>
              <a:schemeClr val="tx2"/>
            </a:solidFill>
          </a:ln>
        </p:spPr>
        <p:txBody>
          <a:bodyPr wrap="square" rtlCol="0">
            <a:spAutoFit/>
          </a:bodyPr>
          <a:lstStyle/>
          <a:p>
            <a:r>
              <a:rPr lang="cs-CZ" dirty="0"/>
              <a:t>MF </a:t>
            </a:r>
            <a:r>
              <a:rPr lang="cs-CZ" dirty="0" err="1"/>
              <a:t>manufacturer</a:t>
            </a:r>
            <a:r>
              <a:rPr lang="cs-CZ" dirty="0"/>
              <a:t> </a:t>
            </a:r>
          </a:p>
          <a:p>
            <a:r>
              <a:rPr lang="cs-CZ" dirty="0" err="1"/>
              <a:t>Farmer</a:t>
            </a:r>
            <a:endParaRPr lang="cs-CZ" dirty="0"/>
          </a:p>
          <a:p>
            <a:r>
              <a:rPr lang="cs-CZ" dirty="0" err="1"/>
              <a:t>Husbandry</a:t>
            </a:r>
            <a:endParaRPr lang="cs-CZ" dirty="0"/>
          </a:p>
          <a:p>
            <a:r>
              <a:rPr lang="cs-CZ" dirty="0" err="1"/>
              <a:t>Animals</a:t>
            </a:r>
            <a:endParaRPr lang="cs-CZ" dirty="0"/>
          </a:p>
          <a:p>
            <a:r>
              <a:rPr lang="cs-CZ" sz="1400" dirty="0"/>
              <a:t>Species, </a:t>
            </a:r>
            <a:r>
              <a:rPr lang="cs-CZ" sz="1400" dirty="0" err="1"/>
              <a:t>category</a:t>
            </a:r>
            <a:r>
              <a:rPr lang="cs-CZ" sz="1400" dirty="0"/>
              <a:t>, </a:t>
            </a:r>
            <a:r>
              <a:rPr lang="cs-CZ" sz="1400" dirty="0" err="1"/>
              <a:t>age</a:t>
            </a:r>
            <a:r>
              <a:rPr lang="cs-CZ" sz="1400" dirty="0"/>
              <a:t>, </a:t>
            </a:r>
            <a:r>
              <a:rPr lang="cs-CZ" sz="1400" dirty="0" err="1"/>
              <a:t>number</a:t>
            </a:r>
            <a:endParaRPr lang="cs-CZ" sz="1400" dirty="0"/>
          </a:p>
          <a:p>
            <a:r>
              <a:rPr lang="cs-CZ" dirty="0" err="1"/>
              <a:t>indication</a:t>
            </a:r>
            <a:endParaRPr lang="en-GB" dirty="0"/>
          </a:p>
        </p:txBody>
      </p:sp>
      <p:sp>
        <p:nvSpPr>
          <p:cNvPr id="12" name="TextovéPole 11">
            <a:extLst>
              <a:ext uri="{FF2B5EF4-FFF2-40B4-BE49-F238E27FC236}">
                <a16:creationId xmlns:a16="http://schemas.microsoft.com/office/drawing/2014/main" id="{F4FAC06D-3583-4D11-B833-99495B6BC821}"/>
              </a:ext>
            </a:extLst>
          </p:cNvPr>
          <p:cNvSpPr txBox="1"/>
          <p:nvPr/>
        </p:nvSpPr>
        <p:spPr>
          <a:xfrm>
            <a:off x="3302223" y="4392563"/>
            <a:ext cx="1501726" cy="369332"/>
          </a:xfrm>
          <a:prstGeom prst="rect">
            <a:avLst/>
          </a:prstGeom>
          <a:solidFill>
            <a:schemeClr val="tx2">
              <a:lumMod val="20000"/>
              <a:lumOff val="80000"/>
              <a:alpha val="88000"/>
            </a:schemeClr>
          </a:solidFill>
          <a:ln>
            <a:solidFill>
              <a:schemeClr val="tx2"/>
            </a:solidFill>
          </a:ln>
        </p:spPr>
        <p:txBody>
          <a:bodyPr wrap="square" rtlCol="0">
            <a:spAutoFit/>
          </a:bodyPr>
          <a:lstStyle/>
          <a:p>
            <a:r>
              <a:rPr lang="cs-CZ" dirty="0" err="1"/>
              <a:t>Info</a:t>
            </a:r>
            <a:r>
              <a:rPr lang="cs-CZ" dirty="0"/>
              <a:t> on VMP</a:t>
            </a:r>
            <a:endParaRPr lang="en-GB" dirty="0"/>
          </a:p>
        </p:txBody>
      </p:sp>
      <p:sp>
        <p:nvSpPr>
          <p:cNvPr id="13" name="TextovéPole 12">
            <a:extLst>
              <a:ext uri="{FF2B5EF4-FFF2-40B4-BE49-F238E27FC236}">
                <a16:creationId xmlns:a16="http://schemas.microsoft.com/office/drawing/2014/main" id="{0822996B-0F5A-4C75-A3CA-944BDB5829BC}"/>
              </a:ext>
            </a:extLst>
          </p:cNvPr>
          <p:cNvSpPr txBox="1"/>
          <p:nvPr/>
        </p:nvSpPr>
        <p:spPr>
          <a:xfrm>
            <a:off x="3456297" y="4936530"/>
            <a:ext cx="1347652" cy="523220"/>
          </a:xfrm>
          <a:prstGeom prst="rect">
            <a:avLst/>
          </a:prstGeom>
          <a:solidFill>
            <a:schemeClr val="tx2">
              <a:lumMod val="20000"/>
              <a:lumOff val="80000"/>
              <a:alpha val="41000"/>
            </a:schemeClr>
          </a:solidFill>
          <a:ln>
            <a:solidFill>
              <a:schemeClr val="tx2"/>
            </a:solidFill>
          </a:ln>
        </p:spPr>
        <p:txBody>
          <a:bodyPr wrap="square" rtlCol="0">
            <a:spAutoFit/>
          </a:bodyPr>
          <a:lstStyle/>
          <a:p>
            <a:r>
              <a:rPr lang="cs-CZ" sz="1400" dirty="0" err="1"/>
              <a:t>Cascade</a:t>
            </a:r>
            <a:endParaRPr lang="cs-CZ" sz="1400" dirty="0"/>
          </a:p>
          <a:p>
            <a:r>
              <a:rPr lang="cs-CZ" sz="1400" dirty="0"/>
              <a:t>Metaphylaxis</a:t>
            </a:r>
            <a:endParaRPr lang="en-GB" sz="1400" dirty="0"/>
          </a:p>
        </p:txBody>
      </p:sp>
      <p:sp>
        <p:nvSpPr>
          <p:cNvPr id="14" name="TextovéPole 13">
            <a:extLst>
              <a:ext uri="{FF2B5EF4-FFF2-40B4-BE49-F238E27FC236}">
                <a16:creationId xmlns:a16="http://schemas.microsoft.com/office/drawing/2014/main" id="{C70CB0BF-A150-406B-AFB0-9B9ED4F2B381}"/>
              </a:ext>
            </a:extLst>
          </p:cNvPr>
          <p:cNvSpPr txBox="1"/>
          <p:nvPr/>
        </p:nvSpPr>
        <p:spPr>
          <a:xfrm>
            <a:off x="3118405" y="5567477"/>
            <a:ext cx="1685544" cy="646331"/>
          </a:xfrm>
          <a:prstGeom prst="rect">
            <a:avLst/>
          </a:prstGeom>
          <a:solidFill>
            <a:schemeClr val="tx2">
              <a:lumMod val="20000"/>
              <a:lumOff val="80000"/>
              <a:alpha val="84000"/>
            </a:schemeClr>
          </a:solidFill>
          <a:ln>
            <a:solidFill>
              <a:schemeClr val="tx2"/>
            </a:solidFill>
          </a:ln>
        </p:spPr>
        <p:txBody>
          <a:bodyPr wrap="square" rtlCol="0">
            <a:spAutoFit/>
          </a:bodyPr>
          <a:lstStyle/>
          <a:p>
            <a:r>
              <a:rPr lang="cs-CZ" dirty="0" err="1"/>
              <a:t>Name</a:t>
            </a:r>
            <a:r>
              <a:rPr lang="cs-CZ" dirty="0"/>
              <a:t> and </a:t>
            </a:r>
            <a:r>
              <a:rPr lang="cs-CZ" dirty="0" err="1"/>
              <a:t>amount</a:t>
            </a:r>
            <a:r>
              <a:rPr lang="cs-CZ" dirty="0"/>
              <a:t> </a:t>
            </a:r>
            <a:r>
              <a:rPr lang="cs-CZ" dirty="0" err="1"/>
              <a:t>of</a:t>
            </a:r>
            <a:r>
              <a:rPr lang="cs-CZ" dirty="0"/>
              <a:t> MF</a:t>
            </a:r>
            <a:endParaRPr lang="en-GB" dirty="0"/>
          </a:p>
        </p:txBody>
      </p:sp>
    </p:spTree>
    <p:extLst>
      <p:ext uri="{BB962C8B-B14F-4D97-AF65-F5344CB8AC3E}">
        <p14:creationId xmlns:p14="http://schemas.microsoft.com/office/powerpoint/2010/main" val="262704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22458A8D-E747-4B25-A623-4026939659C7}"/>
              </a:ext>
            </a:extLst>
          </p:cNvPr>
          <p:cNvSpPr>
            <a:spLocks noGrp="1"/>
          </p:cNvSpPr>
          <p:nvPr>
            <p:ph type="body" sz="quarter" idx="10"/>
          </p:nvPr>
        </p:nvSpPr>
        <p:spPr>
          <a:xfrm>
            <a:off x="685800" y="463550"/>
            <a:ext cx="10591798" cy="533399"/>
          </a:xfrm>
        </p:spPr>
        <p:txBody>
          <a:bodyPr/>
          <a:lstStyle/>
          <a:p>
            <a:r>
              <a:rPr lang="en-US" sz="2400" b="1" dirty="0"/>
              <a:t>Medicated feed in the amendment to Act No 314/2022 Coll</a:t>
            </a:r>
            <a:r>
              <a:rPr lang="cs-CZ" sz="2400" b="1" dirty="0"/>
              <a:t>. -  </a:t>
            </a:r>
            <a:r>
              <a:rPr lang="cs-CZ" sz="2400" b="1" dirty="0" err="1"/>
              <a:t>Cont</a:t>
            </a:r>
            <a:r>
              <a:rPr lang="cs-CZ" sz="2400" b="1" dirty="0"/>
              <a:t>.</a:t>
            </a:r>
            <a:r>
              <a:rPr lang="cs-CZ" sz="2000" b="1" dirty="0">
                <a:solidFill>
                  <a:schemeClr val="tx1"/>
                </a:solidFill>
              </a:rPr>
              <a:t> (</a:t>
            </a:r>
            <a:r>
              <a:rPr lang="en-US" sz="2000" b="1" dirty="0" err="1">
                <a:solidFill>
                  <a:schemeClr val="tx1"/>
                </a:solidFill>
              </a:rPr>
              <a:t>Impelementation</a:t>
            </a:r>
            <a:r>
              <a:rPr lang="en-US" sz="2000" b="1" dirty="0">
                <a:solidFill>
                  <a:schemeClr val="tx1"/>
                </a:solidFill>
              </a:rPr>
              <a:t> of Regulation </a:t>
            </a:r>
            <a:r>
              <a:rPr lang="cs-CZ" sz="2000" b="1" dirty="0">
                <a:solidFill>
                  <a:schemeClr val="tx1"/>
                </a:solidFill>
              </a:rPr>
              <a:t>(EU) </a:t>
            </a:r>
            <a:r>
              <a:rPr lang="en-US" sz="2000" b="1" dirty="0">
                <a:solidFill>
                  <a:schemeClr val="tx1"/>
                </a:solidFill>
              </a:rPr>
              <a:t>2019/4, and </a:t>
            </a:r>
            <a:r>
              <a:rPr lang="cs-CZ" sz="2000" b="1" dirty="0">
                <a:solidFill>
                  <a:schemeClr val="tx1"/>
                </a:solidFill>
              </a:rPr>
              <a:t>(EU) </a:t>
            </a:r>
            <a:r>
              <a:rPr lang="en-US" sz="2000" b="1" dirty="0">
                <a:solidFill>
                  <a:schemeClr val="tx1"/>
                </a:solidFill>
              </a:rPr>
              <a:t>2019/6 whenever</a:t>
            </a:r>
            <a:r>
              <a:rPr lang="cs-CZ" sz="2000" b="1" dirty="0">
                <a:solidFill>
                  <a:schemeClr val="tx1"/>
                </a:solidFill>
              </a:rPr>
              <a:t> </a:t>
            </a:r>
            <a:r>
              <a:rPr lang="cs-CZ" sz="2000" b="1" dirty="0" err="1">
                <a:solidFill>
                  <a:schemeClr val="tx1"/>
                </a:solidFill>
              </a:rPr>
              <a:t>r</a:t>
            </a:r>
            <a:r>
              <a:rPr lang="cs-CZ" sz="2000" b="1" dirty="0" err="1">
                <a:solidFill>
                  <a:srgbClr val="002060"/>
                </a:solidFill>
              </a:rPr>
              <a:t>elevant</a:t>
            </a:r>
            <a:r>
              <a:rPr lang="cs-CZ" sz="2000" b="1" dirty="0">
                <a:solidFill>
                  <a:srgbClr val="002060"/>
                </a:solidFill>
              </a:rPr>
              <a:t>)</a:t>
            </a:r>
            <a:endParaRPr lang="en-GB" sz="2000" dirty="0">
              <a:solidFill>
                <a:srgbClr val="002060"/>
              </a:solidFill>
            </a:endParaRPr>
          </a:p>
          <a:p>
            <a:endParaRPr lang="en-GB" dirty="0"/>
          </a:p>
        </p:txBody>
      </p:sp>
      <p:sp>
        <p:nvSpPr>
          <p:cNvPr id="3" name="TextovéPole 2">
            <a:extLst>
              <a:ext uri="{FF2B5EF4-FFF2-40B4-BE49-F238E27FC236}">
                <a16:creationId xmlns:a16="http://schemas.microsoft.com/office/drawing/2014/main" id="{ACCCFD1D-B752-445F-B189-380164097C32}"/>
              </a:ext>
            </a:extLst>
          </p:cNvPr>
          <p:cNvSpPr txBox="1"/>
          <p:nvPr/>
        </p:nvSpPr>
        <p:spPr>
          <a:xfrm>
            <a:off x="838200" y="1301750"/>
            <a:ext cx="9525000" cy="5909310"/>
          </a:xfrm>
          <a:prstGeom prst="rect">
            <a:avLst/>
          </a:prstGeom>
          <a:noFill/>
        </p:spPr>
        <p:txBody>
          <a:bodyPr wrap="square" rtlCol="0">
            <a:spAutoFit/>
          </a:bodyPr>
          <a:lstStyle/>
          <a:p>
            <a:r>
              <a:rPr lang="cs-CZ" dirty="0"/>
              <a:t>§ 74 </a:t>
            </a:r>
          </a:p>
          <a:p>
            <a:r>
              <a:rPr lang="cs-CZ" b="1" dirty="0" err="1"/>
              <a:t>Sale</a:t>
            </a:r>
            <a:r>
              <a:rPr lang="cs-CZ" b="1" dirty="0"/>
              <a:t>, </a:t>
            </a:r>
            <a:r>
              <a:rPr lang="cs-CZ" b="1" dirty="0" err="1"/>
              <a:t>supply</a:t>
            </a:r>
            <a:r>
              <a:rPr lang="cs-CZ" b="1" dirty="0"/>
              <a:t>, </a:t>
            </a:r>
            <a:r>
              <a:rPr lang="cs-CZ" b="1" dirty="0" err="1"/>
              <a:t>handling</a:t>
            </a:r>
            <a:r>
              <a:rPr lang="cs-CZ" b="1" dirty="0"/>
              <a:t> ...</a:t>
            </a:r>
          </a:p>
          <a:p>
            <a:endParaRPr lang="cs-CZ" dirty="0"/>
          </a:p>
          <a:p>
            <a:r>
              <a:rPr lang="cs-CZ" dirty="0"/>
              <a:t>§ 94 </a:t>
            </a:r>
          </a:p>
          <a:p>
            <a:r>
              <a:rPr lang="cs-CZ" b="1" dirty="0" err="1"/>
              <a:t>Pharmacovigilance</a:t>
            </a:r>
            <a:r>
              <a:rPr lang="cs-CZ" b="1" dirty="0"/>
              <a:t> ...</a:t>
            </a:r>
          </a:p>
          <a:p>
            <a:endParaRPr lang="cs-CZ" dirty="0"/>
          </a:p>
          <a:p>
            <a:r>
              <a:rPr lang="cs-CZ" dirty="0"/>
              <a:t>§102a </a:t>
            </a:r>
          </a:p>
          <a:p>
            <a:r>
              <a:rPr lang="cs-CZ" sz="1800" b="1" dirty="0" err="1"/>
              <a:t>System</a:t>
            </a:r>
            <a:r>
              <a:rPr lang="cs-CZ" sz="1800" b="1" dirty="0"/>
              <a:t> </a:t>
            </a:r>
            <a:r>
              <a:rPr lang="cs-CZ" sz="1800" b="1" dirty="0" err="1"/>
              <a:t>for</a:t>
            </a:r>
            <a:r>
              <a:rPr lang="cs-CZ" sz="1800" b="1" dirty="0"/>
              <a:t> </a:t>
            </a:r>
            <a:r>
              <a:rPr lang="cs-CZ" sz="1800" b="1" dirty="0" err="1"/>
              <a:t>the</a:t>
            </a:r>
            <a:r>
              <a:rPr lang="cs-CZ" sz="1800" b="1" dirty="0"/>
              <a:t> data </a:t>
            </a:r>
            <a:r>
              <a:rPr lang="cs-CZ" sz="1800" b="1" dirty="0" err="1"/>
              <a:t>collection</a:t>
            </a:r>
            <a:r>
              <a:rPr lang="cs-CZ" sz="1800" b="1" dirty="0"/>
              <a:t> on </a:t>
            </a:r>
            <a:r>
              <a:rPr lang="cs-CZ" sz="1800" b="1" dirty="0" err="1"/>
              <a:t>medicinal</a:t>
            </a:r>
            <a:r>
              <a:rPr lang="cs-CZ" sz="1800" b="1" dirty="0"/>
              <a:t> </a:t>
            </a:r>
            <a:r>
              <a:rPr lang="cs-CZ" sz="1800" b="1" dirty="0" err="1"/>
              <a:t>products</a:t>
            </a:r>
            <a:r>
              <a:rPr lang="cs-CZ" sz="1800" b="1" dirty="0"/>
              <a:t> </a:t>
            </a:r>
            <a:r>
              <a:rPr lang="cs-CZ" sz="1800" b="1" dirty="0" err="1"/>
              <a:t>used</a:t>
            </a:r>
            <a:r>
              <a:rPr lang="cs-CZ" sz="1800" b="1" dirty="0"/>
              <a:t> in </a:t>
            </a:r>
            <a:r>
              <a:rPr lang="cs-CZ" sz="1800" b="1" dirty="0" err="1"/>
              <a:t>veterinary</a:t>
            </a:r>
            <a:r>
              <a:rPr lang="cs-CZ" sz="1800" b="1" dirty="0"/>
              <a:t> care</a:t>
            </a:r>
          </a:p>
          <a:p>
            <a:endParaRPr lang="cs-CZ" b="1" dirty="0"/>
          </a:p>
          <a:p>
            <a:r>
              <a:rPr lang="cs-CZ" sz="1800" b="1" dirty="0"/>
              <a:t>§102b</a:t>
            </a:r>
          </a:p>
          <a:p>
            <a:r>
              <a:rPr lang="cs-CZ" sz="1800" b="1" dirty="0" err="1"/>
              <a:t>Extent</a:t>
            </a:r>
            <a:r>
              <a:rPr lang="cs-CZ" sz="1800" b="1" dirty="0"/>
              <a:t> and </a:t>
            </a:r>
            <a:r>
              <a:rPr lang="cs-CZ" sz="1800" b="1" dirty="0" err="1"/>
              <a:t>form</a:t>
            </a:r>
            <a:r>
              <a:rPr lang="cs-CZ" sz="1800" b="1" dirty="0"/>
              <a:t> </a:t>
            </a:r>
            <a:r>
              <a:rPr lang="cs-CZ" sz="1800" b="1" dirty="0" err="1"/>
              <a:t>of</a:t>
            </a:r>
            <a:r>
              <a:rPr lang="cs-CZ" sz="1800" b="1" dirty="0"/>
              <a:t> </a:t>
            </a:r>
            <a:r>
              <a:rPr lang="cs-CZ" sz="1800" b="1" dirty="0" err="1"/>
              <a:t>the</a:t>
            </a:r>
            <a:r>
              <a:rPr lang="cs-CZ" sz="1800" b="1" dirty="0"/>
              <a:t> data </a:t>
            </a:r>
            <a:r>
              <a:rPr lang="cs-CZ" sz="1800" b="1" dirty="0" err="1"/>
              <a:t>collection</a:t>
            </a:r>
            <a:r>
              <a:rPr lang="cs-CZ" sz="1800" b="1" dirty="0"/>
              <a:t> </a:t>
            </a:r>
            <a:r>
              <a:rPr lang="cs-CZ" sz="1800" b="1" dirty="0" err="1"/>
              <a:t>within</a:t>
            </a:r>
            <a:r>
              <a:rPr lang="cs-CZ" sz="1800" b="1" dirty="0"/>
              <a:t> </a:t>
            </a:r>
            <a:r>
              <a:rPr lang="cs-CZ" sz="1800" b="1" dirty="0" err="1"/>
              <a:t>the</a:t>
            </a:r>
            <a:r>
              <a:rPr lang="cs-CZ" sz="1800" b="1" dirty="0"/>
              <a:t> </a:t>
            </a:r>
            <a:r>
              <a:rPr lang="cs-CZ" sz="1800" b="1" dirty="0" err="1"/>
              <a:t>veterinary</a:t>
            </a:r>
            <a:r>
              <a:rPr lang="cs-CZ" sz="1800" b="1" dirty="0"/>
              <a:t> data </a:t>
            </a:r>
            <a:r>
              <a:rPr lang="cs-CZ" sz="1800" b="1" dirty="0" err="1"/>
              <a:t>collection</a:t>
            </a:r>
            <a:r>
              <a:rPr lang="cs-CZ" sz="1800" b="1" dirty="0"/>
              <a:t> </a:t>
            </a:r>
            <a:r>
              <a:rPr lang="cs-CZ" sz="1800" b="1" dirty="0" err="1"/>
              <a:t>system</a:t>
            </a:r>
            <a:endParaRPr lang="cs-CZ" sz="1800" b="1" dirty="0"/>
          </a:p>
          <a:p>
            <a:endParaRPr lang="cs-CZ" b="1" dirty="0"/>
          </a:p>
          <a:p>
            <a:r>
              <a:rPr lang="cs-CZ" sz="1800" b="1" dirty="0"/>
              <a:t>... </a:t>
            </a:r>
            <a:r>
              <a:rPr lang="cs-CZ" b="1" dirty="0"/>
              <a:t>And more</a:t>
            </a:r>
            <a:endParaRPr lang="cs-CZ" sz="1800" b="1" dirty="0"/>
          </a:p>
          <a:p>
            <a:endParaRPr lang="cs-CZ" b="1" dirty="0"/>
          </a:p>
          <a:p>
            <a:r>
              <a:rPr lang="cs-CZ" sz="1800" b="1" dirty="0"/>
              <a:t>§5o</a:t>
            </a:r>
          </a:p>
          <a:p>
            <a:r>
              <a:rPr lang="cs-CZ" b="1" dirty="0" err="1"/>
              <a:t>Advertisment</a:t>
            </a:r>
            <a:r>
              <a:rPr lang="cs-CZ" b="1" dirty="0"/>
              <a:t> </a:t>
            </a:r>
            <a:r>
              <a:rPr lang="cs-CZ" b="1" dirty="0" err="1"/>
              <a:t>of</a:t>
            </a:r>
            <a:r>
              <a:rPr lang="cs-CZ" b="1" dirty="0"/>
              <a:t> MF</a:t>
            </a:r>
          </a:p>
          <a:p>
            <a:r>
              <a:rPr lang="cs-CZ" dirty="0" err="1"/>
              <a:t>Conditions</a:t>
            </a:r>
            <a:r>
              <a:rPr lang="cs-CZ" dirty="0"/>
              <a:t> </a:t>
            </a:r>
            <a:r>
              <a:rPr lang="cs-CZ" dirty="0" err="1"/>
              <a:t>for</a:t>
            </a:r>
            <a:r>
              <a:rPr lang="cs-CZ" dirty="0"/>
              <a:t> </a:t>
            </a:r>
            <a:r>
              <a:rPr lang="cs-CZ" dirty="0" err="1"/>
              <a:t>advertisment</a:t>
            </a:r>
            <a:r>
              <a:rPr lang="cs-CZ" dirty="0"/>
              <a:t> </a:t>
            </a:r>
            <a:r>
              <a:rPr lang="cs-CZ" dirty="0" err="1"/>
              <a:t>for</a:t>
            </a:r>
            <a:r>
              <a:rPr lang="cs-CZ" dirty="0"/>
              <a:t> MF and </a:t>
            </a:r>
            <a:r>
              <a:rPr lang="cs-CZ" dirty="0" err="1"/>
              <a:t>intermediates</a:t>
            </a:r>
            <a:r>
              <a:rPr lang="cs-CZ" dirty="0"/>
              <a:t> </a:t>
            </a:r>
            <a:r>
              <a:rPr lang="cs-CZ" dirty="0" err="1"/>
              <a:t>shall</a:t>
            </a:r>
            <a:r>
              <a:rPr lang="cs-CZ" dirty="0"/>
              <a:t> </a:t>
            </a:r>
            <a:r>
              <a:rPr lang="cs-CZ" dirty="0" err="1"/>
              <a:t>follow</a:t>
            </a:r>
            <a:r>
              <a:rPr lang="cs-CZ" dirty="0"/>
              <a:t>  </a:t>
            </a:r>
            <a:r>
              <a:rPr lang="cs-CZ" dirty="0" err="1"/>
              <a:t>Regulation</a:t>
            </a:r>
            <a:r>
              <a:rPr lang="cs-CZ" dirty="0"/>
              <a:t> (EU) 2019/4.</a:t>
            </a:r>
            <a:endParaRPr lang="cs-CZ" sz="1800" b="1" dirty="0"/>
          </a:p>
          <a:p>
            <a:endParaRPr lang="cs-CZ" sz="1800" b="1" dirty="0"/>
          </a:p>
          <a:p>
            <a:endParaRPr lang="cs-CZ" dirty="0"/>
          </a:p>
          <a:p>
            <a:endParaRPr lang="cs-CZ" dirty="0"/>
          </a:p>
          <a:p>
            <a:r>
              <a:rPr lang="cs-CZ" dirty="0"/>
              <a:t> </a:t>
            </a:r>
            <a:endParaRPr lang="en-GB" dirty="0"/>
          </a:p>
        </p:txBody>
      </p:sp>
      <p:sp>
        <p:nvSpPr>
          <p:cNvPr id="4" name="TextovéPole 3">
            <a:extLst>
              <a:ext uri="{FF2B5EF4-FFF2-40B4-BE49-F238E27FC236}">
                <a16:creationId xmlns:a16="http://schemas.microsoft.com/office/drawing/2014/main" id="{E11AC91A-2250-451C-8454-0EBF9548D2EA}"/>
              </a:ext>
            </a:extLst>
          </p:cNvPr>
          <p:cNvSpPr txBox="1"/>
          <p:nvPr/>
        </p:nvSpPr>
        <p:spPr>
          <a:xfrm rot="894272">
            <a:off x="9578375" y="3347074"/>
            <a:ext cx="1768179" cy="646331"/>
          </a:xfrm>
          <a:prstGeom prst="rect">
            <a:avLst/>
          </a:prstGeom>
          <a:noFill/>
        </p:spPr>
        <p:txBody>
          <a:bodyPr wrap="square" rtlCol="0">
            <a:spAutoFit/>
          </a:bodyPr>
          <a:lstStyle/>
          <a:p>
            <a:r>
              <a:rPr lang="cs-CZ" dirty="0" err="1">
                <a:solidFill>
                  <a:srgbClr val="0070C0"/>
                </a:solidFill>
              </a:rPr>
              <a:t>All</a:t>
            </a:r>
            <a:r>
              <a:rPr lang="cs-CZ" dirty="0">
                <a:solidFill>
                  <a:srgbClr val="0070C0"/>
                </a:solidFill>
              </a:rPr>
              <a:t> </a:t>
            </a:r>
            <a:r>
              <a:rPr lang="cs-CZ" dirty="0" err="1">
                <a:solidFill>
                  <a:srgbClr val="0070C0"/>
                </a:solidFill>
              </a:rPr>
              <a:t>VMPs</a:t>
            </a:r>
            <a:r>
              <a:rPr lang="cs-CZ" dirty="0">
                <a:solidFill>
                  <a:srgbClr val="0070C0"/>
                </a:solidFill>
              </a:rPr>
              <a:t> </a:t>
            </a:r>
          </a:p>
          <a:p>
            <a:r>
              <a:rPr lang="cs-CZ" dirty="0" err="1">
                <a:solidFill>
                  <a:srgbClr val="0070C0"/>
                </a:solidFill>
              </a:rPr>
              <a:t>Including</a:t>
            </a:r>
            <a:r>
              <a:rPr lang="cs-CZ" dirty="0">
                <a:solidFill>
                  <a:srgbClr val="0070C0"/>
                </a:solidFill>
              </a:rPr>
              <a:t> ATM</a:t>
            </a:r>
            <a:endParaRPr lang="en-GB" dirty="0">
              <a:solidFill>
                <a:srgbClr val="0070C0"/>
              </a:solidFill>
            </a:endParaRPr>
          </a:p>
        </p:txBody>
      </p:sp>
    </p:spTree>
    <p:extLst>
      <p:ext uri="{BB962C8B-B14F-4D97-AF65-F5344CB8AC3E}">
        <p14:creationId xmlns:p14="http://schemas.microsoft.com/office/powerpoint/2010/main" val="155859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D727746A-82B5-4782-9E57-5874C6201153}"/>
              </a:ext>
            </a:extLst>
          </p:cNvPr>
          <p:cNvSpPr>
            <a:spLocks noGrp="1"/>
          </p:cNvSpPr>
          <p:nvPr>
            <p:ph type="body" sz="quarter" idx="10"/>
          </p:nvPr>
        </p:nvSpPr>
        <p:spPr>
          <a:xfrm>
            <a:off x="762002" y="311151"/>
            <a:ext cx="10058398" cy="476730"/>
          </a:xfrm>
        </p:spPr>
        <p:txBody>
          <a:bodyPr/>
          <a:lstStyle/>
          <a:p>
            <a:r>
              <a:rPr lang="cs-CZ" b="1" dirty="0"/>
              <a:t>Web </a:t>
            </a:r>
            <a:r>
              <a:rPr lang="cs-CZ" b="1" dirty="0" err="1"/>
              <a:t>page</a:t>
            </a:r>
            <a:r>
              <a:rPr lang="cs-CZ" b="1" dirty="0"/>
              <a:t> ÚSKVBL – </a:t>
            </a:r>
            <a:r>
              <a:rPr lang="cs-CZ" b="1" dirty="0" err="1"/>
              <a:t>guidance</a:t>
            </a:r>
            <a:r>
              <a:rPr lang="cs-CZ" b="1" dirty="0"/>
              <a:t>, </a:t>
            </a:r>
            <a:r>
              <a:rPr lang="cs-CZ" b="1" dirty="0" err="1"/>
              <a:t>forms</a:t>
            </a:r>
            <a:r>
              <a:rPr lang="cs-CZ" b="1" dirty="0"/>
              <a:t>, detail </a:t>
            </a:r>
            <a:r>
              <a:rPr lang="cs-CZ" b="1" dirty="0" err="1"/>
              <a:t>info</a:t>
            </a:r>
            <a:r>
              <a:rPr lang="cs-CZ" b="1" dirty="0"/>
              <a:t> - MF</a:t>
            </a:r>
            <a:endParaRPr lang="en-GB" b="1" dirty="0"/>
          </a:p>
        </p:txBody>
      </p:sp>
      <p:sp>
        <p:nvSpPr>
          <p:cNvPr id="3" name="TextovéPole 2">
            <a:extLst>
              <a:ext uri="{FF2B5EF4-FFF2-40B4-BE49-F238E27FC236}">
                <a16:creationId xmlns:a16="http://schemas.microsoft.com/office/drawing/2014/main" id="{6A6BB2B2-DB1C-4C89-93F6-FEDC59953751}"/>
              </a:ext>
            </a:extLst>
          </p:cNvPr>
          <p:cNvSpPr txBox="1"/>
          <p:nvPr/>
        </p:nvSpPr>
        <p:spPr>
          <a:xfrm>
            <a:off x="838200" y="1530350"/>
            <a:ext cx="9462631" cy="5078313"/>
          </a:xfrm>
          <a:prstGeom prst="rect">
            <a:avLst/>
          </a:prstGeom>
          <a:noFill/>
        </p:spPr>
        <p:txBody>
          <a:bodyPr wrap="square" rtlCol="0">
            <a:spAutoFit/>
          </a:bodyPr>
          <a:lstStyle/>
          <a:p>
            <a:r>
              <a:rPr lang="cs-CZ" b="1" dirty="0"/>
              <a:t>Web </a:t>
            </a:r>
            <a:r>
              <a:rPr lang="cs-CZ" b="1" dirty="0" err="1"/>
              <a:t>page</a:t>
            </a:r>
            <a:r>
              <a:rPr lang="cs-CZ" b="1" dirty="0"/>
              <a:t> ÚSKVBL </a:t>
            </a:r>
            <a:r>
              <a:rPr lang="cs-CZ" b="1" dirty="0" err="1"/>
              <a:t>contains</a:t>
            </a:r>
            <a:endParaRPr lang="cs-CZ" dirty="0"/>
          </a:p>
          <a:p>
            <a:endParaRPr lang="cs-CZ" b="1" dirty="0"/>
          </a:p>
          <a:p>
            <a:r>
              <a:rPr lang="cs-CZ" b="1" dirty="0" err="1"/>
              <a:t>Guidances</a:t>
            </a:r>
            <a:r>
              <a:rPr lang="cs-CZ" dirty="0"/>
              <a:t>, to </a:t>
            </a:r>
            <a:r>
              <a:rPr lang="cs-CZ" dirty="0" err="1"/>
              <a:t>be</a:t>
            </a:r>
            <a:r>
              <a:rPr lang="cs-CZ" dirty="0"/>
              <a:t> </a:t>
            </a:r>
            <a:r>
              <a:rPr lang="cs-CZ" dirty="0" err="1"/>
              <a:t>followed</a:t>
            </a:r>
            <a:r>
              <a:rPr lang="cs-CZ" dirty="0"/>
              <a:t> in</a:t>
            </a:r>
          </a:p>
          <a:p>
            <a:pPr marL="285750" lvl="2" indent="-285750">
              <a:buFontTx/>
              <a:buChar char="-"/>
            </a:pPr>
            <a:r>
              <a:rPr lang="cs-CZ" dirty="0" err="1"/>
              <a:t>Prescription</a:t>
            </a:r>
            <a:endParaRPr lang="cs-CZ" dirty="0"/>
          </a:p>
          <a:p>
            <a:pPr marL="285750" indent="-285750">
              <a:buFontTx/>
              <a:buChar char="-"/>
            </a:pPr>
            <a:r>
              <a:rPr lang="cs-CZ" dirty="0" err="1"/>
              <a:t>Handling</a:t>
            </a:r>
            <a:endParaRPr lang="cs-CZ" dirty="0"/>
          </a:p>
          <a:p>
            <a:pPr marL="285750" indent="-285750">
              <a:buFontTx/>
              <a:buChar char="-"/>
            </a:pPr>
            <a:r>
              <a:rPr lang="cs-CZ" dirty="0" err="1"/>
              <a:t>Stocking</a:t>
            </a:r>
            <a:endParaRPr lang="cs-CZ" dirty="0"/>
          </a:p>
          <a:p>
            <a:pPr marL="285750" indent="-285750">
              <a:buFontTx/>
              <a:buChar char="-"/>
            </a:pPr>
            <a:r>
              <a:rPr lang="cs-CZ" dirty="0"/>
              <a:t>Use </a:t>
            </a:r>
            <a:r>
              <a:rPr lang="cs-CZ" dirty="0" err="1"/>
              <a:t>of</a:t>
            </a:r>
            <a:r>
              <a:rPr lang="cs-CZ" dirty="0"/>
              <a:t> VMP,  </a:t>
            </a:r>
            <a:r>
              <a:rPr lang="cs-CZ" dirty="0" err="1"/>
              <a:t>which</a:t>
            </a:r>
            <a:r>
              <a:rPr lang="cs-CZ" dirty="0"/>
              <a:t> </a:t>
            </a:r>
            <a:r>
              <a:rPr lang="cs-CZ" dirty="0" err="1"/>
              <a:t>under</a:t>
            </a:r>
            <a:r>
              <a:rPr lang="cs-CZ" dirty="0"/>
              <a:t> </a:t>
            </a:r>
            <a:r>
              <a:rPr lang="cs-CZ" dirty="0" err="1"/>
              <a:t>valid</a:t>
            </a:r>
            <a:r>
              <a:rPr lang="cs-CZ" dirty="0"/>
              <a:t> </a:t>
            </a:r>
            <a:r>
              <a:rPr lang="cs-CZ" dirty="0" err="1"/>
              <a:t>legal</a:t>
            </a:r>
            <a:r>
              <a:rPr lang="cs-CZ" dirty="0"/>
              <a:t> </a:t>
            </a:r>
            <a:r>
              <a:rPr lang="cs-CZ" dirty="0" err="1"/>
              <a:t>provisions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for</a:t>
            </a:r>
            <a:r>
              <a:rPr lang="cs-CZ" dirty="0"/>
              <a:t> </a:t>
            </a:r>
            <a:r>
              <a:rPr lang="cs-CZ" dirty="0" err="1"/>
              <a:t>incorporation</a:t>
            </a:r>
            <a:r>
              <a:rPr lang="cs-CZ" dirty="0"/>
              <a:t> </a:t>
            </a:r>
            <a:r>
              <a:rPr lang="cs-CZ" dirty="0" err="1"/>
              <a:t>into</a:t>
            </a:r>
            <a:r>
              <a:rPr lang="cs-CZ" dirty="0"/>
              <a:t> MF </a:t>
            </a:r>
          </a:p>
          <a:p>
            <a:r>
              <a:rPr lang="cs-CZ" dirty="0"/>
              <a:t>	(in </a:t>
            </a:r>
            <a:r>
              <a:rPr lang="cs-CZ" dirty="0" err="1"/>
              <a:t>accordance</a:t>
            </a:r>
            <a:r>
              <a:rPr lang="cs-CZ" dirty="0"/>
              <a:t> </a:t>
            </a:r>
            <a:r>
              <a:rPr lang="cs-CZ" dirty="0" err="1"/>
              <a:t>with</a:t>
            </a:r>
            <a:r>
              <a:rPr lang="cs-CZ" dirty="0"/>
              <a:t> </a:t>
            </a:r>
            <a:r>
              <a:rPr lang="cs-CZ" dirty="0" err="1"/>
              <a:t>regulation</a:t>
            </a:r>
            <a:r>
              <a:rPr lang="cs-CZ" dirty="0"/>
              <a:t> 2019/4)</a:t>
            </a:r>
          </a:p>
          <a:p>
            <a:pPr marL="285750" indent="-285750">
              <a:buFontTx/>
              <a:buChar char="-"/>
            </a:pPr>
            <a:r>
              <a:rPr lang="cs-CZ" dirty="0" err="1"/>
              <a:t>Pharmacovigilance</a:t>
            </a:r>
            <a:r>
              <a:rPr lang="cs-CZ" dirty="0"/>
              <a:t> in </a:t>
            </a:r>
            <a:r>
              <a:rPr lang="cs-CZ" dirty="0" err="1"/>
              <a:t>relation</a:t>
            </a:r>
            <a:r>
              <a:rPr lang="cs-CZ" dirty="0"/>
              <a:t> to </a:t>
            </a:r>
            <a:r>
              <a:rPr lang="cs-CZ" dirty="0" err="1"/>
              <a:t>VMPs</a:t>
            </a:r>
            <a:r>
              <a:rPr lang="cs-CZ" dirty="0"/>
              <a:t> </a:t>
            </a:r>
            <a:r>
              <a:rPr lang="cs-CZ" dirty="0" err="1"/>
              <a:t>used</a:t>
            </a:r>
            <a:r>
              <a:rPr lang="cs-CZ" dirty="0"/>
              <a:t> in MF</a:t>
            </a:r>
          </a:p>
          <a:p>
            <a:endParaRPr lang="cs-CZ" b="1" dirty="0"/>
          </a:p>
          <a:p>
            <a:r>
              <a:rPr lang="cs-CZ" b="1" dirty="0" err="1"/>
              <a:t>Forms</a:t>
            </a:r>
            <a:endParaRPr lang="cs-CZ" b="1" dirty="0"/>
          </a:p>
          <a:p>
            <a:pPr marL="285750" indent="-285750">
              <a:buFontTx/>
              <a:buChar char="-"/>
            </a:pPr>
            <a:r>
              <a:rPr lang="cs-CZ" dirty="0" err="1"/>
              <a:t>Vetereinary</a:t>
            </a:r>
            <a:r>
              <a:rPr lang="cs-CZ" dirty="0"/>
              <a:t> </a:t>
            </a:r>
            <a:r>
              <a:rPr lang="cs-CZ" dirty="0" err="1"/>
              <a:t>prescription</a:t>
            </a:r>
            <a:r>
              <a:rPr lang="cs-CZ" dirty="0"/>
              <a:t> </a:t>
            </a:r>
            <a:r>
              <a:rPr lang="cs-CZ" dirty="0" err="1"/>
              <a:t>form</a:t>
            </a:r>
            <a:r>
              <a:rPr lang="cs-CZ" dirty="0"/>
              <a:t> </a:t>
            </a:r>
            <a:r>
              <a:rPr lang="cs-CZ" dirty="0" err="1"/>
              <a:t>for</a:t>
            </a:r>
            <a:r>
              <a:rPr lang="cs-CZ" dirty="0"/>
              <a:t> </a:t>
            </a:r>
            <a:r>
              <a:rPr lang="cs-CZ" dirty="0" err="1"/>
              <a:t>medicated</a:t>
            </a:r>
            <a:r>
              <a:rPr lang="cs-CZ" dirty="0"/>
              <a:t> </a:t>
            </a:r>
            <a:r>
              <a:rPr lang="cs-CZ" dirty="0" err="1"/>
              <a:t>feeding</a:t>
            </a:r>
            <a:r>
              <a:rPr lang="cs-CZ" dirty="0"/>
              <a:t> </a:t>
            </a:r>
            <a:r>
              <a:rPr lang="cs-CZ" dirty="0" err="1"/>
              <a:t>stuff</a:t>
            </a:r>
            <a:r>
              <a:rPr lang="cs-CZ" dirty="0"/>
              <a:t>, </a:t>
            </a:r>
          </a:p>
          <a:p>
            <a:pPr marL="285750" indent="-285750">
              <a:buFontTx/>
              <a:buChar char="-"/>
            </a:pPr>
            <a:r>
              <a:rPr lang="cs-CZ" dirty="0" err="1"/>
              <a:t>Interactive</a:t>
            </a:r>
            <a:r>
              <a:rPr lang="cs-CZ" dirty="0"/>
              <a:t> </a:t>
            </a:r>
            <a:r>
              <a:rPr lang="cs-CZ" dirty="0" err="1"/>
              <a:t>form</a:t>
            </a:r>
            <a:r>
              <a:rPr lang="cs-CZ" dirty="0"/>
              <a:t> on </a:t>
            </a:r>
            <a:r>
              <a:rPr lang="cs-CZ" dirty="0" err="1"/>
              <a:t>forwarding</a:t>
            </a:r>
            <a:r>
              <a:rPr lang="cs-CZ" dirty="0"/>
              <a:t> </a:t>
            </a:r>
            <a:r>
              <a:rPr lang="cs-CZ" dirty="0" err="1"/>
              <a:t>information</a:t>
            </a:r>
            <a:r>
              <a:rPr lang="cs-CZ" dirty="0"/>
              <a:t> on </a:t>
            </a:r>
            <a:r>
              <a:rPr lang="cs-CZ" dirty="0" err="1"/>
              <a:t>medication</a:t>
            </a:r>
            <a:r>
              <a:rPr lang="cs-CZ" dirty="0"/>
              <a:t> </a:t>
            </a:r>
            <a:r>
              <a:rPr lang="cs-CZ" dirty="0" err="1"/>
              <a:t>of</a:t>
            </a:r>
            <a:r>
              <a:rPr lang="cs-CZ" dirty="0"/>
              <a:t> </a:t>
            </a:r>
            <a:r>
              <a:rPr lang="cs-CZ" dirty="0" err="1"/>
              <a:t>feed</a:t>
            </a:r>
            <a:r>
              <a:rPr lang="cs-CZ" dirty="0"/>
              <a:t> to SVA </a:t>
            </a:r>
          </a:p>
          <a:p>
            <a:pPr marL="285750" indent="-285750">
              <a:buFontTx/>
              <a:buChar char="-"/>
            </a:pPr>
            <a:r>
              <a:rPr lang="cs-CZ" dirty="0" err="1"/>
              <a:t>Information</a:t>
            </a:r>
            <a:r>
              <a:rPr lang="cs-CZ" dirty="0"/>
              <a:t> </a:t>
            </a:r>
            <a:r>
              <a:rPr lang="cs-CZ" dirty="0" err="1"/>
              <a:t>for</a:t>
            </a:r>
            <a:r>
              <a:rPr lang="cs-CZ" dirty="0"/>
              <a:t> </a:t>
            </a:r>
            <a:r>
              <a:rPr lang="cs-CZ" dirty="0" err="1"/>
              <a:t>labelling</a:t>
            </a:r>
            <a:r>
              <a:rPr lang="cs-CZ" dirty="0"/>
              <a:t> </a:t>
            </a:r>
            <a:r>
              <a:rPr lang="cs-CZ" dirty="0" err="1"/>
              <a:t>of</a:t>
            </a:r>
            <a:r>
              <a:rPr lang="cs-CZ" dirty="0"/>
              <a:t> </a:t>
            </a:r>
            <a:r>
              <a:rPr lang="cs-CZ" dirty="0" err="1"/>
              <a:t>medicated</a:t>
            </a:r>
            <a:r>
              <a:rPr lang="cs-CZ" dirty="0"/>
              <a:t> </a:t>
            </a:r>
            <a:r>
              <a:rPr lang="cs-CZ" dirty="0" err="1"/>
              <a:t>feed</a:t>
            </a:r>
            <a:r>
              <a:rPr lang="cs-CZ" dirty="0"/>
              <a:t> </a:t>
            </a:r>
          </a:p>
          <a:p>
            <a:r>
              <a:rPr lang="cs-CZ" dirty="0" err="1"/>
              <a:t>Valid</a:t>
            </a:r>
            <a:r>
              <a:rPr lang="cs-CZ" dirty="0"/>
              <a:t> </a:t>
            </a:r>
            <a:r>
              <a:rPr lang="cs-CZ" dirty="0" err="1"/>
              <a:t>since</a:t>
            </a:r>
            <a:r>
              <a:rPr lang="cs-CZ" dirty="0"/>
              <a:t> 28th Jan 2022 (in line </a:t>
            </a:r>
            <a:r>
              <a:rPr lang="cs-CZ" dirty="0" err="1"/>
              <a:t>with</a:t>
            </a:r>
            <a:r>
              <a:rPr lang="cs-CZ" dirty="0"/>
              <a:t> </a:t>
            </a:r>
            <a:r>
              <a:rPr lang="cs-CZ" dirty="0" err="1"/>
              <a:t>Regulation</a:t>
            </a:r>
            <a:r>
              <a:rPr lang="cs-CZ" dirty="0"/>
              <a:t> (EU) 2019/4)</a:t>
            </a:r>
          </a:p>
          <a:p>
            <a:endParaRPr lang="cs-CZ" dirty="0"/>
          </a:p>
          <a:p>
            <a:endParaRPr lang="en-GB" dirty="0"/>
          </a:p>
          <a:p>
            <a:endParaRPr lang="en-GB" dirty="0"/>
          </a:p>
        </p:txBody>
      </p:sp>
    </p:spTree>
    <p:extLst>
      <p:ext uri="{BB962C8B-B14F-4D97-AF65-F5344CB8AC3E}">
        <p14:creationId xmlns:p14="http://schemas.microsoft.com/office/powerpoint/2010/main" val="324294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1AD478FF-7DA2-4ED6-ABF8-4CD6F20C8845}"/>
              </a:ext>
            </a:extLst>
          </p:cNvPr>
          <p:cNvSpPr>
            <a:spLocks noGrp="1"/>
          </p:cNvSpPr>
          <p:nvPr>
            <p:ph type="body" sz="quarter" idx="10"/>
          </p:nvPr>
        </p:nvSpPr>
        <p:spPr>
          <a:xfrm>
            <a:off x="531225" y="223738"/>
            <a:ext cx="10439398" cy="307760"/>
          </a:xfrm>
        </p:spPr>
        <p:txBody>
          <a:bodyPr/>
          <a:lstStyle/>
          <a:p>
            <a:r>
              <a:rPr lang="cs-CZ" b="1" dirty="0"/>
              <a:t>TRENDS in </a:t>
            </a:r>
            <a:r>
              <a:rPr lang="cs-CZ" b="1" dirty="0" err="1"/>
              <a:t>anticrobials</a:t>
            </a:r>
            <a:r>
              <a:rPr lang="cs-CZ" b="1" dirty="0"/>
              <a:t> </a:t>
            </a:r>
            <a:r>
              <a:rPr lang="cs-CZ" b="1" dirty="0" err="1"/>
              <a:t>consumption</a:t>
            </a:r>
            <a:r>
              <a:rPr lang="cs-CZ" b="1" dirty="0"/>
              <a:t> – </a:t>
            </a:r>
            <a:r>
              <a:rPr lang="cs-CZ" b="1" dirty="0" err="1"/>
              <a:t>targeted</a:t>
            </a:r>
            <a:r>
              <a:rPr lang="cs-CZ" b="1" dirty="0"/>
              <a:t> on MEDICATED FEED</a:t>
            </a:r>
            <a:endParaRPr lang="en-GB" b="1" dirty="0"/>
          </a:p>
        </p:txBody>
      </p:sp>
      <p:sp>
        <p:nvSpPr>
          <p:cNvPr id="3" name="TextovéPole 2">
            <a:extLst>
              <a:ext uri="{FF2B5EF4-FFF2-40B4-BE49-F238E27FC236}">
                <a16:creationId xmlns:a16="http://schemas.microsoft.com/office/drawing/2014/main" id="{A47752E8-5616-418B-92BA-703F27EA2C43}"/>
              </a:ext>
            </a:extLst>
          </p:cNvPr>
          <p:cNvSpPr txBox="1"/>
          <p:nvPr/>
        </p:nvSpPr>
        <p:spPr>
          <a:xfrm>
            <a:off x="775832" y="750267"/>
            <a:ext cx="10806567" cy="2031325"/>
          </a:xfrm>
          <a:prstGeom prst="rect">
            <a:avLst/>
          </a:prstGeom>
          <a:noFill/>
        </p:spPr>
        <p:txBody>
          <a:bodyPr wrap="square" rtlCol="0">
            <a:spAutoFit/>
          </a:bodyPr>
          <a:lstStyle/>
          <a:p>
            <a:pPr marL="285750" indent="-285750">
              <a:buFont typeface="Wingdings" panose="05000000000000000000" pitchFamily="2" charset="2"/>
              <a:buChar char="Ø"/>
            </a:pPr>
            <a:r>
              <a:rPr lang="cs-CZ" dirty="0"/>
              <a:t>98 % </a:t>
            </a:r>
            <a:r>
              <a:rPr lang="cs-CZ" dirty="0" err="1"/>
              <a:t>of</a:t>
            </a:r>
            <a:r>
              <a:rPr lang="cs-CZ" dirty="0"/>
              <a:t> </a:t>
            </a:r>
            <a:r>
              <a:rPr lang="cs-CZ" dirty="0" err="1"/>
              <a:t>antimicrobials</a:t>
            </a:r>
            <a:r>
              <a:rPr lang="cs-CZ" dirty="0"/>
              <a:t> </a:t>
            </a:r>
            <a:r>
              <a:rPr lang="cs-CZ" dirty="0" err="1"/>
              <a:t>used</a:t>
            </a:r>
            <a:r>
              <a:rPr lang="cs-CZ" dirty="0"/>
              <a:t> in </a:t>
            </a:r>
            <a:r>
              <a:rPr lang="cs-CZ" dirty="0" err="1"/>
              <a:t>the</a:t>
            </a:r>
            <a:r>
              <a:rPr lang="cs-CZ" dirty="0"/>
              <a:t> </a:t>
            </a:r>
            <a:r>
              <a:rPr lang="cs-CZ" dirty="0" err="1"/>
              <a:t>form</a:t>
            </a:r>
            <a:r>
              <a:rPr lang="cs-CZ" dirty="0"/>
              <a:t> </a:t>
            </a:r>
            <a:r>
              <a:rPr lang="cs-CZ" dirty="0" err="1"/>
              <a:t>of</a:t>
            </a:r>
            <a:r>
              <a:rPr lang="cs-CZ" dirty="0"/>
              <a:t> MF </a:t>
            </a:r>
            <a:r>
              <a:rPr lang="cs-CZ" dirty="0" err="1"/>
              <a:t>administered</a:t>
            </a:r>
            <a:r>
              <a:rPr lang="cs-CZ" dirty="0"/>
              <a:t> to </a:t>
            </a:r>
            <a:r>
              <a:rPr lang="cs-CZ" dirty="0" err="1"/>
              <a:t>pigs</a:t>
            </a:r>
            <a:endParaRPr lang="cs-CZ" dirty="0"/>
          </a:p>
          <a:p>
            <a:pPr marL="285750" indent="-285750">
              <a:buFont typeface="Wingdings" panose="05000000000000000000" pitchFamily="2" charset="2"/>
              <a:buChar char="Ø"/>
            </a:pPr>
            <a:r>
              <a:rPr lang="cs-CZ" dirty="0" err="1"/>
              <a:t>Approx</a:t>
            </a:r>
            <a:r>
              <a:rPr lang="cs-CZ" dirty="0"/>
              <a:t> 2% </a:t>
            </a:r>
            <a:r>
              <a:rPr lang="cs-CZ" dirty="0" err="1"/>
              <a:t>rabbits</a:t>
            </a:r>
            <a:r>
              <a:rPr lang="cs-CZ" dirty="0"/>
              <a:t>, </a:t>
            </a:r>
            <a:r>
              <a:rPr lang="cs-CZ" dirty="0" err="1"/>
              <a:t>poultry</a:t>
            </a:r>
            <a:r>
              <a:rPr lang="cs-CZ" dirty="0"/>
              <a:t>, </a:t>
            </a:r>
            <a:r>
              <a:rPr lang="cs-CZ" dirty="0" err="1"/>
              <a:t>other</a:t>
            </a:r>
            <a:r>
              <a:rPr lang="cs-CZ" dirty="0"/>
              <a:t> minor species</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r>
              <a:rPr lang="cs-CZ" b="1" dirty="0" err="1"/>
              <a:t>Continuing</a:t>
            </a:r>
            <a:r>
              <a:rPr lang="cs-CZ" b="1" dirty="0"/>
              <a:t> </a:t>
            </a:r>
            <a:r>
              <a:rPr lang="cs-CZ" b="1" dirty="0" err="1"/>
              <a:t>decrease</a:t>
            </a:r>
            <a:r>
              <a:rPr lang="cs-CZ" b="1" dirty="0"/>
              <a:t> </a:t>
            </a:r>
            <a:r>
              <a:rPr lang="cs-CZ" b="1" dirty="0" err="1"/>
              <a:t>of</a:t>
            </a:r>
            <a:r>
              <a:rPr lang="cs-CZ" b="1" dirty="0"/>
              <a:t> use </a:t>
            </a:r>
            <a:r>
              <a:rPr lang="cs-CZ" b="1" dirty="0" err="1"/>
              <a:t>of</a:t>
            </a:r>
            <a:r>
              <a:rPr lang="cs-CZ" b="1" dirty="0"/>
              <a:t> </a:t>
            </a:r>
            <a:r>
              <a:rPr lang="cs-CZ" b="1" dirty="0" err="1"/>
              <a:t>medicated</a:t>
            </a:r>
            <a:r>
              <a:rPr lang="cs-CZ" b="1" dirty="0"/>
              <a:t> </a:t>
            </a:r>
            <a:r>
              <a:rPr lang="cs-CZ" b="1" dirty="0" err="1"/>
              <a:t>feed</a:t>
            </a:r>
            <a:r>
              <a:rPr lang="cs-CZ" b="1" dirty="0"/>
              <a:t> </a:t>
            </a:r>
            <a:r>
              <a:rPr lang="cs-CZ" b="1" dirty="0" err="1"/>
              <a:t>containing</a:t>
            </a:r>
            <a:r>
              <a:rPr lang="cs-CZ" b="1" dirty="0"/>
              <a:t> </a:t>
            </a:r>
            <a:r>
              <a:rPr lang="cs-CZ" b="1" dirty="0" err="1"/>
              <a:t>antimicrobials</a:t>
            </a:r>
            <a:r>
              <a:rPr lang="cs-CZ" b="1" dirty="0"/>
              <a:t> (- 85% in 2008 – 2023)</a:t>
            </a:r>
          </a:p>
          <a:p>
            <a:pPr marL="285750" indent="-285750">
              <a:buFont typeface="Wingdings" panose="05000000000000000000" pitchFamily="2" charset="2"/>
              <a:buChar char="Ø"/>
            </a:pPr>
            <a:r>
              <a:rPr lang="cs-CZ" dirty="0" err="1"/>
              <a:t>Individualisation</a:t>
            </a:r>
            <a:r>
              <a:rPr lang="cs-CZ" dirty="0"/>
              <a:t> </a:t>
            </a:r>
            <a:r>
              <a:rPr lang="cs-CZ" dirty="0" err="1"/>
              <a:t>of</a:t>
            </a:r>
            <a:r>
              <a:rPr lang="cs-CZ" dirty="0"/>
              <a:t> </a:t>
            </a:r>
            <a:r>
              <a:rPr lang="cs-CZ" dirty="0" err="1"/>
              <a:t>administration</a:t>
            </a:r>
            <a:r>
              <a:rPr lang="cs-CZ" dirty="0"/>
              <a:t> </a:t>
            </a:r>
            <a:r>
              <a:rPr lang="cs-CZ" dirty="0" err="1"/>
              <a:t>increase</a:t>
            </a:r>
            <a:r>
              <a:rPr lang="cs-CZ" dirty="0"/>
              <a:t> (</a:t>
            </a:r>
            <a:r>
              <a:rPr lang="cs-CZ" dirty="0" err="1"/>
              <a:t>injectable</a:t>
            </a:r>
            <a:r>
              <a:rPr lang="cs-CZ" dirty="0"/>
              <a:t> </a:t>
            </a:r>
            <a:r>
              <a:rPr lang="cs-CZ" dirty="0" err="1"/>
              <a:t>pharmaceutical</a:t>
            </a:r>
            <a:r>
              <a:rPr lang="cs-CZ" dirty="0"/>
              <a:t> </a:t>
            </a:r>
            <a:r>
              <a:rPr lang="cs-CZ" dirty="0" err="1"/>
              <a:t>forms</a:t>
            </a:r>
            <a:r>
              <a:rPr lang="cs-CZ" dirty="0"/>
              <a:t>)  </a:t>
            </a:r>
            <a:r>
              <a:rPr lang="cs-CZ" dirty="0" err="1"/>
              <a:t>or</a:t>
            </a:r>
            <a:r>
              <a:rPr lang="cs-CZ" dirty="0"/>
              <a:t> </a:t>
            </a:r>
            <a:r>
              <a:rPr lang="cs-CZ" dirty="0" err="1"/>
              <a:t>targeted</a:t>
            </a:r>
            <a:r>
              <a:rPr lang="cs-CZ" dirty="0"/>
              <a:t> </a:t>
            </a:r>
            <a:r>
              <a:rPr lang="cs-CZ" dirty="0" err="1"/>
              <a:t>administration</a:t>
            </a:r>
            <a:r>
              <a:rPr lang="cs-CZ" dirty="0"/>
              <a:t> to </a:t>
            </a:r>
            <a:r>
              <a:rPr lang="cs-CZ" dirty="0" err="1"/>
              <a:t>the</a:t>
            </a:r>
            <a:r>
              <a:rPr lang="cs-CZ" dirty="0"/>
              <a:t> </a:t>
            </a:r>
            <a:r>
              <a:rPr lang="cs-CZ" dirty="0" err="1"/>
              <a:t>smaller</a:t>
            </a:r>
            <a:r>
              <a:rPr lang="cs-CZ" dirty="0"/>
              <a:t> </a:t>
            </a:r>
            <a:r>
              <a:rPr lang="cs-CZ" dirty="0" err="1"/>
              <a:t>groups</a:t>
            </a:r>
            <a:r>
              <a:rPr lang="cs-CZ" dirty="0"/>
              <a:t> </a:t>
            </a:r>
            <a:r>
              <a:rPr lang="cs-CZ" dirty="0" err="1"/>
              <a:t>of</a:t>
            </a:r>
            <a:r>
              <a:rPr lang="cs-CZ" dirty="0"/>
              <a:t> </a:t>
            </a:r>
            <a:r>
              <a:rPr lang="cs-CZ" dirty="0" err="1"/>
              <a:t>animals</a:t>
            </a:r>
            <a:r>
              <a:rPr lang="cs-CZ" dirty="0"/>
              <a:t> and to </a:t>
            </a:r>
            <a:r>
              <a:rPr lang="cs-CZ" dirty="0" err="1"/>
              <a:t>this</a:t>
            </a:r>
            <a:r>
              <a:rPr lang="cs-CZ" dirty="0"/>
              <a:t> </a:t>
            </a:r>
            <a:r>
              <a:rPr lang="cs-CZ" dirty="0" err="1"/>
              <a:t>linked</a:t>
            </a:r>
            <a:r>
              <a:rPr lang="cs-CZ" dirty="0"/>
              <a:t> </a:t>
            </a:r>
            <a:r>
              <a:rPr lang="cs-CZ" dirty="0" err="1"/>
              <a:t>administration</a:t>
            </a:r>
            <a:r>
              <a:rPr lang="cs-CZ" dirty="0"/>
              <a:t> </a:t>
            </a:r>
            <a:r>
              <a:rPr lang="cs-CZ" dirty="0" err="1"/>
              <a:t>of</a:t>
            </a:r>
            <a:r>
              <a:rPr lang="cs-CZ" dirty="0"/>
              <a:t> </a:t>
            </a:r>
            <a:r>
              <a:rPr lang="cs-CZ" dirty="0" err="1"/>
              <a:t>the</a:t>
            </a:r>
            <a:r>
              <a:rPr lang="cs-CZ" dirty="0"/>
              <a:t> </a:t>
            </a:r>
            <a:r>
              <a:rPr lang="cs-CZ" dirty="0" err="1"/>
              <a:t>pharmaceutical</a:t>
            </a:r>
            <a:r>
              <a:rPr lang="cs-CZ" dirty="0"/>
              <a:t> </a:t>
            </a:r>
            <a:r>
              <a:rPr lang="cs-CZ" dirty="0" err="1"/>
              <a:t>forms</a:t>
            </a:r>
            <a:r>
              <a:rPr lang="cs-CZ" dirty="0"/>
              <a:t> via </a:t>
            </a:r>
            <a:r>
              <a:rPr lang="cs-CZ" dirty="0" err="1"/>
              <a:t>drinking</a:t>
            </a:r>
            <a:r>
              <a:rPr lang="cs-CZ" dirty="0"/>
              <a:t> </a:t>
            </a:r>
            <a:r>
              <a:rPr lang="cs-CZ" dirty="0" err="1"/>
              <a:t>water</a:t>
            </a:r>
            <a:r>
              <a:rPr lang="cs-CZ" dirty="0"/>
              <a:t> </a:t>
            </a:r>
            <a:r>
              <a:rPr lang="cs-CZ" dirty="0" err="1"/>
              <a:t>medication</a:t>
            </a:r>
            <a:endParaRPr lang="en-GB" dirty="0">
              <a:highlight>
                <a:srgbClr val="FFFF00"/>
              </a:highlight>
            </a:endParaRPr>
          </a:p>
        </p:txBody>
      </p:sp>
      <p:sp>
        <p:nvSpPr>
          <p:cNvPr id="5" name="TextovéPole 4">
            <a:extLst>
              <a:ext uri="{FF2B5EF4-FFF2-40B4-BE49-F238E27FC236}">
                <a16:creationId xmlns:a16="http://schemas.microsoft.com/office/drawing/2014/main" id="{F5D6D61F-024E-4227-AE9F-6A1BF1E0BE3E}"/>
              </a:ext>
            </a:extLst>
          </p:cNvPr>
          <p:cNvSpPr txBox="1"/>
          <p:nvPr/>
        </p:nvSpPr>
        <p:spPr>
          <a:xfrm>
            <a:off x="7391400" y="4259310"/>
            <a:ext cx="3581400" cy="646331"/>
          </a:xfrm>
          <a:prstGeom prst="rect">
            <a:avLst/>
          </a:prstGeom>
          <a:noFill/>
        </p:spPr>
        <p:txBody>
          <a:bodyPr wrap="square" rtlCol="0">
            <a:spAutoFit/>
          </a:bodyPr>
          <a:lstStyle/>
          <a:p>
            <a:r>
              <a:rPr lang="cs-CZ" b="1" dirty="0" err="1">
                <a:solidFill>
                  <a:srgbClr val="C00000"/>
                </a:solidFill>
              </a:rPr>
              <a:t>Pig</a:t>
            </a:r>
            <a:r>
              <a:rPr lang="cs-CZ" b="1" dirty="0">
                <a:solidFill>
                  <a:srgbClr val="C00000"/>
                </a:solidFill>
              </a:rPr>
              <a:t> </a:t>
            </a:r>
            <a:r>
              <a:rPr lang="cs-CZ" b="1" dirty="0" err="1">
                <a:solidFill>
                  <a:schemeClr val="tx1"/>
                </a:solidFill>
              </a:rPr>
              <a:t>population</a:t>
            </a:r>
            <a:endParaRPr lang="cs-CZ" b="1" dirty="0">
              <a:solidFill>
                <a:schemeClr val="tx1"/>
              </a:solidFill>
            </a:endParaRPr>
          </a:p>
          <a:p>
            <a:r>
              <a:rPr lang="cs-CZ" b="1" dirty="0" err="1">
                <a:solidFill>
                  <a:srgbClr val="C00000"/>
                </a:solidFill>
              </a:rPr>
              <a:t>decrease</a:t>
            </a:r>
            <a:r>
              <a:rPr lang="cs-CZ" dirty="0"/>
              <a:t> 2008 – 2023: </a:t>
            </a:r>
            <a:r>
              <a:rPr lang="cs-CZ" b="1" dirty="0">
                <a:solidFill>
                  <a:srgbClr val="C00000"/>
                </a:solidFill>
              </a:rPr>
              <a:t>- 41% </a:t>
            </a:r>
            <a:endParaRPr lang="en-GB" b="1" dirty="0">
              <a:solidFill>
                <a:srgbClr val="C00000"/>
              </a:solidFill>
            </a:endParaRPr>
          </a:p>
        </p:txBody>
      </p:sp>
      <p:sp>
        <p:nvSpPr>
          <p:cNvPr id="6" name="TextovéPole 5">
            <a:extLst>
              <a:ext uri="{FF2B5EF4-FFF2-40B4-BE49-F238E27FC236}">
                <a16:creationId xmlns:a16="http://schemas.microsoft.com/office/drawing/2014/main" id="{ACE4CB47-A780-4682-8296-8F5F7EFC1288}"/>
              </a:ext>
            </a:extLst>
          </p:cNvPr>
          <p:cNvSpPr txBox="1"/>
          <p:nvPr/>
        </p:nvSpPr>
        <p:spPr>
          <a:xfrm>
            <a:off x="7432664" y="5111750"/>
            <a:ext cx="4149735" cy="923330"/>
          </a:xfrm>
          <a:prstGeom prst="rect">
            <a:avLst/>
          </a:prstGeom>
          <a:noFill/>
        </p:spPr>
        <p:txBody>
          <a:bodyPr wrap="square" rtlCol="0">
            <a:spAutoFit/>
          </a:bodyPr>
          <a:lstStyle/>
          <a:p>
            <a:r>
              <a:rPr lang="cs-CZ" b="1" dirty="0" err="1">
                <a:solidFill>
                  <a:srgbClr val="0070C0"/>
                </a:solidFill>
              </a:rPr>
              <a:t>Consumption</a:t>
            </a:r>
            <a:r>
              <a:rPr lang="cs-CZ" b="1" dirty="0">
                <a:solidFill>
                  <a:srgbClr val="0070C0"/>
                </a:solidFill>
              </a:rPr>
              <a:t> </a:t>
            </a:r>
            <a:r>
              <a:rPr lang="cs-CZ" b="1" dirty="0" err="1">
                <a:solidFill>
                  <a:srgbClr val="0070C0"/>
                </a:solidFill>
              </a:rPr>
              <a:t>of</a:t>
            </a:r>
            <a:r>
              <a:rPr lang="cs-CZ" b="1" dirty="0">
                <a:solidFill>
                  <a:srgbClr val="0070C0"/>
                </a:solidFill>
              </a:rPr>
              <a:t> </a:t>
            </a:r>
            <a:r>
              <a:rPr lang="cs-CZ" b="1" dirty="0" err="1">
                <a:solidFill>
                  <a:srgbClr val="0070C0"/>
                </a:solidFill>
              </a:rPr>
              <a:t>antimicrobials</a:t>
            </a:r>
            <a:r>
              <a:rPr lang="cs-CZ" b="1" dirty="0">
                <a:solidFill>
                  <a:srgbClr val="0070C0"/>
                </a:solidFill>
              </a:rPr>
              <a:t> </a:t>
            </a:r>
          </a:p>
          <a:p>
            <a:r>
              <a:rPr lang="cs-CZ" dirty="0"/>
              <a:t>in MF – trend</a:t>
            </a:r>
          </a:p>
          <a:p>
            <a:r>
              <a:rPr lang="cs-CZ" b="1" dirty="0" err="1">
                <a:solidFill>
                  <a:srgbClr val="0070C0"/>
                </a:solidFill>
              </a:rPr>
              <a:t>Decrease</a:t>
            </a:r>
            <a:r>
              <a:rPr lang="cs-CZ" dirty="0"/>
              <a:t> 2008 – 2023: </a:t>
            </a:r>
            <a:r>
              <a:rPr lang="cs-CZ" b="1" dirty="0">
                <a:solidFill>
                  <a:srgbClr val="0070C0"/>
                </a:solidFill>
              </a:rPr>
              <a:t>- 85%</a:t>
            </a:r>
            <a:endParaRPr lang="en-GB" b="1" dirty="0">
              <a:solidFill>
                <a:srgbClr val="0070C0"/>
              </a:solidFill>
            </a:endParaRPr>
          </a:p>
        </p:txBody>
      </p:sp>
      <p:pic>
        <p:nvPicPr>
          <p:cNvPr id="8" name="Obrázek 7">
            <a:extLst>
              <a:ext uri="{FF2B5EF4-FFF2-40B4-BE49-F238E27FC236}">
                <a16:creationId xmlns:a16="http://schemas.microsoft.com/office/drawing/2014/main" id="{CBB7B38B-72C6-44E4-8F6E-9D93340B881A}"/>
              </a:ext>
            </a:extLst>
          </p:cNvPr>
          <p:cNvPicPr>
            <a:picLocks noChangeAspect="1"/>
          </p:cNvPicPr>
          <p:nvPr/>
        </p:nvPicPr>
        <p:blipFill>
          <a:blip r:embed="rId3"/>
          <a:stretch>
            <a:fillRect/>
          </a:stretch>
        </p:blipFill>
        <p:spPr>
          <a:xfrm>
            <a:off x="1219200" y="2825750"/>
            <a:ext cx="6014126" cy="3667332"/>
          </a:xfrm>
          <a:prstGeom prst="rect">
            <a:avLst/>
          </a:prstGeom>
        </p:spPr>
      </p:pic>
    </p:spTree>
    <p:extLst>
      <p:ext uri="{BB962C8B-B14F-4D97-AF65-F5344CB8AC3E}">
        <p14:creationId xmlns:p14="http://schemas.microsoft.com/office/powerpoint/2010/main" val="102337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CZECH REPUBLIC, 21 &amp; 22 NOVEMBER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486287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impact</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of</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cross</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contamination</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a:t>
            </a: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carry-over residues</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of</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antimicrobials</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from</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MF on</a:t>
            </a: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targeted</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on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achievement</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cs-CZ"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of</a:t>
            </a:r>
            <a:r>
              <a:rPr kumimoji="0" lang="cs-CZ"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more precise dosage) to avoid subtherapeutic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E0C63-1D63-44CF-8AF3-0EB810D6A0B2}">
  <ds:schemaRefs>
    <ds:schemaRef ds:uri="http://purl.org/dc/elements/1.1/"/>
    <ds:schemaRef ds:uri="http://www.w3.org/XML/1998/namespace"/>
    <ds:schemaRef ds:uri="cf327815-79d0-4fc2-8b8d-cf7e72fbbfb7"/>
    <ds:schemaRef ds:uri="647396e3-6a7c-49e4-86bb-38ecec5b669c"/>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0A8A02CD-D92A-43A9-A09B-A252CAEB6024}">
  <ds:schemaRefs>
    <ds:schemaRef ds:uri="http://schemas.microsoft.com/sharepoint/v3/contenttype/forms"/>
  </ds:schemaRefs>
</ds:datastoreItem>
</file>

<file path=customXml/itemProps3.xml><?xml version="1.0" encoding="utf-8"?>
<ds:datastoreItem xmlns:ds="http://schemas.openxmlformats.org/officeDocument/2006/customXml" ds:itemID="{A6A372D0-CCAC-4187-8105-F3BD364D6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4414</TotalTime>
  <Words>3318</Words>
  <Application>Microsoft Office PowerPoint</Application>
  <PresentationFormat>Vlastní</PresentationFormat>
  <Paragraphs>262</Paragraphs>
  <Slides>18</Slides>
  <Notes>11</Notes>
  <HiddenSlides>3</HiddenSlides>
  <MMClips>0</MMClips>
  <ScaleCrop>false</ScaleCrop>
  <HeadingPairs>
    <vt:vector size="6" baseType="variant">
      <vt:variant>
        <vt:lpstr>Použitá písma</vt:lpstr>
      </vt:variant>
      <vt:variant>
        <vt:i4>12</vt:i4>
      </vt:variant>
      <vt:variant>
        <vt:lpstr>Motiv</vt:lpstr>
      </vt:variant>
      <vt:variant>
        <vt:i4>2</vt:i4>
      </vt:variant>
      <vt:variant>
        <vt:lpstr>Nadpisy snímků</vt:lpstr>
      </vt:variant>
      <vt:variant>
        <vt:i4>18</vt:i4>
      </vt:variant>
    </vt:vector>
  </HeadingPairs>
  <TitlesOfParts>
    <vt:vector size="32"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Pokludová Lucie</cp:lastModifiedBy>
  <cp:revision>74</cp:revision>
  <dcterms:created xsi:type="dcterms:W3CDTF">2023-11-20T15:58:16Z</dcterms:created>
  <dcterms:modified xsi:type="dcterms:W3CDTF">2024-11-13T21:46:36Z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13355200</vt:r8>
  </property>
</Properties>
</file>