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55" r:id="rId17"/>
    <p:sldId id="2456" r:id="rId18"/>
    <p:sldId id="2457" r:id="rId19"/>
    <p:sldId id="2458" r:id="rId20"/>
    <p:sldId id="2451" r:id="rId21"/>
    <p:sldId id="2452"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15425-AC94-487C-BC49-9BF24018EE99}" v="6" dt="2024-11-18T11:45:49.6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47" d="100"/>
          <a:sy n="47" d="100"/>
        </p:scale>
        <p:origin x="72" y="7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23E15425-AC94-487C-BC49-9BF24018EE99}"/>
    <pc:docChg chg="addSld modSld">
      <pc:chgData name="Andrea Castro Troya" userId="58fec591-b333-4c59-a2df-1c57e39d4266" providerId="ADAL" clId="{23E15425-AC94-487C-BC49-9BF24018EE99}" dt="2024-11-18T11:45:49.686" v="5"/>
      <pc:docMkLst>
        <pc:docMk/>
      </pc:docMkLst>
      <pc:sldChg chg="add">
        <pc:chgData name="Andrea Castro Troya" userId="58fec591-b333-4c59-a2df-1c57e39d4266" providerId="ADAL" clId="{23E15425-AC94-487C-BC49-9BF24018EE99}" dt="2024-11-18T11:45:29.900" v="4"/>
        <pc:sldMkLst>
          <pc:docMk/>
          <pc:sldMk cId="3419589761" sldId="2451"/>
        </pc:sldMkLst>
      </pc:sldChg>
      <pc:sldChg chg="add">
        <pc:chgData name="Andrea Castro Troya" userId="58fec591-b333-4c59-a2df-1c57e39d4266" providerId="ADAL" clId="{23E15425-AC94-487C-BC49-9BF24018EE99}" dt="2024-11-18T11:45:49.686" v="5"/>
        <pc:sldMkLst>
          <pc:docMk/>
          <pc:sldMk cId="3836291720" sldId="2452"/>
        </pc:sldMkLst>
      </pc:sldChg>
      <pc:sldChg chg="add">
        <pc:chgData name="Andrea Castro Troya" userId="58fec591-b333-4c59-a2df-1c57e39d4266" providerId="ADAL" clId="{23E15425-AC94-487C-BC49-9BF24018EE99}" dt="2024-11-18T11:44:17.434" v="0"/>
        <pc:sldMkLst>
          <pc:docMk/>
          <pc:sldMk cId="477621850" sldId="2455"/>
        </pc:sldMkLst>
      </pc:sldChg>
      <pc:sldChg chg="add">
        <pc:chgData name="Andrea Castro Troya" userId="58fec591-b333-4c59-a2df-1c57e39d4266" providerId="ADAL" clId="{23E15425-AC94-487C-BC49-9BF24018EE99}" dt="2024-11-18T11:44:42.551" v="1"/>
        <pc:sldMkLst>
          <pc:docMk/>
          <pc:sldMk cId="3064387176" sldId="2456"/>
        </pc:sldMkLst>
      </pc:sldChg>
      <pc:sldChg chg="add">
        <pc:chgData name="Andrea Castro Troya" userId="58fec591-b333-4c59-a2df-1c57e39d4266" providerId="ADAL" clId="{23E15425-AC94-487C-BC49-9BF24018EE99}" dt="2024-11-18T11:44:58.345" v="2"/>
        <pc:sldMkLst>
          <pc:docMk/>
          <pc:sldMk cId="3972002267" sldId="2457"/>
        </pc:sldMkLst>
      </pc:sldChg>
      <pc:sldChg chg="add">
        <pc:chgData name="Andrea Castro Troya" userId="58fec591-b333-4c59-a2df-1c57e39d4266" providerId="ADAL" clId="{23E15425-AC94-487C-BC49-9BF24018EE99}" dt="2024-11-18T11:45:13.022" v="3"/>
        <pc:sldMkLst>
          <pc:docMk/>
          <pc:sldMk cId="15267532" sldId="24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EC Square Sans Pro" panose="020B0506040000020004" pitchFamily="34" charset="0"/>
            </a:rPr>
            <a:t>Different rules apply for </a:t>
          </a:r>
          <a:endParaRPr lang="en-GB" sz="24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EC Square Sans Pro" panose="020B0506040000020004" pitchFamily="34" charset="0"/>
            </a:rPr>
            <a:t>Via Feed</a:t>
          </a:r>
          <a:endParaRPr lang="en-GB" sz="24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EC Square Sans Pro" panose="020B0506040000020004" pitchFamily="34" charset="0"/>
            </a:rPr>
            <a:t>Via Water</a:t>
          </a:r>
          <a:endParaRPr lang="en-GB" sz="24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18/11/2024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11/18/2024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11/18/2024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11/18/2024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likumi.lv/ta/en/en/id/183720-law-on-circulation-of-animal-feedingstuffs"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LATVIA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3 &amp; 4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901945"/>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rgbClr val="002060"/>
                </a:solidFill>
                <a:latin typeface="EC Square Sans Pro"/>
                <a:cs typeface="Arial"/>
              </a:rPr>
              <a:t>National</a:t>
            </a:r>
            <a:r>
              <a:rPr lang="es-ES" sz="4400" b="1" dirty="0">
                <a:solidFill>
                  <a:srgbClr val="002060"/>
                </a:solidFill>
                <a:latin typeface="EC Square Sans Pro"/>
                <a:cs typeface="Arial"/>
              </a:rPr>
              <a:t> p</a:t>
            </a:r>
            <a:r>
              <a:rPr lang="en-GB" sz="4400" b="1" dirty="0">
                <a:solidFill>
                  <a:srgbClr val="002060"/>
                </a:solidFill>
                <a:latin typeface="EC Square Sans Pro"/>
                <a:cs typeface="Arial"/>
              </a:rPr>
              <a:t>r</a:t>
            </a:r>
            <a:r>
              <a:rPr lang="es-ES" sz="4400" b="1" err="1">
                <a:solidFill>
                  <a:srgbClr val="002060"/>
                </a:solidFill>
                <a:latin typeface="EC Square Sans Pro"/>
                <a:cs typeface="Arial"/>
              </a:rPr>
              <a:t>ovisions</a:t>
            </a:r>
            <a:endParaRPr lang="es-ES" sz="3200" b="1">
              <a:solidFill>
                <a:srgbClr val="002060"/>
              </a:solidFill>
              <a:latin typeface="EC Square Sans Pro"/>
              <a:cs typeface="Arial"/>
            </a:endParaRP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a:stretch>
            <a:fillRect/>
          </a:stretch>
        </p:blipFill>
        <p:spPr>
          <a:xfrm>
            <a:off x="5029200" y="2063750"/>
            <a:ext cx="3705740" cy="247024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LAW ON CIRCULATION OF ANIMAL FEEDINGSTUFFS</a:t>
            </a:r>
            <a:r>
              <a:rPr lang="lv-LV" b="1" dirty="0"/>
              <a:t> (1)</a:t>
            </a:r>
            <a:endParaRPr lang="bg-BG" b="1" dirty="0"/>
          </a:p>
        </p:txBody>
      </p:sp>
      <p:sp>
        <p:nvSpPr>
          <p:cNvPr id="3" name="Rectangle 2"/>
          <p:cNvSpPr/>
          <p:nvPr/>
        </p:nvSpPr>
        <p:spPr>
          <a:xfrm>
            <a:off x="275748" y="1633124"/>
            <a:ext cx="11484932" cy="4892878"/>
          </a:xfrm>
          <a:prstGeom prst="rect">
            <a:avLst/>
          </a:prstGeom>
        </p:spPr>
        <p:txBody>
          <a:bodyPr wrap="square">
            <a:spAutoFit/>
          </a:bodyPr>
          <a:lstStyle/>
          <a:p>
            <a:pPr marL="342900" indent="-342900" defTabSz="912754">
              <a:buFont typeface="Arial" panose="020B0604020202020204" pitchFamily="34" charset="0"/>
              <a:buChar char="•"/>
            </a:pPr>
            <a:r>
              <a:rPr lang="en-US" sz="2400" dirty="0">
                <a:solidFill>
                  <a:schemeClr val="accent5">
                    <a:lumMod val="75000"/>
                  </a:schemeClr>
                </a:solidFill>
              </a:rPr>
              <a:t>The national regulations for the implementation of Regulation (EU) 2019/4 on MEDICATED FEEDS were introduced by the </a:t>
            </a:r>
            <a:r>
              <a:rPr lang="en-US" sz="2400" b="1" dirty="0">
                <a:solidFill>
                  <a:schemeClr val="accent5">
                    <a:lumMod val="75000"/>
                  </a:schemeClr>
                </a:solidFill>
              </a:rPr>
              <a:t>Law on Circulation of Animal </a:t>
            </a:r>
            <a:r>
              <a:rPr lang="en-US" sz="2400" b="1" dirty="0" err="1">
                <a:solidFill>
                  <a:schemeClr val="accent5">
                    <a:lumMod val="75000"/>
                  </a:schemeClr>
                </a:solidFill>
              </a:rPr>
              <a:t>Feedingstuffs</a:t>
            </a:r>
            <a:r>
              <a:rPr lang="lv-LV" sz="2400" b="1" dirty="0">
                <a:solidFill>
                  <a:schemeClr val="accent5">
                    <a:lumMod val="75000"/>
                  </a:schemeClr>
                </a:solidFill>
              </a:rPr>
              <a:t>*</a:t>
            </a:r>
          </a:p>
          <a:p>
            <a:pPr defTabSz="912754"/>
            <a:endParaRPr lang="lv-LV" sz="2800" dirty="0">
              <a:solidFill>
                <a:schemeClr val="accent5">
                  <a:lumMod val="75000"/>
                </a:schemeClr>
              </a:solidFill>
            </a:endParaRPr>
          </a:p>
          <a:p>
            <a:pPr marL="342900" indent="-342900" defTabSz="912754">
              <a:buFont typeface="Arial" panose="020B0604020202020204" pitchFamily="34" charset="0"/>
              <a:buChar char="•"/>
            </a:pPr>
            <a:r>
              <a:rPr lang="en-US" sz="2400" dirty="0">
                <a:solidFill>
                  <a:schemeClr val="accent5">
                    <a:lumMod val="75000"/>
                  </a:schemeClr>
                </a:solidFill>
              </a:rPr>
              <a:t>The medicated feed is produced, placed on the market and used in accordance with Regulation (EU) 2019/4 of the European Parliament and of the Council on the manufacture, placing on the market and use of medicated feed</a:t>
            </a:r>
            <a:endParaRPr lang="lv-LV" sz="2400" dirty="0">
              <a:solidFill>
                <a:schemeClr val="accent5">
                  <a:lumMod val="75000"/>
                </a:schemeClr>
              </a:solidFill>
            </a:endParaRPr>
          </a:p>
          <a:p>
            <a:pPr defTabSz="912754"/>
            <a:endParaRPr lang="lv-LV" sz="2800" b="1" dirty="0">
              <a:solidFill>
                <a:schemeClr val="accent5">
                  <a:lumMod val="75000"/>
                </a:schemeClr>
              </a:solidFill>
              <a:latin typeface="Arial" panose="020B0604020202020204" pitchFamily="34" charset="0"/>
            </a:endParaRPr>
          </a:p>
          <a:p>
            <a:pPr marL="342900" indent="-342900" defTabSz="912754">
              <a:buFont typeface="Arial" panose="020B0604020202020204" pitchFamily="34" charset="0"/>
              <a:buChar char="•"/>
            </a:pPr>
            <a:r>
              <a:rPr lang="en-US" sz="2400" dirty="0">
                <a:solidFill>
                  <a:schemeClr val="accent5">
                    <a:lumMod val="75000"/>
                  </a:schemeClr>
                </a:solidFill>
              </a:rPr>
              <a:t> Official feed control is carried out by the </a:t>
            </a:r>
            <a:r>
              <a:rPr lang="lv-LV" sz="2400" dirty="0">
                <a:solidFill>
                  <a:schemeClr val="accent5">
                    <a:lumMod val="75000"/>
                  </a:schemeClr>
                </a:solidFill>
              </a:rPr>
              <a:t>Latvian Food and Veterinary </a:t>
            </a:r>
            <a:r>
              <a:rPr lang="lv-LV" sz="2400" dirty="0" err="1">
                <a:solidFill>
                  <a:schemeClr val="accent5">
                    <a:lumMod val="75000"/>
                  </a:schemeClr>
                </a:solidFill>
              </a:rPr>
              <a:t>Serivce</a:t>
            </a:r>
            <a:r>
              <a:rPr lang="lv-LV" sz="2400" dirty="0">
                <a:solidFill>
                  <a:schemeClr val="accent5">
                    <a:lumMod val="75000"/>
                  </a:schemeClr>
                </a:solidFill>
              </a:rPr>
              <a:t> (FVS) Republic of Latvia,  </a:t>
            </a:r>
            <a:r>
              <a:rPr lang="en-US" sz="2400" dirty="0">
                <a:solidFill>
                  <a:schemeClr val="accent5">
                    <a:lumMod val="75000"/>
                  </a:schemeClr>
                </a:solidFill>
              </a:rPr>
              <a:t>which is the competent authority within the meaning of Art. 4, paragraph 1 of Regulation (EU) 2017/625</a:t>
            </a:r>
            <a:endParaRPr lang="lv-LV" sz="2400" dirty="0">
              <a:solidFill>
                <a:schemeClr val="accent5">
                  <a:lumMod val="75000"/>
                </a:schemeClr>
              </a:solidFill>
            </a:endParaRPr>
          </a:p>
          <a:p>
            <a:pPr defTabSz="912754"/>
            <a:endParaRPr lang="lv-LV" sz="2795" dirty="0"/>
          </a:p>
          <a:p>
            <a:pPr defTabSz="912754"/>
            <a:r>
              <a:rPr lang="lv-LV" sz="1200" dirty="0">
                <a:hlinkClick r:id="rId2"/>
              </a:rPr>
              <a:t>*https://likumi.lv/ta/en/en/id/183720-law-on-circulation-of-animal-feedingstuffs</a:t>
            </a:r>
            <a:endParaRPr lang="lv-LV" sz="1200" dirty="0"/>
          </a:p>
        </p:txBody>
      </p:sp>
    </p:spTree>
    <p:extLst>
      <p:ext uri="{BB962C8B-B14F-4D97-AF65-F5344CB8AC3E}">
        <p14:creationId xmlns:p14="http://schemas.microsoft.com/office/powerpoint/2010/main" val="47762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a:t>LAW ON CIRCULATION OF ANIMAL FEEDINGSTUFFS</a:t>
            </a:r>
            <a:r>
              <a:rPr lang="lv-LV" b="1" dirty="0"/>
              <a:t> (2)</a:t>
            </a:r>
            <a:endParaRPr lang="bg-BG" b="1" dirty="0"/>
          </a:p>
          <a:p>
            <a:endParaRPr lang="bg-BG" dirty="0"/>
          </a:p>
        </p:txBody>
      </p:sp>
      <p:sp>
        <p:nvSpPr>
          <p:cNvPr id="3" name="Rectangle 2"/>
          <p:cNvSpPr/>
          <p:nvPr/>
        </p:nvSpPr>
        <p:spPr>
          <a:xfrm>
            <a:off x="619741" y="1229635"/>
            <a:ext cx="10344044" cy="4154984"/>
          </a:xfrm>
          <a:prstGeom prst="rect">
            <a:avLst/>
          </a:prstGeom>
        </p:spPr>
        <p:txBody>
          <a:bodyPr wrap="square">
            <a:spAutoFit/>
          </a:bodyPr>
          <a:lstStyle/>
          <a:p>
            <a:pPr marL="457200" indent="-457200" algn="just" defTabSz="912754">
              <a:buFont typeface="Wingdings" panose="05000000000000000000" pitchFamily="2" charset="2"/>
              <a:buChar char="ü"/>
            </a:pPr>
            <a:r>
              <a:rPr lang="en-US" sz="2400" dirty="0">
                <a:solidFill>
                  <a:schemeClr val="accent5">
                    <a:lumMod val="75000"/>
                  </a:schemeClr>
                </a:solidFill>
              </a:rPr>
              <a:t>All activities related to the production and trade of medicated feed are carried out only in facilities approved by the </a:t>
            </a:r>
            <a:r>
              <a:rPr lang="lv-LV" sz="2400" dirty="0">
                <a:solidFill>
                  <a:schemeClr val="accent5">
                    <a:lumMod val="75000"/>
                  </a:schemeClr>
                </a:solidFill>
              </a:rPr>
              <a:t>Food and Veterinary Service</a:t>
            </a:r>
          </a:p>
          <a:p>
            <a:pPr marL="457200" indent="-457200" algn="just" defTabSz="912754">
              <a:buFont typeface="Wingdings" panose="05000000000000000000" pitchFamily="2" charset="2"/>
              <a:buChar char="Ø"/>
            </a:pPr>
            <a:endParaRPr lang="lv-LV" sz="2400" dirty="0">
              <a:solidFill>
                <a:schemeClr val="accent5">
                  <a:lumMod val="75000"/>
                </a:schemeClr>
              </a:solidFill>
            </a:endParaRPr>
          </a:p>
          <a:p>
            <a:pPr marL="457200" indent="-457200" algn="just" defTabSz="912754">
              <a:buFont typeface="Wingdings" panose="05000000000000000000" pitchFamily="2" charset="2"/>
              <a:buChar char="ü"/>
            </a:pPr>
            <a:r>
              <a:rPr lang="en-US" sz="2400" dirty="0">
                <a:solidFill>
                  <a:schemeClr val="accent5">
                    <a:lumMod val="75000"/>
                  </a:schemeClr>
                </a:solidFill>
              </a:rPr>
              <a:t>Veterinary </a:t>
            </a:r>
            <a:r>
              <a:rPr lang="lv-LV" sz="2400" dirty="0">
                <a:solidFill>
                  <a:schemeClr val="accent5">
                    <a:lumMod val="75000"/>
                  </a:schemeClr>
                </a:solidFill>
              </a:rPr>
              <a:t>medicine</a:t>
            </a:r>
            <a:r>
              <a:rPr lang="en-US" sz="2400" dirty="0">
                <a:solidFill>
                  <a:schemeClr val="accent5">
                    <a:lumMod val="75000"/>
                  </a:schemeClr>
                </a:solidFill>
              </a:rPr>
              <a:t> intended for the production of medicated feed may only be distributed by a</a:t>
            </a:r>
            <a:r>
              <a:rPr lang="lv-LV" sz="2400" dirty="0">
                <a:solidFill>
                  <a:schemeClr val="accent5">
                    <a:lumMod val="75000"/>
                  </a:schemeClr>
                </a:solidFill>
              </a:rPr>
              <a:t>n</a:t>
            </a:r>
            <a:r>
              <a:rPr lang="en-US" sz="2400" dirty="0">
                <a:solidFill>
                  <a:schemeClr val="accent5">
                    <a:lumMod val="75000"/>
                  </a:schemeClr>
                </a:solidFill>
              </a:rPr>
              <a:t> </a:t>
            </a:r>
            <a:r>
              <a:rPr lang="lv-LV" sz="2400" dirty="0">
                <a:solidFill>
                  <a:schemeClr val="accent5">
                    <a:lumMod val="75000"/>
                  </a:schemeClr>
                </a:solidFill>
              </a:rPr>
              <a:t>approved</a:t>
            </a:r>
            <a:r>
              <a:rPr lang="en-US" sz="2400" dirty="0">
                <a:solidFill>
                  <a:schemeClr val="accent5">
                    <a:lumMod val="75000"/>
                  </a:schemeClr>
                </a:solidFill>
              </a:rPr>
              <a:t> company in accordance with the requirements of the regulatory acts regulating the circulation of veterinary </a:t>
            </a:r>
            <a:r>
              <a:rPr lang="lv-LV" sz="2400" dirty="0">
                <a:solidFill>
                  <a:schemeClr val="accent5">
                    <a:lumMod val="75000"/>
                  </a:schemeClr>
                </a:solidFill>
              </a:rPr>
              <a:t>medicines</a:t>
            </a:r>
          </a:p>
          <a:p>
            <a:pPr marL="457200" indent="-457200" algn="just" defTabSz="912754">
              <a:buFont typeface="Wingdings" panose="05000000000000000000" pitchFamily="2" charset="2"/>
              <a:buChar char="ü"/>
            </a:pPr>
            <a:endParaRPr lang="lv-LV" sz="2400" dirty="0">
              <a:solidFill>
                <a:schemeClr val="accent5">
                  <a:lumMod val="75000"/>
                </a:schemeClr>
              </a:solidFill>
            </a:endParaRPr>
          </a:p>
          <a:p>
            <a:pPr marL="457200" indent="-457200" algn="just" defTabSz="912754">
              <a:buFont typeface="Wingdings" panose="05000000000000000000" pitchFamily="2" charset="2"/>
              <a:buChar char="ü"/>
            </a:pPr>
            <a:r>
              <a:rPr lang="lv-LV" sz="2400" dirty="0">
                <a:solidFill>
                  <a:schemeClr val="accent5">
                    <a:lumMod val="75000"/>
                  </a:schemeClr>
                </a:solidFill>
              </a:rPr>
              <a:t>a</a:t>
            </a:r>
            <a:r>
              <a:rPr lang="en-US" sz="2400" dirty="0">
                <a:solidFill>
                  <a:schemeClr val="accent5">
                    <a:lumMod val="75000"/>
                  </a:schemeClr>
                </a:solidFill>
              </a:rPr>
              <a:t>dministrative provisions have been introduced in case of non-compliance with the requirements</a:t>
            </a:r>
          </a:p>
        </p:txBody>
      </p:sp>
    </p:spTree>
    <p:extLst>
      <p:ext uri="{BB962C8B-B14F-4D97-AF65-F5344CB8AC3E}">
        <p14:creationId xmlns:p14="http://schemas.microsoft.com/office/powerpoint/2010/main" val="306438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lv-LV" b="1" dirty="0"/>
              <a:t>VETERINARY PRESCRIPTOION FOR MEDICATED FEED</a:t>
            </a:r>
            <a:endParaRPr lang="en-US" b="1" dirty="0"/>
          </a:p>
          <a:p>
            <a:pPr algn="ctr"/>
            <a:endParaRPr lang="bg-BG" b="1" dirty="0"/>
          </a:p>
          <a:p>
            <a:endParaRPr lang="bg-BG" dirty="0"/>
          </a:p>
        </p:txBody>
      </p:sp>
      <p:sp>
        <p:nvSpPr>
          <p:cNvPr id="3" name="Rectangle 2"/>
          <p:cNvSpPr/>
          <p:nvPr/>
        </p:nvSpPr>
        <p:spPr>
          <a:xfrm>
            <a:off x="87328" y="1153576"/>
            <a:ext cx="11865227" cy="2949590"/>
          </a:xfrm>
          <a:prstGeom prst="rect">
            <a:avLst/>
          </a:prstGeom>
        </p:spPr>
        <p:txBody>
          <a:bodyPr wrap="square">
            <a:spAutoFit/>
          </a:bodyPr>
          <a:lstStyle/>
          <a:p>
            <a:pPr defTabSz="912754"/>
            <a:endParaRPr lang="en-US" sz="1797" dirty="0"/>
          </a:p>
          <a:p>
            <a:pPr marL="457200" indent="-457200" algn="just" defTabSz="912754">
              <a:buFont typeface="Wingdings" panose="05000000000000000000" pitchFamily="2" charset="2"/>
              <a:buChar char="ü"/>
            </a:pPr>
            <a:r>
              <a:rPr lang="en-US" sz="2795" dirty="0">
                <a:solidFill>
                  <a:schemeClr val="accent5">
                    <a:lumMod val="75000"/>
                  </a:schemeClr>
                </a:solidFill>
              </a:rPr>
              <a:t>The veterinary prescription for medicated feed can only be issued by a practicing</a:t>
            </a:r>
            <a:r>
              <a:rPr lang="lv-LV" sz="2795" dirty="0">
                <a:solidFill>
                  <a:schemeClr val="accent5">
                    <a:lumMod val="75000"/>
                  </a:schemeClr>
                </a:solidFill>
              </a:rPr>
              <a:t> </a:t>
            </a:r>
            <a:r>
              <a:rPr lang="en-US" sz="2795" dirty="0">
                <a:solidFill>
                  <a:schemeClr val="accent5">
                    <a:lumMod val="75000"/>
                  </a:schemeClr>
                </a:solidFill>
              </a:rPr>
              <a:t>veterinarian</a:t>
            </a:r>
            <a:endParaRPr lang="lv-LV" sz="2795" dirty="0">
              <a:solidFill>
                <a:schemeClr val="accent5">
                  <a:lumMod val="75000"/>
                </a:schemeClr>
              </a:solidFill>
            </a:endParaRPr>
          </a:p>
          <a:p>
            <a:pPr marL="457200" indent="-457200" algn="just" defTabSz="912754">
              <a:buFontTx/>
              <a:buChar char="-"/>
            </a:pPr>
            <a:endParaRPr lang="lv-LV" sz="2795" dirty="0">
              <a:solidFill>
                <a:schemeClr val="accent5">
                  <a:lumMod val="75000"/>
                </a:schemeClr>
              </a:solidFill>
            </a:endParaRPr>
          </a:p>
          <a:p>
            <a:pPr marL="457200" indent="-457200" algn="just" defTabSz="912754">
              <a:buFont typeface="Wingdings" panose="05000000000000000000" pitchFamily="2" charset="2"/>
              <a:buChar char="ü"/>
            </a:pPr>
            <a:r>
              <a:rPr lang="en-US" sz="2795" dirty="0">
                <a:solidFill>
                  <a:schemeClr val="accent5">
                    <a:lumMod val="75000"/>
                  </a:schemeClr>
                </a:solidFill>
              </a:rPr>
              <a:t>The content of the recipe and the requirements for its storage are specified in Art. 16</a:t>
            </a:r>
            <a:r>
              <a:rPr lang="lv-LV" sz="2795" dirty="0">
                <a:solidFill>
                  <a:schemeClr val="accent5">
                    <a:lumMod val="75000"/>
                  </a:schemeClr>
                </a:solidFill>
              </a:rPr>
              <a:t> and Annex V </a:t>
            </a:r>
            <a:r>
              <a:rPr lang="en-US" sz="2795" dirty="0">
                <a:solidFill>
                  <a:schemeClr val="accent5">
                    <a:lumMod val="75000"/>
                  </a:schemeClr>
                </a:solidFill>
              </a:rPr>
              <a:t>of Regulation (EU) 2019/4</a:t>
            </a:r>
          </a:p>
          <a:p>
            <a:pPr algn="just" defTabSz="912754"/>
            <a:endParaRPr lang="en-US" sz="2795" dirty="0"/>
          </a:p>
        </p:txBody>
      </p:sp>
    </p:spTree>
    <p:extLst>
      <p:ext uri="{BB962C8B-B14F-4D97-AF65-F5344CB8AC3E}">
        <p14:creationId xmlns:p14="http://schemas.microsoft.com/office/powerpoint/2010/main" val="397200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164807"/>
            <a:ext cx="9659512" cy="988768"/>
          </a:xfrm>
        </p:spPr>
        <p:txBody>
          <a:bodyPr/>
          <a:lstStyle/>
          <a:p>
            <a:pPr algn="ctr"/>
            <a:r>
              <a:rPr lang="en-US" sz="2400" b="1" dirty="0"/>
              <a:t>DISCARDING AND DESTROYING UNUSED OR UNUSABLE MEDICATED ANIMAL FEED</a:t>
            </a:r>
            <a:endParaRPr lang="bg-BG" b="1" dirty="0"/>
          </a:p>
        </p:txBody>
      </p:sp>
      <p:sp>
        <p:nvSpPr>
          <p:cNvPr id="3" name="Rectangle 2"/>
          <p:cNvSpPr/>
          <p:nvPr/>
        </p:nvSpPr>
        <p:spPr>
          <a:xfrm>
            <a:off x="115622" y="1153576"/>
            <a:ext cx="11713109" cy="6123215"/>
          </a:xfrm>
          <a:prstGeom prst="rect">
            <a:avLst/>
          </a:prstGeom>
        </p:spPr>
        <p:txBody>
          <a:bodyPr wrap="square">
            <a:spAutoFit/>
          </a:bodyPr>
          <a:lstStyle/>
          <a:p>
            <a:pPr algn="just" defTabSz="912754"/>
            <a:r>
              <a:rPr lang="lv-LV" sz="2400" dirty="0">
                <a:solidFill>
                  <a:schemeClr val="accent5">
                    <a:lumMod val="75000"/>
                  </a:schemeClr>
                </a:solidFill>
              </a:rPr>
              <a:t>Requirements set in the regulation of Cabinet of Ministers Nr. 24 </a:t>
            </a:r>
            <a:r>
              <a:rPr lang="lv-LV" sz="2400" b="1" dirty="0">
                <a:solidFill>
                  <a:schemeClr val="accent5">
                    <a:lumMod val="75000"/>
                  </a:schemeClr>
                </a:solidFill>
              </a:rPr>
              <a:t>«</a:t>
            </a:r>
            <a:r>
              <a:rPr lang="en-US" sz="2400" b="1" dirty="0">
                <a:solidFill>
                  <a:schemeClr val="accent5">
                    <a:lumMod val="75000"/>
                  </a:schemeClr>
                </a:solidFill>
              </a:rPr>
              <a:t>Procedures for collecting, discarding and destroying unused or unusable medicated animal feed and intermediate products</a:t>
            </a:r>
            <a:r>
              <a:rPr lang="lv-LV" sz="2400" b="1" dirty="0">
                <a:solidFill>
                  <a:schemeClr val="accent5">
                    <a:lumMod val="75000"/>
                  </a:schemeClr>
                </a:solidFill>
              </a:rPr>
              <a:t>»</a:t>
            </a:r>
          </a:p>
          <a:p>
            <a:pPr marL="457200" indent="-457200" algn="just" defTabSz="912754">
              <a:buFont typeface="Wingdings" panose="05000000000000000000" pitchFamily="2" charset="2"/>
              <a:buChar char="ü"/>
            </a:pPr>
            <a:r>
              <a:rPr lang="en-US" sz="2200" dirty="0">
                <a:solidFill>
                  <a:schemeClr val="accent5">
                    <a:lumMod val="75000"/>
                  </a:schemeClr>
                </a:solidFill>
              </a:rPr>
              <a:t>the collection </a:t>
            </a:r>
            <a:r>
              <a:rPr lang="lv-LV" sz="2200" dirty="0">
                <a:solidFill>
                  <a:schemeClr val="accent5">
                    <a:lumMod val="75000"/>
                  </a:schemeClr>
                </a:solidFill>
              </a:rPr>
              <a:t>place</a:t>
            </a:r>
            <a:r>
              <a:rPr lang="en-US" sz="2200" dirty="0">
                <a:solidFill>
                  <a:schemeClr val="accent5">
                    <a:lumMod val="75000"/>
                  </a:schemeClr>
                </a:solidFill>
              </a:rPr>
              <a:t> for unused/unusable medicated feed and intermediate products cannot be accessed by unauthorized persons</a:t>
            </a:r>
            <a:r>
              <a:rPr lang="lv-LV" sz="2200" dirty="0">
                <a:solidFill>
                  <a:schemeClr val="accent5">
                    <a:lumMod val="75000"/>
                  </a:schemeClr>
                </a:solidFill>
              </a:rPr>
              <a:t> and </a:t>
            </a:r>
            <a:r>
              <a:rPr lang="en-US" sz="2200" dirty="0">
                <a:solidFill>
                  <a:schemeClr val="accent5">
                    <a:lumMod val="75000"/>
                  </a:schemeClr>
                </a:solidFill>
              </a:rPr>
              <a:t>animals</a:t>
            </a:r>
            <a:endParaRPr lang="lv-LV" sz="2200" dirty="0">
              <a:solidFill>
                <a:schemeClr val="accent5">
                  <a:lumMod val="75000"/>
                </a:schemeClr>
              </a:solidFill>
            </a:endParaRPr>
          </a:p>
          <a:p>
            <a:pPr marL="457200" indent="-457200" algn="just" defTabSz="912754">
              <a:buFont typeface="Wingdings" panose="05000000000000000000" pitchFamily="2" charset="2"/>
              <a:buChar char="ü"/>
            </a:pPr>
            <a:r>
              <a:rPr lang="en-US" sz="2200" dirty="0">
                <a:solidFill>
                  <a:schemeClr val="accent5">
                    <a:lumMod val="75000"/>
                  </a:schemeClr>
                </a:solidFill>
              </a:rPr>
              <a:t>collected in a closed package or container, stored in a closed place or in a separate room separately from other feed and labeled accordingly</a:t>
            </a:r>
            <a:endParaRPr lang="lv-LV" sz="2200" dirty="0">
              <a:solidFill>
                <a:schemeClr val="accent5">
                  <a:lumMod val="75000"/>
                </a:schemeClr>
              </a:solidFill>
            </a:endParaRPr>
          </a:p>
          <a:p>
            <a:pPr marL="457200" indent="-457200" algn="just" defTabSz="912754">
              <a:buFont typeface="Wingdings" panose="05000000000000000000" pitchFamily="2" charset="2"/>
              <a:buChar char="ü"/>
            </a:pPr>
            <a:r>
              <a:rPr lang="en-US" sz="2200" dirty="0">
                <a:solidFill>
                  <a:schemeClr val="accent5">
                    <a:lumMod val="75000"/>
                  </a:schemeClr>
                </a:solidFill>
              </a:rPr>
              <a:t>it is forbidden to dispose of it in household waste or in the environment, it must be handed over to a hazardous waste manager for disposal</a:t>
            </a:r>
            <a:endParaRPr lang="lv-LV" sz="2200" dirty="0">
              <a:solidFill>
                <a:schemeClr val="accent5">
                  <a:lumMod val="75000"/>
                </a:schemeClr>
              </a:solidFill>
            </a:endParaRPr>
          </a:p>
          <a:p>
            <a:pPr marL="457200" indent="-457200" algn="just" defTabSz="912754">
              <a:buFont typeface="Wingdings" panose="05000000000000000000" pitchFamily="2" charset="2"/>
              <a:buChar char="ü"/>
            </a:pPr>
            <a:r>
              <a:rPr lang="lv-LV" sz="2200" dirty="0" err="1">
                <a:solidFill>
                  <a:schemeClr val="accent5">
                    <a:lumMod val="75000"/>
                  </a:schemeClr>
                </a:solidFill>
              </a:rPr>
              <a:t>handed</a:t>
            </a:r>
            <a:r>
              <a:rPr lang="lv-LV" sz="2200" dirty="0">
                <a:solidFill>
                  <a:schemeClr val="accent5">
                    <a:lumMod val="75000"/>
                  </a:schemeClr>
                </a:solidFill>
              </a:rPr>
              <a:t> </a:t>
            </a:r>
            <a:r>
              <a:rPr lang="en-US" sz="2200" dirty="0">
                <a:solidFill>
                  <a:schemeClr val="accent5">
                    <a:lumMod val="75000"/>
                  </a:schemeClr>
                </a:solidFill>
              </a:rPr>
              <a:t>unused/unusable medicated feed is accounted for, indicating the date of transfer, quantity and the company to which it was transferred for destruction</a:t>
            </a:r>
            <a:r>
              <a:rPr lang="lv-LV" sz="2200" dirty="0">
                <a:solidFill>
                  <a:schemeClr val="accent5">
                    <a:lumMod val="75000"/>
                  </a:schemeClr>
                </a:solidFill>
              </a:rPr>
              <a:t>,</a:t>
            </a:r>
            <a:r>
              <a:rPr lang="en-US" sz="2200" dirty="0">
                <a:solidFill>
                  <a:schemeClr val="accent5">
                    <a:lumMod val="75000"/>
                  </a:schemeClr>
                </a:solidFill>
              </a:rPr>
              <a:t> in the accounting journal</a:t>
            </a:r>
            <a:endParaRPr lang="lv-LV" sz="2200" dirty="0">
              <a:solidFill>
                <a:schemeClr val="accent5">
                  <a:lumMod val="75000"/>
                </a:schemeClr>
              </a:solidFill>
            </a:endParaRPr>
          </a:p>
          <a:p>
            <a:pPr marL="457200" indent="-457200" algn="just" defTabSz="912754">
              <a:buFont typeface="Wingdings" panose="05000000000000000000" pitchFamily="2" charset="2"/>
              <a:buChar char="ü"/>
            </a:pPr>
            <a:r>
              <a:rPr lang="en-US" sz="2200" dirty="0">
                <a:solidFill>
                  <a:schemeClr val="accent5">
                    <a:lumMod val="75000"/>
                  </a:schemeClr>
                </a:solidFill>
              </a:rPr>
              <a:t>the accounting journal is kept for three years and presented to the Food and Veterinary Service upon request</a:t>
            </a:r>
            <a:endParaRPr lang="lv-LV" sz="2200" dirty="0">
              <a:solidFill>
                <a:schemeClr val="accent5">
                  <a:lumMod val="75000"/>
                </a:schemeClr>
              </a:solidFill>
            </a:endParaRPr>
          </a:p>
          <a:p>
            <a:pPr marL="285750" indent="-285750">
              <a:buFont typeface="Wingdings" panose="05000000000000000000" pitchFamily="2" charset="2"/>
              <a:buChar char="ü"/>
            </a:pPr>
            <a:r>
              <a:rPr lang="lv-LV" sz="2200" dirty="0">
                <a:solidFill>
                  <a:schemeClr val="accent5">
                    <a:lumMod val="75000"/>
                  </a:schemeClr>
                </a:solidFill>
              </a:rPr>
              <a:t> </a:t>
            </a:r>
            <a:r>
              <a:rPr lang="en-US" sz="2200" dirty="0">
                <a:solidFill>
                  <a:schemeClr val="accent5">
                    <a:lumMod val="75000"/>
                  </a:schemeClr>
                </a:solidFill>
              </a:rPr>
              <a:t>stores the act/equivalent docum</a:t>
            </a:r>
            <a:r>
              <a:rPr lang="lv-LV" sz="2200" dirty="0">
                <a:solidFill>
                  <a:schemeClr val="accent5">
                    <a:lumMod val="75000"/>
                  </a:schemeClr>
                </a:solidFill>
              </a:rPr>
              <a:t>ent</a:t>
            </a:r>
            <a:r>
              <a:rPr lang="en-US" sz="2200" dirty="0">
                <a:solidFill>
                  <a:schemeClr val="accent5">
                    <a:lumMod val="75000"/>
                  </a:schemeClr>
                </a:solidFill>
              </a:rPr>
              <a:t> of transfer and acceptance </a:t>
            </a:r>
            <a:r>
              <a:rPr lang="lv-LV" sz="2200" dirty="0">
                <a:solidFill>
                  <a:schemeClr val="accent5">
                    <a:lumMod val="75000"/>
                  </a:schemeClr>
                </a:solidFill>
              </a:rPr>
              <a:t> from</a:t>
            </a:r>
            <a:r>
              <a:rPr lang="en-US" sz="2200" dirty="0">
                <a:solidFill>
                  <a:schemeClr val="accent5">
                    <a:lumMod val="75000"/>
                  </a:schemeClr>
                </a:solidFill>
              </a:rPr>
              <a:t> the waste manage</a:t>
            </a:r>
            <a:r>
              <a:rPr lang="lv-LV" sz="2200" dirty="0">
                <a:solidFill>
                  <a:schemeClr val="accent5">
                    <a:lumMod val="75000"/>
                  </a:schemeClr>
                </a:solidFill>
              </a:rPr>
              <a:t>r</a:t>
            </a:r>
            <a:endParaRPr lang="lv-LV" sz="2200" dirty="0"/>
          </a:p>
          <a:p>
            <a:pPr algn="just" defTabSz="912754"/>
            <a:endParaRPr lang="lv-LV" sz="2795" dirty="0"/>
          </a:p>
          <a:p>
            <a:pPr algn="just" defTabSz="912754"/>
            <a:endParaRPr lang="lv-LV" sz="2795" dirty="0"/>
          </a:p>
        </p:txBody>
      </p:sp>
    </p:spTree>
    <p:extLst>
      <p:ext uri="{BB962C8B-B14F-4D97-AF65-F5344CB8AC3E}">
        <p14:creationId xmlns:p14="http://schemas.microsoft.com/office/powerpoint/2010/main" val="1526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88749"/>
            <a:ext cx="9659512" cy="946302"/>
          </a:xfrm>
        </p:spPr>
        <p:txBody>
          <a:bodyPr>
            <a:normAutofit/>
          </a:bodyPr>
          <a:lstStyle/>
          <a:p>
            <a:pPr algn="ctr"/>
            <a:r>
              <a:rPr lang="en-US" sz="2400" b="1" dirty="0"/>
              <a:t>ADDITION</a:t>
            </a:r>
            <a:r>
              <a:rPr lang="lv-LV" sz="2400" b="1" dirty="0"/>
              <a:t> </a:t>
            </a:r>
            <a:r>
              <a:rPr lang="en-US" sz="2400" b="1" dirty="0"/>
              <a:t>IN </a:t>
            </a:r>
            <a:r>
              <a:rPr lang="lv-LV" sz="2400" b="1" dirty="0"/>
              <a:t>THE </a:t>
            </a:r>
            <a:r>
              <a:rPr lang="en-US" sz="2400" b="1" dirty="0"/>
              <a:t>FEED VETERINARY MEDICINES INTENDED FOR ORAL ADMINISTRATION</a:t>
            </a:r>
            <a:endParaRPr lang="bg-BG" sz="2400" b="1" dirty="0"/>
          </a:p>
        </p:txBody>
      </p:sp>
      <p:sp>
        <p:nvSpPr>
          <p:cNvPr id="4" name="TextBox 3">
            <a:extLst>
              <a:ext uri="{FF2B5EF4-FFF2-40B4-BE49-F238E27FC236}">
                <a16:creationId xmlns:a16="http://schemas.microsoft.com/office/drawing/2014/main" id="{A84722AF-0909-3313-EA0B-E47FADF8DB96}"/>
              </a:ext>
            </a:extLst>
          </p:cNvPr>
          <p:cNvSpPr txBox="1"/>
          <p:nvPr/>
        </p:nvSpPr>
        <p:spPr>
          <a:xfrm>
            <a:off x="223838" y="1153576"/>
            <a:ext cx="11744325" cy="5262979"/>
          </a:xfrm>
          <a:prstGeom prst="rect">
            <a:avLst/>
          </a:prstGeom>
          <a:noFill/>
        </p:spPr>
        <p:txBody>
          <a:bodyPr wrap="square">
            <a:spAutoFit/>
          </a:bodyPr>
          <a:lstStyle/>
          <a:p>
            <a:r>
              <a:rPr lang="en-US" sz="2400" dirty="0">
                <a:solidFill>
                  <a:schemeClr val="accent5">
                    <a:lumMod val="50000"/>
                  </a:schemeClr>
                </a:solidFill>
              </a:rPr>
              <a:t>COMMISSION DELEGATED REGULATION (EU) 2024/1159</a:t>
            </a:r>
            <a:r>
              <a:rPr lang="lv-LV" sz="2400" dirty="0">
                <a:solidFill>
                  <a:schemeClr val="accent5">
                    <a:lumMod val="50000"/>
                  </a:schemeClr>
                </a:solidFill>
              </a:rPr>
              <a:t> </a:t>
            </a:r>
            <a:r>
              <a:rPr lang="en-US" sz="2400" dirty="0">
                <a:solidFill>
                  <a:schemeClr val="accent5">
                    <a:lumMod val="50000"/>
                  </a:schemeClr>
                </a:solidFill>
              </a:rPr>
              <a:t>of 7 February 2024</a:t>
            </a:r>
            <a:r>
              <a:rPr lang="lv-LV" sz="2400" dirty="0">
                <a:solidFill>
                  <a:schemeClr val="accent5">
                    <a:lumMod val="50000"/>
                  </a:schemeClr>
                </a:solidFill>
              </a:rPr>
              <a:t> </a:t>
            </a:r>
            <a:r>
              <a:rPr lang="en-US" sz="2400" dirty="0">
                <a:solidFill>
                  <a:schemeClr val="accent5">
                    <a:lumMod val="50000"/>
                  </a:schemeClr>
                </a:solidFill>
              </a:rPr>
              <a:t>supplementing Regulation (EU) 2019/6 of the European Parliament and of the Council by laying</a:t>
            </a:r>
            <a:r>
              <a:rPr lang="lv-LV" sz="2400" dirty="0">
                <a:solidFill>
                  <a:schemeClr val="accent5">
                    <a:lumMod val="50000"/>
                  </a:schemeClr>
                </a:solidFill>
              </a:rPr>
              <a:t> </a:t>
            </a:r>
            <a:r>
              <a:rPr lang="en-US" sz="2400" dirty="0">
                <a:solidFill>
                  <a:schemeClr val="accent5">
                    <a:lumMod val="50000"/>
                  </a:schemeClr>
                </a:solidFill>
              </a:rPr>
              <a:t>down rules on appropriate measures to ensure the effective and safe use of veterinary medicinal</a:t>
            </a:r>
            <a:r>
              <a:rPr lang="lv-LV" sz="2400" dirty="0">
                <a:solidFill>
                  <a:schemeClr val="accent5">
                    <a:lumMod val="50000"/>
                  </a:schemeClr>
                </a:solidFill>
              </a:rPr>
              <a:t> </a:t>
            </a:r>
            <a:r>
              <a:rPr lang="en-US" sz="2400" dirty="0">
                <a:solidFill>
                  <a:schemeClr val="accent5">
                    <a:lumMod val="50000"/>
                  </a:schemeClr>
                </a:solidFill>
              </a:rPr>
              <a:t>products authorised and prescribed for oral administration via routes other than medicated feed and</a:t>
            </a:r>
            <a:r>
              <a:rPr lang="lv-LV" sz="2400" dirty="0">
                <a:solidFill>
                  <a:schemeClr val="accent5">
                    <a:lumMod val="50000"/>
                  </a:schemeClr>
                </a:solidFill>
              </a:rPr>
              <a:t> </a:t>
            </a:r>
            <a:r>
              <a:rPr lang="en-US" sz="2400" dirty="0">
                <a:solidFill>
                  <a:schemeClr val="accent5">
                    <a:lumMod val="50000"/>
                  </a:schemeClr>
                </a:solidFill>
              </a:rPr>
              <a:t>administered by the animal keeper to food-producing animals</a:t>
            </a:r>
            <a:endParaRPr lang="lv-LV" sz="2400" dirty="0">
              <a:solidFill>
                <a:schemeClr val="accent5">
                  <a:lumMod val="50000"/>
                </a:schemeClr>
              </a:solidFill>
            </a:endParaRPr>
          </a:p>
          <a:p>
            <a:endParaRPr lang="lv-LV" sz="2400" dirty="0">
              <a:solidFill>
                <a:schemeClr val="accent5">
                  <a:lumMod val="50000"/>
                </a:schemeClr>
              </a:solidFill>
            </a:endParaRPr>
          </a:p>
          <a:p>
            <a:pPr marL="342900" indent="-342900">
              <a:buFont typeface="Wingdings" panose="05000000000000000000" pitchFamily="2" charset="2"/>
              <a:buChar char="ü"/>
            </a:pPr>
            <a:r>
              <a:rPr lang="en-US" sz="2400" dirty="0">
                <a:solidFill>
                  <a:schemeClr val="accent5">
                    <a:lumMod val="50000"/>
                  </a:schemeClr>
                </a:solidFill>
              </a:rPr>
              <a:t>only a practicing veterinarian prescribes veterinary medicinal products for oral administration</a:t>
            </a:r>
            <a:endParaRPr lang="lv-LV" sz="2400" dirty="0">
              <a:solidFill>
                <a:schemeClr val="accent5">
                  <a:lumMod val="50000"/>
                </a:schemeClr>
              </a:solidFill>
            </a:endParaRPr>
          </a:p>
          <a:p>
            <a:pPr marL="342900" indent="-342900">
              <a:buFont typeface="Wingdings" panose="05000000000000000000" pitchFamily="2" charset="2"/>
              <a:buChar char="ü"/>
            </a:pPr>
            <a:r>
              <a:rPr lang="en-US" sz="2400" dirty="0">
                <a:solidFill>
                  <a:schemeClr val="accent5">
                    <a:lumMod val="50000"/>
                  </a:schemeClr>
                </a:solidFill>
              </a:rPr>
              <a:t>the practicing veterinarian who has prescribed the medicine trains/instructs the animal owner or his authorized person on the correct mixing of the medicine into the feed and administration to the animal</a:t>
            </a:r>
            <a:endParaRPr lang="lv-LV" sz="2400" dirty="0">
              <a:solidFill>
                <a:schemeClr val="accent5">
                  <a:lumMod val="50000"/>
                </a:schemeClr>
              </a:solidFill>
            </a:endParaRPr>
          </a:p>
          <a:p>
            <a:endParaRPr lang="lv-LV" sz="2400" dirty="0"/>
          </a:p>
          <a:p>
            <a:endParaRPr lang="lv-LV" sz="2400" dirty="0"/>
          </a:p>
        </p:txBody>
      </p:sp>
      <p:sp>
        <p:nvSpPr>
          <p:cNvPr id="5" name="Taisnstūris 4">
            <a:extLst>
              <a:ext uri="{FF2B5EF4-FFF2-40B4-BE49-F238E27FC236}">
                <a16:creationId xmlns:a16="http://schemas.microsoft.com/office/drawing/2014/main" id="{D5C25030-8D8C-0F31-F8F0-EFA03DC7A32B}"/>
              </a:ext>
            </a:extLst>
          </p:cNvPr>
          <p:cNvSpPr/>
          <p:nvPr/>
        </p:nvSpPr>
        <p:spPr>
          <a:xfrm>
            <a:off x="600075" y="5559425"/>
            <a:ext cx="10934700" cy="946302"/>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a:solidFill>
                  <a:schemeClr val="accent5">
                    <a:lumMod val="50000"/>
                  </a:schemeClr>
                </a:solidFill>
              </a:rPr>
              <a:t>«</a:t>
            </a:r>
            <a:r>
              <a:rPr lang="en-US" sz="2000">
                <a:solidFill>
                  <a:schemeClr val="accent5">
                    <a:lumMod val="50000"/>
                  </a:schemeClr>
                </a:solidFill>
              </a:rPr>
              <a:t>Good </a:t>
            </a:r>
            <a:r>
              <a:rPr lang="en-US" sz="2000" dirty="0">
                <a:solidFill>
                  <a:schemeClr val="accent5">
                    <a:lumMod val="50000"/>
                  </a:schemeClr>
                </a:solidFill>
              </a:rPr>
              <a:t>practice guidelines for manual mixing of oral veterinary drugs into feed</a:t>
            </a:r>
            <a:r>
              <a:rPr lang="lv-LV" sz="2000" dirty="0">
                <a:solidFill>
                  <a:schemeClr val="accent5">
                    <a:lumMod val="50000"/>
                  </a:schemeClr>
                </a:solidFill>
              </a:rPr>
              <a:t>»</a:t>
            </a:r>
            <a:r>
              <a:rPr lang="en-US" sz="2000" dirty="0">
                <a:solidFill>
                  <a:schemeClr val="accent5">
                    <a:lumMod val="50000"/>
                  </a:schemeClr>
                </a:solidFill>
              </a:rPr>
              <a:t> are being developed, which would be a helpful tool for both animal owners (keepers) and practicing veterinarians</a:t>
            </a:r>
            <a:endParaRPr lang="lv-LV" sz="2000" dirty="0">
              <a:solidFill>
                <a:schemeClr val="accent5">
                  <a:lumMod val="50000"/>
                </a:schemeClr>
              </a:solidFill>
            </a:endParaRPr>
          </a:p>
        </p:txBody>
      </p:sp>
    </p:spTree>
    <p:extLst>
      <p:ext uri="{BB962C8B-B14F-4D97-AF65-F5344CB8AC3E}">
        <p14:creationId xmlns:p14="http://schemas.microsoft.com/office/powerpoint/2010/main" val="341958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1860" y="88749"/>
            <a:ext cx="9659512" cy="946302"/>
          </a:xfrm>
        </p:spPr>
        <p:txBody>
          <a:bodyPr>
            <a:normAutofit/>
          </a:bodyPr>
          <a:lstStyle/>
          <a:p>
            <a:pPr algn="ctr"/>
            <a:r>
              <a:rPr lang="en-US" sz="2400" b="1" dirty="0"/>
              <a:t>ADDITION</a:t>
            </a:r>
            <a:r>
              <a:rPr lang="lv-LV" sz="2400" b="1" dirty="0"/>
              <a:t> </a:t>
            </a:r>
            <a:r>
              <a:rPr lang="en-US" sz="2400" b="1" dirty="0"/>
              <a:t>IN </a:t>
            </a:r>
            <a:r>
              <a:rPr lang="lv-LV" sz="2400" b="1" dirty="0"/>
              <a:t>THE </a:t>
            </a:r>
            <a:r>
              <a:rPr lang="en-US" sz="2400" b="1" dirty="0"/>
              <a:t>FEED VETERINARY MEDICINES INTENDED FOR ORAL ADMINISTRATION</a:t>
            </a:r>
            <a:r>
              <a:rPr lang="lv-LV" sz="2400" b="1" dirty="0"/>
              <a:t> – VETERINARY PRESCRIPTION</a:t>
            </a:r>
            <a:endParaRPr lang="bg-BG" sz="2400" b="1" dirty="0"/>
          </a:p>
        </p:txBody>
      </p:sp>
      <p:sp>
        <p:nvSpPr>
          <p:cNvPr id="4" name="TextBox 3">
            <a:extLst>
              <a:ext uri="{FF2B5EF4-FFF2-40B4-BE49-F238E27FC236}">
                <a16:creationId xmlns:a16="http://schemas.microsoft.com/office/drawing/2014/main" id="{A84722AF-0909-3313-EA0B-E47FADF8DB96}"/>
              </a:ext>
            </a:extLst>
          </p:cNvPr>
          <p:cNvSpPr txBox="1"/>
          <p:nvPr/>
        </p:nvSpPr>
        <p:spPr>
          <a:xfrm>
            <a:off x="447676" y="1153576"/>
            <a:ext cx="11744325" cy="5262979"/>
          </a:xfrm>
          <a:prstGeom prst="rect">
            <a:avLst/>
          </a:prstGeom>
          <a:noFill/>
        </p:spPr>
        <p:txBody>
          <a:bodyPr wrap="square">
            <a:spAutoFit/>
          </a:bodyPr>
          <a:lstStyle/>
          <a:p>
            <a:r>
              <a:rPr lang="lv-LV" sz="2400" b="1" u="sng" dirty="0">
                <a:solidFill>
                  <a:schemeClr val="accent5">
                    <a:lumMod val="50000"/>
                  </a:schemeClr>
                </a:solidFill>
              </a:rPr>
              <a:t>Prescription of veterinary medicine</a:t>
            </a:r>
          </a:p>
          <a:p>
            <a:pPr marL="342900" indent="-342900">
              <a:buFont typeface="Wingdings" panose="05000000000000000000" pitchFamily="2" charset="2"/>
              <a:buChar char="ü"/>
            </a:pPr>
            <a:r>
              <a:rPr lang="en-US" sz="2400" dirty="0">
                <a:solidFill>
                  <a:schemeClr val="accent5">
                    <a:lumMod val="50000"/>
                  </a:schemeClr>
                </a:solidFill>
              </a:rPr>
              <a:t>only after clinical examination of the animal or other assessment of the animal's state of health</a:t>
            </a:r>
            <a:endParaRPr lang="lv-LV" sz="2400" dirty="0">
              <a:solidFill>
                <a:schemeClr val="accent5">
                  <a:lumMod val="50000"/>
                </a:schemeClr>
              </a:solidFill>
            </a:endParaRPr>
          </a:p>
          <a:p>
            <a:pPr marL="342900" indent="-342900">
              <a:buFont typeface="Wingdings" panose="05000000000000000000" pitchFamily="2" charset="2"/>
              <a:buChar char="ü"/>
            </a:pPr>
            <a:r>
              <a:rPr lang="en-US" sz="2400" dirty="0">
                <a:solidFill>
                  <a:schemeClr val="accent5">
                    <a:lumMod val="50000"/>
                  </a:schemeClr>
                </a:solidFill>
              </a:rPr>
              <a:t>the veterinarian is able to justify prescribing antimicrobial drugs, especially for prevention and </a:t>
            </a:r>
            <a:r>
              <a:rPr lang="en-US" sz="2400" dirty="0" err="1">
                <a:solidFill>
                  <a:schemeClr val="accent5">
                    <a:lumMod val="50000"/>
                  </a:schemeClr>
                </a:solidFill>
              </a:rPr>
              <a:t>metaphylaxis</a:t>
            </a:r>
            <a:endParaRPr lang="lv-LV" sz="2400" dirty="0">
              <a:solidFill>
                <a:schemeClr val="accent5">
                  <a:lumMod val="50000"/>
                </a:schemeClr>
              </a:solidFill>
            </a:endParaRPr>
          </a:p>
          <a:p>
            <a:pPr marL="342900" indent="-342900">
              <a:buFont typeface="Wingdings" panose="05000000000000000000" pitchFamily="2" charset="2"/>
              <a:buChar char="ü"/>
            </a:pPr>
            <a:r>
              <a:rPr lang="lv-LV" sz="2400" dirty="0">
                <a:solidFill>
                  <a:schemeClr val="accent5">
                    <a:lumMod val="50000"/>
                  </a:schemeClr>
                </a:solidFill>
              </a:rPr>
              <a:t>a</a:t>
            </a:r>
            <a:r>
              <a:rPr lang="en-US" sz="2400" dirty="0" err="1">
                <a:solidFill>
                  <a:schemeClr val="accent5">
                    <a:lumMod val="50000"/>
                  </a:schemeClr>
                </a:solidFill>
              </a:rPr>
              <a:t>ntimicrobial</a:t>
            </a:r>
            <a:r>
              <a:rPr lang="en-US" sz="2400" dirty="0">
                <a:solidFill>
                  <a:schemeClr val="accent5">
                    <a:lumMod val="50000"/>
                  </a:schemeClr>
                </a:solidFill>
              </a:rPr>
              <a:t> drugs for </a:t>
            </a:r>
            <a:r>
              <a:rPr lang="en-US" sz="2400" dirty="0" err="1">
                <a:solidFill>
                  <a:schemeClr val="accent5">
                    <a:lumMod val="50000"/>
                  </a:schemeClr>
                </a:solidFill>
              </a:rPr>
              <a:t>metaphylaxis</a:t>
            </a:r>
            <a:r>
              <a:rPr lang="en-US" sz="2400" dirty="0">
                <a:solidFill>
                  <a:schemeClr val="accent5">
                    <a:lumMod val="50000"/>
                  </a:schemeClr>
                </a:solidFill>
              </a:rPr>
              <a:t> are prescribed by a veterinarian only after diagnosis</a:t>
            </a:r>
            <a:endParaRPr lang="lv-LV" sz="2400" dirty="0">
              <a:solidFill>
                <a:schemeClr val="accent5">
                  <a:lumMod val="50000"/>
                </a:schemeClr>
              </a:solidFill>
            </a:endParaRPr>
          </a:p>
          <a:p>
            <a:pPr marL="342900" indent="-342900">
              <a:buFont typeface="Wingdings" panose="05000000000000000000" pitchFamily="2" charset="2"/>
              <a:buChar char="ü"/>
            </a:pPr>
            <a:endParaRPr lang="lv-LV" sz="2400" dirty="0">
              <a:solidFill>
                <a:schemeClr val="accent5">
                  <a:lumMod val="50000"/>
                </a:schemeClr>
              </a:solidFill>
            </a:endParaRPr>
          </a:p>
          <a:p>
            <a:r>
              <a:rPr lang="lv-LV" sz="2400" b="1" u="sng" dirty="0">
                <a:solidFill>
                  <a:schemeClr val="accent5">
                    <a:lumMod val="50000"/>
                  </a:schemeClr>
                </a:solidFill>
              </a:rPr>
              <a:t>Use of antimicrobials</a:t>
            </a:r>
          </a:p>
          <a:p>
            <a:pPr marL="342900" indent="-342900">
              <a:buFont typeface="Wingdings" panose="05000000000000000000" pitchFamily="2" charset="2"/>
              <a:buChar char="ü"/>
            </a:pPr>
            <a:r>
              <a:rPr lang="en-US" sz="2400" dirty="0">
                <a:solidFill>
                  <a:schemeClr val="accent5">
                    <a:lumMod val="50000"/>
                  </a:schemeClr>
                </a:solidFill>
              </a:rPr>
              <a:t>antimicrobial are not used regularly (routine), do not compensate for poor hygiene, do not compensate for poor farm management</a:t>
            </a:r>
            <a:endParaRPr lang="lv-LV" sz="2400" dirty="0">
              <a:solidFill>
                <a:schemeClr val="accent5">
                  <a:lumMod val="50000"/>
                </a:schemeClr>
              </a:solidFill>
            </a:endParaRPr>
          </a:p>
          <a:p>
            <a:pPr marL="342900" indent="-342900">
              <a:buFont typeface="Wingdings" panose="05000000000000000000" pitchFamily="2" charset="2"/>
              <a:buChar char="ü"/>
            </a:pPr>
            <a:r>
              <a:rPr lang="en-US" sz="2400" dirty="0">
                <a:solidFill>
                  <a:schemeClr val="accent5">
                    <a:lumMod val="50000"/>
                  </a:schemeClr>
                </a:solidFill>
              </a:rPr>
              <a:t>antimicrobial for </a:t>
            </a:r>
            <a:r>
              <a:rPr lang="en-US" sz="2400" dirty="0" err="1">
                <a:solidFill>
                  <a:schemeClr val="accent5">
                    <a:lumMod val="50000"/>
                  </a:schemeClr>
                </a:solidFill>
              </a:rPr>
              <a:t>metaphylaxis</a:t>
            </a:r>
            <a:r>
              <a:rPr lang="en-US" sz="2400" dirty="0">
                <a:solidFill>
                  <a:schemeClr val="accent5">
                    <a:lumMod val="50000"/>
                  </a:schemeClr>
                </a:solidFill>
              </a:rPr>
              <a:t> are used only after risk assessment</a:t>
            </a:r>
            <a:endParaRPr lang="lv-LV" sz="2400" dirty="0">
              <a:solidFill>
                <a:schemeClr val="accent5">
                  <a:lumMod val="50000"/>
                </a:schemeClr>
              </a:solidFill>
            </a:endParaRPr>
          </a:p>
          <a:p>
            <a:pPr marL="342900" indent="-342900">
              <a:buFont typeface="Wingdings" panose="05000000000000000000" pitchFamily="2" charset="2"/>
              <a:buChar char="ü"/>
            </a:pPr>
            <a:r>
              <a:rPr lang="en-US" sz="2400" dirty="0">
                <a:solidFill>
                  <a:schemeClr val="accent5">
                    <a:lumMod val="50000"/>
                  </a:schemeClr>
                </a:solidFill>
              </a:rPr>
              <a:t>antimicrobial drugs are used for prevention only in exceptional cases for a single animal or a limited number of animals when there is a high risk of disease</a:t>
            </a:r>
            <a:endParaRPr lang="lv-LV" sz="2400" dirty="0">
              <a:solidFill>
                <a:schemeClr val="accent5">
                  <a:lumMod val="50000"/>
                </a:schemeClr>
              </a:solidFill>
            </a:endParaRPr>
          </a:p>
        </p:txBody>
      </p:sp>
    </p:spTree>
    <p:extLst>
      <p:ext uri="{BB962C8B-B14F-4D97-AF65-F5344CB8AC3E}">
        <p14:creationId xmlns:p14="http://schemas.microsoft.com/office/powerpoint/2010/main" val="383629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LATVIA, 3 &amp; 4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71E07-8CD9-438B-B677-22896A62062D}">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2.xml><?xml version="1.0" encoding="utf-8"?>
<ds:datastoreItem xmlns:ds="http://schemas.openxmlformats.org/officeDocument/2006/customXml" ds:itemID="{ACB9A90A-C50D-4150-8BCC-EC7D6D522666}">
  <ds:schemaRefs>
    <ds:schemaRef ds:uri="http://schemas.microsoft.com/sharepoint/v3/contenttype/forms"/>
  </ds:schemaRefs>
</ds:datastoreItem>
</file>

<file path=customXml/itemProps3.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3236</Words>
  <Application>Microsoft Office PowerPoint</Application>
  <PresentationFormat>Custom</PresentationFormat>
  <Paragraphs>202</Paragraphs>
  <Slides>18</Slides>
  <Notes>7</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Arial</vt:lpstr>
      <vt:lpstr>Calibri</vt:lpstr>
      <vt:lpstr>EC Square Sans Pro</vt:lpstr>
      <vt:lpstr>EUAlbertina</vt:lpstr>
      <vt:lpstr>Gill Sans</vt:lpstr>
      <vt:lpstr>Montserrat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62</cp:revision>
  <dcterms:created xsi:type="dcterms:W3CDTF">2023-11-20T15:58:16Z</dcterms:created>
  <dcterms:modified xsi:type="dcterms:W3CDTF">2024-11-18T11:45:55Z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