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93" r:id="rId4"/>
    <p:sldId id="295" r:id="rId5"/>
    <p:sldId id="266" r:id="rId6"/>
    <p:sldId id="287" r:id="rId7"/>
    <p:sldId id="296" r:id="rId8"/>
    <p:sldId id="269" r:id="rId9"/>
    <p:sldId id="270" r:id="rId10"/>
    <p:sldId id="272" r:id="rId11"/>
    <p:sldId id="273" r:id="rId12"/>
    <p:sldId id="271" r:id="rId13"/>
    <p:sldId id="274" r:id="rId14"/>
    <p:sldId id="290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91" r:id="rId27"/>
    <p:sldId id="286" r:id="rId28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62" b="1" i="0" u="none" strike="noStrike" kern="1200" cap="none" baseline="0">
                <a:solidFill>
                  <a:srgbClr val="D9D9D9"/>
                </a:solidFill>
                <a:latin typeface="Century Gothic"/>
              </a:defRPr>
            </a:pPr>
            <a:r>
              <a:rPr lang="en-US" sz="1862" b="1" i="0" u="none" strike="noStrike" kern="1200" cap="none" spc="0" baseline="0">
                <a:solidFill>
                  <a:srgbClr val="D9D9D9"/>
                </a:solidFill>
                <a:uFillTx/>
                <a:latin typeface="Century Gothic"/>
              </a:rPr>
              <a:t>Overall use of antimicrobials [mg/PCU]</a:t>
            </a:r>
            <a:br>
              <a:rPr lang="en-US" sz="1862" b="1" i="0" u="none" strike="noStrike" kern="1200" cap="none" spc="0" baseline="0">
                <a:solidFill>
                  <a:srgbClr val="D9D9D9"/>
                </a:solidFill>
                <a:uFillTx/>
                <a:latin typeface="Century Gothic"/>
              </a:rPr>
            </a:br>
            <a:r>
              <a:rPr lang="en-US" sz="1862" b="1" i="0" u="none" strike="noStrike" kern="1200" cap="none" spc="0" baseline="0">
                <a:solidFill>
                  <a:srgbClr val="D9D9D9"/>
                </a:solidFill>
                <a:uFillTx/>
                <a:latin typeface="Century Gothic"/>
              </a:rPr>
              <a:t> (VMPs, CZ, 2012- 2022)</a:t>
            </a:r>
          </a:p>
        </c:rich>
      </c:tx>
      <c:layout>
        <c:manualLayout>
          <c:xMode val="edge"/>
          <c:yMode val="edge"/>
          <c:x val="0.30277422353455818"/>
          <c:y val="1.6108379636521647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4.3894903762029744E-3"/>
          <c:y val="0.14801412632824099"/>
          <c:w val="0.93232739136774567"/>
          <c:h val="0.81935319039361398"/>
        </c:manualLayout>
      </c:layout>
      <c:lineChart>
        <c:grouping val="standard"/>
        <c:varyColors val="0"/>
        <c:ser>
          <c:idx val="0"/>
          <c:order val="0"/>
          <c:tx>
            <c:v>Řada1</c:v>
          </c:tx>
          <c:spPr>
            <a:ln w="22229" cap="rnd">
              <a:solidFill>
                <a:srgbClr val="A53010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197" b="0" i="0" u="none" strike="noStrike" kern="1200" baseline="0">
                    <a:solidFill>
                      <a:srgbClr val="BFBFBF"/>
                    </a:solidFill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Lit>
              <c:formatCode>General</c:formatCode>
              <c:ptCount val="11"/>
              <c:pt idx="0">
                <c:v>2012</c:v>
              </c:pt>
              <c:pt idx="1">
                <c:v>2013</c:v>
              </c:pt>
              <c:pt idx="2">
                <c:v>2014</c:v>
              </c:pt>
              <c:pt idx="3">
                <c:v>2015</c:v>
              </c:pt>
              <c:pt idx="4">
                <c:v>2016</c:v>
              </c:pt>
              <c:pt idx="5">
                <c:v>2017</c:v>
              </c:pt>
              <c:pt idx="6">
                <c:v>2018</c:v>
              </c:pt>
              <c:pt idx="7">
                <c:v>2019</c:v>
              </c:pt>
              <c:pt idx="8">
                <c:v>2020</c:v>
              </c:pt>
              <c:pt idx="9">
                <c:v>2021</c:v>
              </c:pt>
              <c:pt idx="10">
                <c:v>2022</c:v>
              </c:pt>
            </c:numLit>
          </c:cat>
          <c:val>
            <c:numLit>
              <c:formatCode>General</c:formatCode>
              <c:ptCount val="11"/>
              <c:pt idx="0">
                <c:v>79.759239659649168</c:v>
              </c:pt>
              <c:pt idx="1">
                <c:v>82.15860996570305</c:v>
              </c:pt>
              <c:pt idx="2">
                <c:v>79.848769728689575</c:v>
              </c:pt>
              <c:pt idx="3">
                <c:v>68.036872736116322</c:v>
              </c:pt>
              <c:pt idx="4">
                <c:v>61.184111917612746</c:v>
              </c:pt>
              <c:pt idx="5">
                <c:v>63.465020092136044</c:v>
              </c:pt>
              <c:pt idx="6">
                <c:v>56.931710307435068</c:v>
              </c:pt>
              <c:pt idx="7">
                <c:v>53.769012078398276</c:v>
              </c:pt>
              <c:pt idx="8">
                <c:v>56.219731941921673</c:v>
              </c:pt>
              <c:pt idx="9">
                <c:v>50.024549889839754</c:v>
              </c:pt>
              <c:pt idx="10">
                <c:v>46.358241115551152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6413423"/>
        <c:axId val="658264911"/>
      </c:lineChart>
      <c:valAx>
        <c:axId val="658264911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595959"/>
              </a:solidFill>
              <a:prstDash val="solid"/>
              <a:round/>
            </a:ln>
          </c:spPr>
        </c:majorGridlines>
        <c:numFmt formatCode="0&quot;.&quot;0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baseline="0">
                <a:solidFill>
                  <a:srgbClr val="BFBFBF"/>
                </a:solidFill>
                <a:latin typeface="Century Gothic"/>
              </a:defRPr>
            </a:pPr>
            <a:endParaRPr lang="cs-CZ"/>
          </a:p>
        </c:txPr>
        <c:crossAx val="1416413423"/>
        <c:crosses val="autoZero"/>
        <c:crossBetween val="between"/>
      </c:valAx>
      <c:catAx>
        <c:axId val="1416413423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59595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baseline="0">
                <a:solidFill>
                  <a:srgbClr val="BFBFBF"/>
                </a:solidFill>
                <a:latin typeface="Century Gothic"/>
              </a:defRPr>
            </a:pPr>
            <a:endParaRPr lang="cs-CZ"/>
          </a:p>
        </c:txPr>
        <c:crossAx val="658264911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404040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cs-CZ" sz="1197" b="0" i="0" u="none" strike="noStrike" kern="1200" baseline="0">
          <a:solidFill>
            <a:srgbClr val="000000"/>
          </a:solidFill>
          <a:latin typeface="Century Gothic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62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r>
              <a:rPr lang="en-US" sz="1862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diagram of drugs usedin 2020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diagram of drugs used</c:v>
          </c:tx>
          <c:dPt>
            <c:idx val="0"/>
            <c:bubble3D val="0"/>
            <c:spPr>
              <a:solidFill>
                <a:srgbClr val="ED7D3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C7D-4BDB-9E91-24B1C20D820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C7D-4BDB-9E91-24B1C20D8208}"/>
              </c:ext>
            </c:extLst>
          </c:dPt>
          <c:dPt>
            <c:idx val="2"/>
            <c:bubble3D val="0"/>
            <c:spPr>
              <a:solidFill>
                <a:srgbClr val="70AD4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AC7D-4BDB-9E91-24B1C20D8208}"/>
              </c:ext>
            </c:extLst>
          </c:dPt>
          <c:dPt>
            <c:idx val="3"/>
            <c:bubble3D val="0"/>
            <c:spPr>
              <a:solidFill>
                <a:srgbClr val="9E480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C7D-4BDB-9E91-24B1C20D8208}"/>
              </c:ext>
            </c:extLst>
          </c:dPt>
          <c:cat>
            <c:strLit>
              <c:ptCount val="4"/>
              <c:pt idx="0">
                <c:v>antibiotics</c:v>
              </c:pt>
              <c:pt idx="1">
                <c:v>hormones</c:v>
              </c:pt>
              <c:pt idx="2">
                <c:v>vaccines</c:v>
              </c:pt>
              <c:pt idx="3">
                <c:v>other</c:v>
              </c:pt>
            </c:strLit>
          </c:cat>
          <c:val>
            <c:numLit>
              <c:formatCode>General</c:formatCode>
              <c:ptCount val="4"/>
              <c:pt idx="0">
                <c:v>36</c:v>
              </c:pt>
              <c:pt idx="1">
                <c:v>10</c:v>
              </c:pt>
              <c:pt idx="2">
                <c:v>3</c:v>
              </c:pt>
              <c:pt idx="3">
                <c:v>51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197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cs-CZ" sz="1000" b="0" i="0" u="none" strike="noStrike" kern="1200" baseline="0">
          <a:solidFill>
            <a:srgbClr val="000000"/>
          </a:solidFill>
          <a:latin typeface="Calibri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62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r>
              <a:rPr lang="cs-CZ" sz="1862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Diagram oddrugsusedin 2024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Prodej</c:v>
          </c:tx>
          <c:dPt>
            <c:idx val="0"/>
            <c:bubble3D val="0"/>
            <c:spPr>
              <a:solidFill>
                <a:srgbClr val="ED7D3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EF8-42CA-89EC-099067D0244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EF8-42CA-89EC-099067D02449}"/>
              </c:ext>
            </c:extLst>
          </c:dPt>
          <c:dPt>
            <c:idx val="2"/>
            <c:bubble3D val="0"/>
            <c:spPr>
              <a:solidFill>
                <a:srgbClr val="70AD4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DEF8-42CA-89EC-099067D02449}"/>
              </c:ext>
            </c:extLst>
          </c:dPt>
          <c:dPt>
            <c:idx val="3"/>
            <c:bubble3D val="0"/>
            <c:spPr>
              <a:solidFill>
                <a:srgbClr val="9E480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EF8-42CA-89EC-099067D02449}"/>
              </c:ext>
            </c:extLst>
          </c:dPt>
          <c:cat>
            <c:strLit>
              <c:ptCount val="4"/>
              <c:pt idx="0">
                <c:v>antibiotics</c:v>
              </c:pt>
              <c:pt idx="1">
                <c:v>hormones</c:v>
              </c:pt>
              <c:pt idx="2">
                <c:v>vaccines</c:v>
              </c:pt>
              <c:pt idx="3">
                <c:v>other</c:v>
              </c:pt>
            </c:strLit>
          </c:cat>
          <c:val>
            <c:numLit>
              <c:formatCode>General</c:formatCode>
              <c:ptCount val="4"/>
              <c:pt idx="0">
                <c:v>27</c:v>
              </c:pt>
              <c:pt idx="1">
                <c:v>13</c:v>
              </c:pt>
              <c:pt idx="2">
                <c:v>26</c:v>
              </c:pt>
              <c:pt idx="3">
                <c:v>34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197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cs-CZ" sz="1000" b="0" i="0" u="none" strike="noStrike" kern="1200" baseline="0">
          <a:solidFill>
            <a:srgbClr val="000000"/>
          </a:solidFill>
          <a:latin typeface="Calibri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62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r>
              <a:rPr lang="cs-CZ" sz="1862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drugs used in 2020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drugs used in 2020</c:v>
          </c:tx>
          <c:dPt>
            <c:idx val="0"/>
            <c:bubble3D val="0"/>
            <c:spPr>
              <a:solidFill>
                <a:srgbClr val="ED7D3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C3A-47FC-82FD-35403AD19FD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C3A-47FC-82FD-35403AD19FDB}"/>
              </c:ext>
            </c:extLst>
          </c:dPt>
          <c:dPt>
            <c:idx val="2"/>
            <c:bubble3D val="0"/>
            <c:spPr>
              <a:solidFill>
                <a:srgbClr val="70AD4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FC3A-47FC-82FD-35403AD19FDB}"/>
              </c:ext>
            </c:extLst>
          </c:dPt>
          <c:dPt>
            <c:idx val="3"/>
            <c:bubble3D val="0"/>
            <c:spPr>
              <a:solidFill>
                <a:srgbClr val="9E480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C3A-47FC-82FD-35403AD19FDB}"/>
              </c:ext>
            </c:extLst>
          </c:dPt>
          <c:cat>
            <c:strLit>
              <c:ptCount val="4"/>
              <c:pt idx="0">
                <c:v>antibiotics</c:v>
              </c:pt>
              <c:pt idx="1">
                <c:v>hormones</c:v>
              </c:pt>
              <c:pt idx="2">
                <c:v>vaccines</c:v>
              </c:pt>
              <c:pt idx="3">
                <c:v>other</c:v>
              </c:pt>
            </c:strLit>
          </c:cat>
          <c:val>
            <c:numLit>
              <c:formatCode>General</c:formatCode>
              <c:ptCount val="4"/>
              <c:pt idx="0">
                <c:v>43</c:v>
              </c:pt>
              <c:pt idx="1">
                <c:v>9</c:v>
              </c:pt>
              <c:pt idx="2">
                <c:v>41</c:v>
              </c:pt>
              <c:pt idx="3">
                <c:v>7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197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cs-CZ" sz="1000" b="0" i="0" u="none" strike="noStrike" kern="1200" baseline="0">
          <a:solidFill>
            <a:srgbClr val="000000"/>
          </a:solidFill>
          <a:latin typeface="Calibri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62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r>
              <a:rPr lang="cs-CZ" sz="1862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drugs used in 2024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drugs used in 2024</c:v>
          </c:tx>
          <c:dPt>
            <c:idx val="0"/>
            <c:bubble3D val="0"/>
            <c:spPr>
              <a:solidFill>
                <a:srgbClr val="ED7D3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052-4B6C-8006-3A17F80665B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052-4B6C-8006-3A17F80665B2}"/>
              </c:ext>
            </c:extLst>
          </c:dPt>
          <c:dPt>
            <c:idx val="2"/>
            <c:bubble3D val="0"/>
            <c:spPr>
              <a:solidFill>
                <a:srgbClr val="70AD4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052-4B6C-8006-3A17F80665B2}"/>
              </c:ext>
            </c:extLst>
          </c:dPt>
          <c:dPt>
            <c:idx val="3"/>
            <c:bubble3D val="0"/>
            <c:spPr>
              <a:solidFill>
                <a:srgbClr val="9E480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052-4B6C-8006-3A17F80665B2}"/>
              </c:ext>
            </c:extLst>
          </c:dPt>
          <c:cat>
            <c:strLit>
              <c:ptCount val="4"/>
              <c:pt idx="0">
                <c:v>antibiotics</c:v>
              </c:pt>
              <c:pt idx="1">
                <c:v>hormones</c:v>
              </c:pt>
              <c:pt idx="2">
                <c:v>vaccines</c:v>
              </c:pt>
              <c:pt idx="3">
                <c:v>other</c:v>
              </c:pt>
            </c:strLit>
          </c:cat>
          <c:val>
            <c:numLit>
              <c:formatCode>General</c:formatCode>
              <c:ptCount val="4"/>
              <c:pt idx="0">
                <c:v>5</c:v>
              </c:pt>
              <c:pt idx="1">
                <c:v>5</c:v>
              </c:pt>
              <c:pt idx="2">
                <c:v>84</c:v>
              </c:pt>
              <c:pt idx="3">
                <c:v>1.2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197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cs-CZ" sz="1000" b="0" i="0" u="none" strike="noStrike" kern="1200" baseline="0">
          <a:solidFill>
            <a:srgbClr val="000000"/>
          </a:solidFill>
          <a:latin typeface="Calibri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70C4FBE-6612-44BB-90F3-DE15E3C3095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A96B61A-BB3E-478D-9A84-756A2C54DD45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3BB4B45-0F4C-497F-BCE3-F78D9C649E8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875ED-B99C-44DC-A550-F6E2CCFC68B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24AACC-8146-47FB-BB11-CFB8BC8EAD48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55087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777791A-0C93-46A2-964A-F155465DDF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999" y="812517"/>
            <a:ext cx="7127281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26E03E7-A614-4C03-BF7F-5C20D702C12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EB4BA075-D777-402B-804D-6D793205A53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70ACF6-F70F-44D8-B553-12F9FFCE891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A2666D-0C36-4D48-8185-70FCE5AD074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17AFF0-1534-4FBD-909D-C1C3631AB2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7CD90D11-4391-4F97-B795-B78F4E851E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1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CB08D08-FE65-4B89-B409-328500339B0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5F6D8C-584C-4C38-A2A8-746CAE69675F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7D84C93-028E-40B2-9F2E-AE650A28C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40351CDF-CBED-4788-A524-17E36A7D8F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E51303E-63F6-45AF-8246-BC33479A8A1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9B117F-5A48-43D4-9E26-26FC4CD58846}" type="slidenum">
              <a:t>13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8D077E52-25D7-497E-9F32-9C5B9A13A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6FE9BBC-38F4-44F4-A267-B009A917C3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A938915-E11F-4A9B-A7A0-8AF9D3492A0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71612F-EF53-445B-8359-EE6D340EB5AB}" type="slidenum">
              <a:t>15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50D3FC0-F846-4F9F-A1AE-7EAC30F10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CDB50578-4CB0-46BB-A336-BA5617CDF7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001D8E0-0EBE-4D9E-A7C9-F69DAC4AC38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886EAB-13FE-49FF-AD98-BFBD83A5B87E}" type="slidenum">
              <a:t>16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CB7E4F1-DDAC-4951-8C54-910E00345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8157693-7262-4EF5-9BA6-927F1803FD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3B57868-33E5-4A34-ADEA-260E24B005D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442A92-9C47-49F2-BEC0-02A573FEA3D1}" type="slidenum">
              <a:t>17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E1EDC50-1ED9-49F9-8939-CF9140621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7CC5D16-E6D7-4C9D-9856-00160FD277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F42139E-C8AF-47B9-82B2-BB9B24E7340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E77944-B876-4257-99C7-2119DD8F542B}" type="slidenum">
              <a:t>18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A780D5B-1DCE-4BBD-A4EF-B4611282B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C7D27158-9143-4E7F-BF0F-01D4A4D3C1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FDBB0923-CE86-4F3A-ACE2-CE90EFB9564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20E52F-45D1-4AAB-8529-7CCBEA98C801}" type="slidenum">
              <a:t>19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0A5061B-3C0C-47A9-B11E-E40E79F44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8BFD53C-2623-4DE1-8C39-F0962CE2E7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87BC5C0-897D-479B-A89C-204B1014E01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F94A3A-9A2C-470D-ABF9-B69C8EDA9A3D}" type="slidenum">
              <a:t>20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6ABE9B8-EDF5-4489-A579-70FC0E3D3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C668528-B434-45DC-8A77-BA6996F87B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D4EDF76A-9773-48E4-95CA-80EFB732E99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2F0AB0-E932-4BDD-946D-213C32CDFE7C}" type="slidenum">
              <a:t>21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6F3F5466-3978-44FB-822A-7E35CA612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47E31B5C-7C45-46AB-AFF9-367BE297A3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E0FC294-9778-4467-9AB7-620623168C1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82D15E-49AA-4474-9CC1-1A873828523F}" type="slidenum">
              <a:t>22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A052289-3121-4515-8586-D1C7689A3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4834E75F-AE2D-41C2-8F9D-7D5C3BEB24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9FE9EC6-BCB4-4B5D-B4DC-72A68D7EBA9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A7F686-4858-439B-873E-387E2E02F718}" type="slidenum">
              <a:t>23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85E81E74-0C9D-4DF4-A6DC-041544779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91DD636-2BA0-4D6F-B8F3-DF2D834AB4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6C1689F-3554-4DD5-B2D1-E46F025EE7B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AA9EAA-D3BE-45A5-B983-C6BFBB33B0CF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A927F8E1-000F-490A-8777-656DB64FFD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2C53F67-27E7-4C83-824E-347AAE58D5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7BEA1381-E10C-400C-8763-12C93802F92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1D1C4E-348A-46EF-9154-A9CE6669436B}" type="slidenum">
              <a:t>24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FF6DCC7-1A4E-42CE-A59B-0D29BA894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A082042-DA7F-4747-ADA1-DC122DF9BA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60F1A6E-F534-41FB-9BB6-573C43E1BB8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DE3D67-C6F3-44B0-BFE3-A71D6C83DC1E}" type="slidenum">
              <a:t>25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878EBDC-C66E-448B-ADC1-987143FEAB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30D9CAE3-3401-4AE8-A294-BE5C5AF9E2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F7596DD1-9EB1-4535-B0B3-EE7C1B9DDEF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AF8E1F-9AB0-48BB-8B06-77E4CE4EE453}" type="slidenum">
              <a:t>27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8F7DF52C-CB16-4AF9-9A1B-CB03415A2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B92105E-3B3E-45E4-8EAA-33F82CB7F2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B1DB72-0B0E-4BA1-B606-3E5F0B66E5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E4E1554-8A8E-40D5-A8ED-F76F056DE169}" type="slidenum">
              <a:t>4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565C254-58C7-4904-A6EF-C04511D53B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156082"/>
          </a:solidFill>
          <a:ln w="19080" cap="flat">
            <a:solidFill>
              <a:srgbClr val="042433"/>
            </a:solidFill>
            <a:prstDash val="solid"/>
            <a:miter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CD9DF3B-F8DE-427C-BCF7-2035A59729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5134DA1-8E19-4071-BBE9-341F7849D92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13B8DD-747A-4CD1-9537-0A9BC35B030D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6F2C3857-7612-476C-A0F4-D980576F8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DEBD1363-ED4C-413A-8CD7-938B6B143B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3BFFEF49-5EE7-479B-A126-512B8C9F0FC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77489A-AC6C-4F16-A531-30F2EAF9FBF6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358B927-E057-4B8D-8C19-11C1ED23C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EE583D0-0896-43A2-8F45-1676080D91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9813B608-832B-4A10-AA28-5BF7B2B06E2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FD03E5-1FD2-48B6-BB6B-418B561E1CB3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E61FFA8-79F4-44B4-B8EB-8612F67CC8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C997051-A916-42CD-A29E-1E6C6D4677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9EBE61A-AE0E-4067-8D6F-55C8211C7FC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9B790B-3A35-4C08-99B6-D3305F182AAA}" type="slidenum">
              <a:t>10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2A009AE-795E-45EA-ABF6-3DB45F109A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2C987A7-7318-4B81-A45A-AA882601CA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B6F6B50-AFDE-42BE-8A9B-C39DCFA4946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C82568-F8F2-406D-9C07-7A8068953A91}" type="slidenum">
              <a:t>11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AE5F90B7-E638-4A42-B0F3-FEA2CDCB0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B4A3103-A919-441E-9B0C-710D4269AF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A245741-554D-4D89-9BC5-B23B9221151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62D0B5-7756-48B8-B66E-66B200AE6796}" type="slidenum">
              <a:t>12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E3BA029-67FF-4003-9FEC-F85DF06E1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4165380-4DF8-4EE0-AEC2-41A766C9EB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81AF-BF09-4E6C-BA46-64EEEA4D103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89215" y="2514600"/>
            <a:ext cx="8915400" cy="2262783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98F8D-0D45-48CD-9954-192D00C0AF2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89215" y="4777383"/>
            <a:ext cx="8915400" cy="1126284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248D0-7C41-453F-A083-CE853E9108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D56845-CC97-4374-BF6F-B6F560AB3C14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600AB-A366-42EA-97B9-7D094A6C37C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5AB0C17-2940-4402-8EBA-ECEA3DC1D009}"/>
              </a:ext>
            </a:extLst>
          </p:cNvPr>
          <p:cNvSpPr/>
          <p:nvPr/>
        </p:nvSpPr>
        <p:spPr>
          <a:xfrm>
            <a:off x="0" y="4323813"/>
            <a:ext cx="1744647" cy="778593"/>
          </a:xfrm>
          <a:custGeom>
            <a:avLst/>
            <a:gdLst>
              <a:gd name="f0" fmla="val w"/>
              <a:gd name="f1" fmla="val h"/>
              <a:gd name="f2" fmla="val 0"/>
              <a:gd name="f3" fmla="val 372"/>
              <a:gd name="f4" fmla="val 166"/>
              <a:gd name="f5" fmla="val 287"/>
              <a:gd name="f6" fmla="val 290"/>
              <a:gd name="f7" fmla="val 292"/>
              <a:gd name="f8" fmla="val 165"/>
              <a:gd name="f9" fmla="val 293"/>
              <a:gd name="f10" fmla="val 164"/>
              <a:gd name="f11" fmla="val 163"/>
              <a:gd name="f12" fmla="val 294"/>
              <a:gd name="f13" fmla="val 370"/>
              <a:gd name="f14" fmla="val 87"/>
              <a:gd name="f15" fmla="val 85"/>
              <a:gd name="f16" fmla="val 81"/>
              <a:gd name="f17" fmla="val 78"/>
              <a:gd name="f18" fmla="val 3"/>
              <a:gd name="f19" fmla="val 2"/>
              <a:gd name="f20" fmla="val 1"/>
              <a:gd name="f21" fmla="*/ f0 1 372"/>
              <a:gd name="f22" fmla="*/ f1 1 166"/>
              <a:gd name="f23" fmla="+- f4 0 f2"/>
              <a:gd name="f24" fmla="+- f3 0 f2"/>
              <a:gd name="f25" fmla="*/ f24 1 372"/>
              <a:gd name="f26" fmla="*/ f23 1 166"/>
              <a:gd name="f27" fmla="*/ 0 1 f25"/>
              <a:gd name="f28" fmla="*/ f3 1 f25"/>
              <a:gd name="f29" fmla="*/ 0 1 f26"/>
              <a:gd name="f30" fmla="*/ f4 1 f26"/>
              <a:gd name="f31" fmla="*/ f27 f21 1"/>
              <a:gd name="f32" fmla="*/ f28 f21 1"/>
              <a:gd name="f33" fmla="*/ f30 f22 1"/>
              <a:gd name="f34" fmla="*/ f29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372" h="166">
                <a:moveTo>
                  <a:pt x="f5" y="f4"/>
                </a:moveTo>
                <a:cubicBezTo>
                  <a:pt x="f6" y="f4"/>
                  <a:pt x="f7" y="f8"/>
                  <a:pt x="f9" y="f10"/>
                </a:cubicBezTo>
                <a:cubicBezTo>
                  <a:pt x="f9" y="f11"/>
                  <a:pt x="f12" y="f11"/>
                  <a:pt x="f12" y="f11"/>
                </a:cubicBezTo>
                <a:cubicBezTo>
                  <a:pt x="f13" y="f14"/>
                  <a:pt x="f13" y="f14"/>
                  <a:pt x="f13" y="f14"/>
                </a:cubicBezTo>
                <a:cubicBezTo>
                  <a:pt x="f3" y="f15"/>
                  <a:pt x="f3" y="f16"/>
                  <a:pt x="f13" y="f17"/>
                </a:cubicBezTo>
                <a:cubicBezTo>
                  <a:pt x="f12" y="f18"/>
                  <a:pt x="f12" y="f18"/>
                  <a:pt x="f12" y="f18"/>
                </a:cubicBezTo>
                <a:cubicBezTo>
                  <a:pt x="f12" y="f19"/>
                  <a:pt x="f9" y="f19"/>
                  <a:pt x="f9" y="f19"/>
                </a:cubicBezTo>
                <a:cubicBezTo>
                  <a:pt x="f7" y="f20"/>
                  <a:pt x="f6" y="f2"/>
                  <a:pt x="f5" y="f2"/>
                </a:cubicBezTo>
                <a:cubicBezTo>
                  <a:pt x="f2" y="f2"/>
                  <a:pt x="f2" y="f2"/>
                  <a:pt x="f2" y="f2"/>
                </a:cubicBezTo>
                <a:cubicBezTo>
                  <a:pt x="f2" y="f4"/>
                  <a:pt x="f2" y="f4"/>
                  <a:pt x="f2" y="f4"/>
                </a:cubicBezTo>
                <a:lnTo>
                  <a:pt x="f5" y="f4"/>
                </a:ln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991F4B-E14C-4006-BC20-949BC8073E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1815" y="4529544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D263093-0ECE-40FA-BFD1-DF4462812D2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78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4D68-850A-4A81-889F-D36157611C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215" y="609603"/>
            <a:ext cx="8915400" cy="311704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C9111-C802-41DC-A23F-08A6EFA485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9215" y="4354043"/>
            <a:ext cx="8915400" cy="1555860"/>
          </a:xfrm>
        </p:spPr>
        <p:txBody>
          <a:bodyPr anchor="ctr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8E437-D811-4418-B2DC-4D54DCDCDF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6F0CD1-41AD-4509-AEE5-20BE20DE842D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58295-B7F3-4B9B-B61B-A976987BF5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2B4CD4E8-F389-4442-A059-C3C1CB2797C8}"/>
              </a:ext>
            </a:extLst>
          </p:cNvPr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0DA0FF-4BB2-4D2C-9FD6-5ADB697D68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A6EB28D-27FF-492E-AF1C-E3C17D62127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2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F3CD-537B-4D8D-ACD1-46D94DB307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9947" y="609603"/>
            <a:ext cx="8393926" cy="289560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EA1FC8F-A2CF-4233-9B59-739C2117E9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75015" y="3505196"/>
            <a:ext cx="7536557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6A8F58-BB03-4C88-85B9-B64F3AFB08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9215" y="4354043"/>
            <a:ext cx="8915400" cy="1555860"/>
          </a:xfrm>
        </p:spPr>
        <p:txBody>
          <a:bodyPr anchor="ctr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B77B0B-074B-473D-AEA2-E2ED4639DD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4B3DF4-2135-46FE-BB56-F2ADE7E0C7FE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9076F1-7452-4EEC-8140-1BEA943125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EDAE2787-D22A-4A86-9D9A-515156ABC204}"/>
              </a:ext>
            </a:extLst>
          </p:cNvPr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982987-81D0-49EA-A881-327639C2CE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BD68B3C-6AEF-4C60-A1BA-4499C23178B7}" type="slidenum">
              <a:t>‹#›</a:t>
            </a:fld>
            <a:endParaRPr lang="cs-CZ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50CED823-C7D0-42A1-BD00-C0C0AFC7C552}"/>
              </a:ext>
            </a:extLst>
          </p:cNvPr>
          <p:cNvSpPr txBox="1"/>
          <p:nvPr/>
        </p:nvSpPr>
        <p:spPr>
          <a:xfrm>
            <a:off x="2467654" y="64800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C0D17DF0-C3DD-4382-8A22-7CF7A8106E8B}"/>
              </a:ext>
            </a:extLst>
          </p:cNvPr>
          <p:cNvSpPr txBox="1"/>
          <p:nvPr/>
        </p:nvSpPr>
        <p:spPr>
          <a:xfrm>
            <a:off x="11114852" y="290530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75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38820-0F90-43D2-8925-26CCFF7D68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215" y="2438403"/>
            <a:ext cx="8915400" cy="2724847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5A370F3-AD3B-47B0-991B-E49F9A8582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8588A25-1E47-449A-A8B0-E9D6253DE8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B973E6-FFA4-4982-A58D-D197268FD587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B2A60E3-15DF-4705-8285-1E0EFFF480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00BD6726-C667-4A68-9072-B519C6AF4B25}"/>
              </a:ext>
            </a:extLst>
          </p:cNvPr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86C8E-A0DC-4ED9-805B-A457E8EBD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7DCA73D-FC72-4834-B830-DD72B6D8E86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575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E6C4-1380-4D55-9030-A8B1D2690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9947" y="609603"/>
            <a:ext cx="8393926" cy="289560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F39AB3-9394-4CA6-BCB4-6AEF7FC1C4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9215" y="4343400"/>
            <a:ext cx="8915400" cy="838203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53010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13A5C-AD47-4398-BFB9-229CA45E96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C3234-022C-40E7-9483-D901B50254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C4D3AD-56ED-4506-B3B4-378762ED5F12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DDCF2-5502-436F-859C-846449F923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CD0D1D6C-84D1-4BF3-A1D3-A3ADD4542C5E}"/>
              </a:ext>
            </a:extLst>
          </p:cNvPr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E7E0C6-C45A-41D5-A7AE-0D05A3BAE7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38D1355-887D-4B73-943F-AEDC7CC28EA1}" type="slidenum">
              <a:t>‹#›</a:t>
            </a:fld>
            <a:endParaRPr lang="cs-CZ"/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1C9C6113-E39C-437E-A102-DDDA338FB820}"/>
              </a:ext>
            </a:extLst>
          </p:cNvPr>
          <p:cNvSpPr txBox="1"/>
          <p:nvPr/>
        </p:nvSpPr>
        <p:spPr>
          <a:xfrm>
            <a:off x="2467654" y="64800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B6A6D358-DF88-483F-B834-A0829769CC81}"/>
              </a:ext>
            </a:extLst>
          </p:cNvPr>
          <p:cNvSpPr txBox="1"/>
          <p:nvPr/>
        </p:nvSpPr>
        <p:spPr>
          <a:xfrm>
            <a:off x="11114852" y="290530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74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07B45-DFF1-4D69-BEFE-A7C773FC68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215" y="627406"/>
            <a:ext cx="8915400" cy="2880021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EAFE31F-EFEB-49F8-81DD-F90306435A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9215" y="4343400"/>
            <a:ext cx="8915400" cy="838203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53010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43AB8-0668-4A05-AC43-A0C58E914E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D7C46-7972-4CC8-895B-FFBC0A3C21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000338-2254-4BDA-AA91-7573E7A44A53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71282-C2E4-4CB9-9847-82DACBF432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DF3329FF-D552-459A-9EFB-B031F18A69A9}"/>
              </a:ext>
            </a:extLst>
          </p:cNvPr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8EE6D00-DEED-4E78-B69E-E1B0B6F46F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06AF6D0-6F75-4B41-A014-7CDCA5C5A07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320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351D-4BFF-4726-AEA3-2A994D47B6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823A4-B760-482F-858F-D992B567ACA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653EE-9447-46A8-B12F-5E48F7E405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FF3EFD-10F7-4437-A350-3A66352188EA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BC0C7-4B83-4CE9-BCFF-430BA2C6F1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CC740B82-542E-41FA-B73E-E10BD5242CFC}"/>
              </a:ext>
            </a:extLst>
          </p:cNvPr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7EBE4A-326D-422F-8B31-7B284C2031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8225D5-496F-47AA-B42D-D6CA04B545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297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41A80-A399-448B-BD52-6F8C3EFA5B3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294811" y="627406"/>
            <a:ext cx="2207599" cy="528381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F7FCC-AB0B-4FA0-BE69-A31031F01A0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2589215" y="627406"/>
            <a:ext cx="6476996" cy="528381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18E5D-2EB6-49E9-A7BF-E71D830390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92B698-FBA9-4290-8436-D34073F4F907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8E54-DF9F-465E-B36C-63079D23C7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58634FD5-046E-4E44-89EA-645D8A820D76}"/>
              </a:ext>
            </a:extLst>
          </p:cNvPr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2D38D8-1743-4A70-AED3-7144C6A5EE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FF87B9-F842-41ED-BA9F-BA3B05ADAE5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3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A3C77-AF6C-4423-A1A8-58ED6908FD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3884" y="1122480"/>
            <a:ext cx="9144000" cy="238751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B4B920F-09AB-43BC-929E-E18CFA2868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3884" y="3602159"/>
            <a:ext cx="9144000" cy="1655640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648F4D-5B59-44DD-A274-E0E9894351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71FA7E-6ECE-46D3-B7EA-525638D874DB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A128B6-4673-4142-A4B4-E2A167C05B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35AA32-E9B9-4D37-8DD0-55CAC91762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CA10F9-0403-46EA-9B6A-325D4DF8882D}" type="slidenum">
              <a:t>‹#›</a:t>
            </a:fld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7FB1A45-D364-47C8-A82D-78DDF4AD5A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4" y="1604515"/>
            <a:ext cx="10972443" cy="3977283"/>
          </a:xfrm>
        </p:spPr>
        <p:txBody>
          <a:bodyPr lIns="0" tIns="0" rIns="0" bIns="0"/>
          <a:lstStyle>
            <a:lvl1pPr hangingPunct="0">
              <a:spcBef>
                <a:spcPts val="1415"/>
              </a:spcBef>
              <a:defRPr sz="3200">
                <a:latin typeface="Liberation Sans" pitchFamily="18"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4813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E7517-7604-4E38-A290-5D9478F0A6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19F3A-D97E-4BE0-A75E-6CA51F9957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4" y="1825563"/>
            <a:ext cx="10515600" cy="4351318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  <a:br>
              <a:rPr lang="cs-CZ"/>
            </a:br>
            <a:r>
              <a:rPr lang="cs-CZ"/>
              <a:t>Druhá úroveň</a:t>
            </a:r>
            <a:br>
              <a:rPr lang="cs-CZ"/>
            </a:br>
            <a:r>
              <a:rPr lang="cs-CZ"/>
              <a:t>Třetí úroveň</a:t>
            </a:r>
            <a:br>
              <a:rPr lang="cs-CZ"/>
            </a:br>
            <a:r>
              <a:rPr lang="cs-CZ"/>
              <a:t>Čtvrtá úroveň</a:t>
            </a:r>
            <a:br>
              <a:rPr lang="cs-CZ"/>
            </a:br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548136-6612-4C82-B364-29A6853CBB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17E12F-6F9D-47B9-90B2-69B800688BD5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B06B34-E837-4F69-A1E8-13EB8872EB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F38D50-175F-4713-92B5-E9976E0319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0F0518-5365-4818-80B8-4CA3739CEBCE}" type="slidenum">
              <a:t>‹#›</a:t>
            </a:fld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BF5C504-FB9C-4E3A-B64B-CF27184CC9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10972443" cy="3977283"/>
          </a:xfrm>
        </p:spPr>
        <p:txBody>
          <a:bodyPr lIns="0" tIns="0" rIns="0" bIns="0"/>
          <a:lstStyle>
            <a:lvl1pPr hangingPunct="0">
              <a:spcBef>
                <a:spcPts val="1415"/>
              </a:spcBef>
              <a:defRPr sz="3200">
                <a:latin typeface="Liberation Sans" pitchFamily="18"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4868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D0CF-7256-41BB-9D05-F57792DCDD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14368-5F16-4C63-8694-E41B816B868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89215" y="2133596"/>
            <a:ext cx="8915400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99EDD-D72B-42EB-ABDA-C1E6BD706C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3450B-54C1-4BD1-ADF7-1766728D9890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38CD2-885E-4543-8C3C-26E69C8D63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5D36CF41-349A-4CE8-ADBC-ADE67B663019}"/>
              </a:ext>
            </a:extLst>
          </p:cNvPr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F3DFCA-FF0A-470C-B62F-F3AB8F3B8A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E7D6C9-AC18-4D08-AE15-FBFAE842045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97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51FD-1535-4073-AE79-9D78E58BE2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215" y="2058753"/>
            <a:ext cx="8915400" cy="1468800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5AB35-1058-44EC-844A-7BD7A4C855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89215" y="3530132"/>
            <a:ext cx="8915400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8A55C-34CB-48CF-99AF-32B2721983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809E9D-4868-41D2-A2AE-9E5A0930CB53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D2141-064E-475F-AB08-4BD9CA2A14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96BEA7F8-44D4-46C5-8942-A39058DF03DC}"/>
              </a:ext>
            </a:extLst>
          </p:cNvPr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C70113-A2D7-4AC3-9A0A-75975E4405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A834D97-68C3-4B49-9803-9B8A53AB448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50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523229A7-A557-42E0-B9B2-C25B02E977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7DEC3-B195-4BBF-AAA8-5C2F2A71B8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89215" y="2133596"/>
            <a:ext cx="4313864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E52D2-B531-4D19-A148-AAD9315DDFC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7190750" y="2126217"/>
            <a:ext cx="4313864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D5A38-ADD5-451D-9400-13137201F8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C4C5C2-9539-408F-B6B1-F37E797E5A7F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3A974-A8C9-40C0-A921-DC2EFF6C5C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C05CCE7F-87D3-4F3E-8CFD-C1501C363DF4}"/>
              </a:ext>
            </a:extLst>
          </p:cNvPr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793D8B-4858-4388-A88F-9D47284B29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B20DCD-4FB3-4207-B841-1CCE7D5F679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07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2392AADB-A7D5-4696-9ADB-73AF224C436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096BF-E1C7-46C4-BB55-F88390CF3C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39375" y="1972699"/>
            <a:ext cx="3992727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41225-2FCA-44CE-80EE-780F7129E67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2589215" y="2548963"/>
            <a:ext cx="4342897" cy="3354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50056-E097-4E73-B230-26D8A176FE9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7506629" y="1969471"/>
            <a:ext cx="399900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5D6593-38C2-4269-B6E5-CC381FCAF0D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7166957" y="2545735"/>
            <a:ext cx="4338672" cy="3354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4CB76-4EA1-4AFE-AAD1-D3E761C47B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F45C90-F124-41F4-A776-2417B7FEB6AC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62E8B-ADB8-4B17-A382-41E6486E60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87A3CA0F-CEAD-4C4E-9057-CE2AD1B4496C}"/>
              </a:ext>
            </a:extLst>
          </p:cNvPr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4AD582B-A4B2-4D5C-8686-CCC5EC1467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C64F1A-89F3-4350-A49E-70C976C718E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51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54F55-A261-4C4B-97AB-584BDDEC361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DF307-2A2E-4BF1-8B0A-09DA260704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0FC642-470B-4BE7-A4D6-53142EE901B3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23922-AA27-45D7-B6B9-9ADC8238E8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315A04FE-234D-4CCA-AB07-700DE28FBE4D}"/>
              </a:ext>
            </a:extLst>
          </p:cNvPr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797AD3D-61B5-47D8-8205-04B24A8B04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6252C1-8549-49AD-BEEE-D5EFBC79CC9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38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CF2EE1-63C0-4D73-A2FD-5947E925B8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B8958-6D66-410D-963A-3D36F1A2AB26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B4A65-A63A-48ED-9A2A-EC29CA9570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53500BF0-3CE8-40D3-B04B-2609D75FBCC3}"/>
              </a:ext>
            </a:extLst>
          </p:cNvPr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985DADB-68C0-454B-84A9-422C1E7A9C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798406-2D0F-45C0-B8E5-2579FF33907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51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D319-65F7-44D0-823B-514B8A7BAC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215" y="446090"/>
            <a:ext cx="3505196" cy="976314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EE31F-DE05-4FB4-B70C-4FB3C282645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23011" y="446090"/>
            <a:ext cx="5181603" cy="541496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6BC3C-F01E-4606-BBE1-8DFE05D8E7A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589215" y="1598608"/>
            <a:ext cx="3505196" cy="42624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B4D8F-6B3C-4CF2-A9C3-787FC16767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E79FAA-8346-401C-9D98-E9C7EBE622C6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72F3E-13F4-4C36-B89D-5D39001AD5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105468F3-90E4-45CD-B92E-D28C07D3DD51}"/>
              </a:ext>
            </a:extLst>
          </p:cNvPr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7316DF1-725C-4EEB-831B-F8898A6488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825EE3-6D7D-4932-A966-1B0414ECFB3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57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A08D-909B-4010-9CAE-DC2F316115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215" y="4800600"/>
            <a:ext cx="8915400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2B0B51-3085-4C88-8C6C-7916233DD03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589215" y="634968"/>
            <a:ext cx="8915400" cy="3854973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9CDBF-18AD-4D0E-938C-42D33EFED94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589215" y="5367335"/>
            <a:ext cx="8915400" cy="493711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D5E88-EA38-4440-9E01-E564BC8A7E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A8D6A8-0EA0-47AC-8A08-AC6E35698CB9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32161-E419-4DB9-918B-9CF47B518F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822B86ED-1158-4FCE-9995-BE04DA31584C}"/>
              </a:ext>
            </a:extLst>
          </p:cNvPr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9AC7795-BCE8-40A6-B593-D601201ED0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4DC85F2-B585-4CE5-BD76-4BDCB915CB4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00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id="{2877F06F-2289-49CC-BA8A-F6639F075C69}"/>
              </a:ext>
            </a:extLst>
          </p:cNvPr>
          <p:cNvGrpSpPr/>
          <p:nvPr/>
        </p:nvGrpSpPr>
        <p:grpSpPr>
          <a:xfrm>
            <a:off x="0" y="228600"/>
            <a:ext cx="2851510" cy="6638634"/>
            <a:chOff x="0" y="228600"/>
            <a:chExt cx="2851510" cy="6638634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3097FFDB-5962-4B0D-A208-EB5E3CFB5976}"/>
                </a:ext>
              </a:extLst>
            </p:cNvPr>
            <p:cNvSpPr/>
            <p:nvPr/>
          </p:nvSpPr>
          <p:spPr>
            <a:xfrm>
              <a:off x="0" y="2575041"/>
              <a:ext cx="100638" cy="6262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"/>
                <a:gd name="f4" fmla="val 136"/>
                <a:gd name="f5" fmla="val 20"/>
                <a:gd name="f6" fmla="val 117"/>
                <a:gd name="f7" fmla="val 19"/>
                <a:gd name="f8" fmla="val 99"/>
                <a:gd name="f9" fmla="val 17"/>
                <a:gd name="f10" fmla="val 80"/>
                <a:gd name="f11" fmla="val 11"/>
                <a:gd name="f12" fmla="val 54"/>
                <a:gd name="f13" fmla="val 6"/>
                <a:gd name="f14" fmla="val 27"/>
                <a:gd name="f15" fmla="val 35"/>
                <a:gd name="f16" fmla="val 64"/>
                <a:gd name="f17" fmla="val 13"/>
                <a:gd name="f18" fmla="val 94"/>
                <a:gd name="f19" fmla="val 124"/>
                <a:gd name="f20" fmla="val 128"/>
                <a:gd name="f21" fmla="val 21"/>
                <a:gd name="f22" fmla="val 132"/>
                <a:gd name="f23" fmla="*/ f0 1 22"/>
                <a:gd name="f24" fmla="*/ f1 1 136"/>
                <a:gd name="f25" fmla="+- f4 0 f2"/>
                <a:gd name="f26" fmla="+- f3 0 f2"/>
                <a:gd name="f27" fmla="*/ f26 1 22"/>
                <a:gd name="f28" fmla="*/ f25 1 136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2" h="136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  <a:cubicBezTo>
                    <a:pt x="f2" y="f15"/>
                    <a:pt x="f2" y="f15"/>
                    <a:pt x="f2" y="f15"/>
                  </a:cubicBezTo>
                  <a:cubicBezTo>
                    <a:pt x="f13" y="f16"/>
                    <a:pt x="f17" y="f18"/>
                    <a:pt x="f5" y="f19"/>
                  </a:cubicBezTo>
                  <a:cubicBezTo>
                    <a:pt x="f5" y="f20"/>
                    <a:pt x="f21" y="f22"/>
                    <a:pt x="f3" y="f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EC74F215-F26B-427F-B4B7-40AEEC482D8E}"/>
                </a:ext>
              </a:extLst>
            </p:cNvPr>
            <p:cNvSpPr/>
            <p:nvPr/>
          </p:nvSpPr>
          <p:spPr>
            <a:xfrm>
              <a:off x="128601" y="3156527"/>
              <a:ext cx="646718" cy="2322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0"/>
                <a:gd name="f4" fmla="val 504"/>
                <a:gd name="f5" fmla="val 86"/>
                <a:gd name="f6" fmla="val 350"/>
                <a:gd name="f7" fmla="val 103"/>
                <a:gd name="f8" fmla="val 402"/>
                <a:gd name="f9" fmla="val 120"/>
                <a:gd name="f10" fmla="val 453"/>
                <a:gd name="f11" fmla="val 139"/>
                <a:gd name="f12" fmla="val 495"/>
                <a:gd name="f13" fmla="val 487"/>
                <a:gd name="f14" fmla="val 478"/>
                <a:gd name="f15" fmla="val 124"/>
                <a:gd name="f16" fmla="val 435"/>
                <a:gd name="f17" fmla="val 109"/>
                <a:gd name="f18" fmla="val 391"/>
                <a:gd name="f19" fmla="val 95"/>
                <a:gd name="f20" fmla="val 347"/>
                <a:gd name="f21" fmla="val 58"/>
                <a:gd name="f22" fmla="val 233"/>
                <a:gd name="f23" fmla="val 27"/>
                <a:gd name="f24" fmla="val 117"/>
                <a:gd name="f25" fmla="val 2"/>
                <a:gd name="f26" fmla="val 20"/>
                <a:gd name="f27" fmla="val 4"/>
                <a:gd name="f28" fmla="val 41"/>
                <a:gd name="f29" fmla="val 6"/>
                <a:gd name="f30" fmla="val 61"/>
                <a:gd name="f31" fmla="val 30"/>
                <a:gd name="f32" fmla="val 158"/>
                <a:gd name="f33" fmla="val 56"/>
                <a:gd name="f34" fmla="val 255"/>
                <a:gd name="f35" fmla="*/ f0 1 140"/>
                <a:gd name="f36" fmla="*/ f1 1 504"/>
                <a:gd name="f37" fmla="+- f4 0 f2"/>
                <a:gd name="f38" fmla="+- f3 0 f2"/>
                <a:gd name="f39" fmla="*/ f38 1 140"/>
                <a:gd name="f40" fmla="*/ f37 1 504"/>
                <a:gd name="f41" fmla="*/ 0 1 f39"/>
                <a:gd name="f42" fmla="*/ f3 1 f39"/>
                <a:gd name="f43" fmla="*/ 0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0" h="504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1" y="f12"/>
                    <a:pt x="f11" y="f13"/>
                    <a:pt x="f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47527844-E877-43AE-8278-0D11054466E8}"/>
                </a:ext>
              </a:extLst>
            </p:cNvPr>
            <p:cNvSpPr/>
            <p:nvPr/>
          </p:nvSpPr>
          <p:spPr>
            <a:xfrm>
              <a:off x="806994" y="5447062"/>
              <a:ext cx="609438" cy="1420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"/>
                <a:gd name="f4" fmla="val 308"/>
                <a:gd name="f5" fmla="val 8"/>
                <a:gd name="f6" fmla="val 22"/>
                <a:gd name="f7" fmla="val 5"/>
                <a:gd name="f8" fmla="val 15"/>
                <a:gd name="f9" fmla="val 2"/>
                <a:gd name="f10" fmla="val 10"/>
                <a:gd name="f11" fmla="val 19"/>
                <a:gd name="f12" fmla="val 29"/>
                <a:gd name="f13" fmla="val 21"/>
                <a:gd name="f14" fmla="val 85"/>
                <a:gd name="f15" fmla="val 44"/>
                <a:gd name="f16" fmla="val 140"/>
                <a:gd name="f17" fmla="val 68"/>
                <a:gd name="f18" fmla="val 194"/>
                <a:gd name="f19" fmla="val 232"/>
                <a:gd name="f20" fmla="val 104"/>
                <a:gd name="f21" fmla="val 270"/>
                <a:gd name="f22" fmla="val 123"/>
                <a:gd name="f23" fmla="val 113"/>
                <a:gd name="f24" fmla="val 269"/>
                <a:gd name="f25" fmla="val 94"/>
                <a:gd name="f26" fmla="val 230"/>
                <a:gd name="f27" fmla="val 77"/>
                <a:gd name="f28" fmla="val 190"/>
                <a:gd name="f29" fmla="val 52"/>
                <a:gd name="f30" fmla="val 135"/>
                <a:gd name="f31" fmla="val 79"/>
                <a:gd name="f32" fmla="*/ f0 1 132"/>
                <a:gd name="f33" fmla="*/ f1 1 308"/>
                <a:gd name="f34" fmla="+- f4 0 f2"/>
                <a:gd name="f35" fmla="+- f3 0 f2"/>
                <a:gd name="f36" fmla="*/ f35 1 132"/>
                <a:gd name="f37" fmla="*/ f34 1 308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32" h="308">
                  <a:moveTo>
                    <a:pt x="f5" y="f6"/>
                  </a:moveTo>
                  <a:cubicBezTo>
                    <a:pt x="f7" y="f8"/>
                    <a:pt x="f9" y="f5"/>
                    <a:pt x="f2" y="f2"/>
                  </a:cubicBezTo>
                  <a:cubicBezTo>
                    <a:pt x="f2" y="f10"/>
                    <a:pt x="f2" y="f11"/>
                    <a:pt x="f2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4" y="f19"/>
                    <a:pt x="f20" y="f21"/>
                    <a:pt x="f22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12" y="f31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071CF93-A400-4EAC-8907-11FBD366E6F0}"/>
                </a:ext>
              </a:extLst>
            </p:cNvPr>
            <p:cNvSpPr/>
            <p:nvPr/>
          </p:nvSpPr>
          <p:spPr>
            <a:xfrm>
              <a:off x="959827" y="6503798"/>
              <a:ext cx="171468" cy="363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"/>
                <a:gd name="f4" fmla="val 79"/>
                <a:gd name="f5" fmla="val 28"/>
                <a:gd name="f6" fmla="val 24"/>
                <a:gd name="f7" fmla="val 53"/>
                <a:gd name="f8" fmla="val 12"/>
                <a:gd name="f9" fmla="val 27"/>
                <a:gd name="f10" fmla="val 8"/>
                <a:gd name="f11" fmla="val 17"/>
                <a:gd name="f12" fmla="*/ f0 1 37"/>
                <a:gd name="f13" fmla="*/ f1 1 79"/>
                <a:gd name="f14" fmla="+- f4 0 f2"/>
                <a:gd name="f15" fmla="+- f3 0 f2"/>
                <a:gd name="f16" fmla="*/ f15 1 37"/>
                <a:gd name="f17" fmla="*/ f14 1 7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7" h="7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4CFEEF45-76B9-48BB-948C-8AA87C8C7F2D}"/>
                </a:ext>
              </a:extLst>
            </p:cNvPr>
            <p:cNvSpPr/>
            <p:nvPr/>
          </p:nvSpPr>
          <p:spPr>
            <a:xfrm>
              <a:off x="100638" y="3201259"/>
              <a:ext cx="821908" cy="332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"/>
                <a:gd name="f4" fmla="val 722"/>
                <a:gd name="f5" fmla="val 162"/>
                <a:gd name="f6" fmla="val 660"/>
                <a:gd name="f7" fmla="val 145"/>
                <a:gd name="f8" fmla="val 618"/>
                <a:gd name="f9" fmla="val 130"/>
                <a:gd name="f10" fmla="val 576"/>
                <a:gd name="f11" fmla="val 116"/>
                <a:gd name="f12" fmla="val 534"/>
                <a:gd name="f13" fmla="val 84"/>
                <a:gd name="f14" fmla="val 437"/>
                <a:gd name="f15" fmla="val 59"/>
                <a:gd name="f16" fmla="val 337"/>
                <a:gd name="f17" fmla="val 40"/>
                <a:gd name="f18" fmla="val 236"/>
                <a:gd name="f19" fmla="val 29"/>
                <a:gd name="f20" fmla="val 175"/>
                <a:gd name="f21" fmla="val 20"/>
                <a:gd name="f22" fmla="val 113"/>
                <a:gd name="f23" fmla="val 12"/>
                <a:gd name="f24" fmla="val 51"/>
                <a:gd name="f25" fmla="val 8"/>
                <a:gd name="f26" fmla="val 34"/>
                <a:gd name="f27" fmla="val 4"/>
                <a:gd name="f28" fmla="val 17"/>
                <a:gd name="f29" fmla="val 79"/>
                <a:gd name="f30" fmla="val 19"/>
                <a:gd name="f31" fmla="val 159"/>
                <a:gd name="f32" fmla="val 33"/>
                <a:gd name="f33" fmla="val 237"/>
                <a:gd name="f34" fmla="val 339"/>
                <a:gd name="f35" fmla="val 76"/>
                <a:gd name="f36" fmla="val 439"/>
                <a:gd name="f37" fmla="val 107"/>
                <a:gd name="f38" fmla="val 537"/>
                <a:gd name="f39" fmla="val 123"/>
                <a:gd name="f40" fmla="val 586"/>
                <a:gd name="f41" fmla="val 141"/>
                <a:gd name="f42" fmla="val 634"/>
                <a:gd name="f43" fmla="val 160"/>
                <a:gd name="f44" fmla="val 681"/>
                <a:gd name="f45" fmla="val 166"/>
                <a:gd name="f46" fmla="val 695"/>
                <a:gd name="f47" fmla="val 172"/>
                <a:gd name="f48" fmla="val 708"/>
                <a:gd name="f49" fmla="val 176"/>
                <a:gd name="f50" fmla="val 717"/>
                <a:gd name="f51" fmla="val 713"/>
                <a:gd name="f52" fmla="val 174"/>
                <a:gd name="f53" fmla="val 169"/>
                <a:gd name="f54" fmla="val 692"/>
                <a:gd name="f55" fmla="val 165"/>
                <a:gd name="f56" fmla="val 676"/>
                <a:gd name="f57" fmla="*/ f0 1 178"/>
                <a:gd name="f58" fmla="*/ f1 1 722"/>
                <a:gd name="f59" fmla="+- f4 0 f2"/>
                <a:gd name="f60" fmla="+- f3 0 f2"/>
                <a:gd name="f61" fmla="*/ f60 1 178"/>
                <a:gd name="f62" fmla="*/ f59 1 722"/>
                <a:gd name="f63" fmla="*/ 0 1 f61"/>
                <a:gd name="f64" fmla="*/ f3 1 f61"/>
                <a:gd name="f65" fmla="*/ 0 1 f62"/>
                <a:gd name="f66" fmla="*/ f4 1 f62"/>
                <a:gd name="f67" fmla="*/ f63 f57 1"/>
                <a:gd name="f68" fmla="*/ f64 f57 1"/>
                <a:gd name="f69" fmla="*/ f66 f58 1"/>
                <a:gd name="f70" fmla="*/ f65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178" h="72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5" y="f29"/>
                    <a:pt x="f30" y="f31"/>
                    <a:pt x="f32" y="f33"/>
                  </a:cubicBezTo>
                  <a:cubicBezTo>
                    <a:pt x="f24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3" y="f4"/>
                  </a:cubicBezTo>
                  <a:cubicBezTo>
                    <a:pt x="f49" y="f50"/>
                    <a:pt x="f20" y="f51"/>
                    <a:pt x="f52" y="f48"/>
                  </a:cubicBezTo>
                  <a:cubicBezTo>
                    <a:pt x="f53" y="f54"/>
                    <a:pt x="f55" y="f56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3CF38878-34F7-441B-A642-1BFA4CFBB487}"/>
                </a:ext>
              </a:extLst>
            </p:cNvPr>
            <p:cNvSpPr/>
            <p:nvPr/>
          </p:nvSpPr>
          <p:spPr>
            <a:xfrm>
              <a:off x="22366" y="228600"/>
              <a:ext cx="106234" cy="2927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635"/>
                <a:gd name="f5" fmla="val 11"/>
                <a:gd name="f6" fmla="val 577"/>
                <a:gd name="f7" fmla="val 12"/>
                <a:gd name="f8" fmla="val 581"/>
                <a:gd name="f9" fmla="val 585"/>
                <a:gd name="f10" fmla="val 589"/>
                <a:gd name="f11" fmla="val 15"/>
                <a:gd name="f12" fmla="val 603"/>
                <a:gd name="f13" fmla="val 19"/>
                <a:gd name="f14" fmla="val 617"/>
                <a:gd name="f15" fmla="val 22"/>
                <a:gd name="f16" fmla="val 632"/>
                <a:gd name="f17" fmla="val 633"/>
                <a:gd name="f18" fmla="val 634"/>
                <a:gd name="f19" fmla="val 21"/>
                <a:gd name="f20" fmla="val 615"/>
                <a:gd name="f21" fmla="val 596"/>
                <a:gd name="f22" fmla="val 17"/>
                <a:gd name="f23" fmla="val 576"/>
                <a:gd name="f24" fmla="val 9"/>
                <a:gd name="f25" fmla="val 474"/>
                <a:gd name="f26" fmla="val 5"/>
                <a:gd name="f27" fmla="val 372"/>
                <a:gd name="f28" fmla="val 269"/>
                <a:gd name="f29" fmla="val 6"/>
                <a:gd name="f30" fmla="val 179"/>
                <a:gd name="f31" fmla="val 90"/>
                <a:gd name="f32" fmla="val 89"/>
                <a:gd name="f33" fmla="val 2"/>
                <a:gd name="f34" fmla="val 1"/>
                <a:gd name="f35" fmla="val 3"/>
                <a:gd name="f36" fmla="*/ f0 1 23"/>
                <a:gd name="f37" fmla="*/ f1 1 635"/>
                <a:gd name="f38" fmla="+- f4 0 f2"/>
                <a:gd name="f39" fmla="+- f3 0 f2"/>
                <a:gd name="f40" fmla="*/ f39 1 23"/>
                <a:gd name="f41" fmla="*/ f38 1 635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3" h="635">
                  <a:moveTo>
                    <a:pt x="f5" y="f6"/>
                  </a:moveTo>
                  <a:cubicBezTo>
                    <a:pt x="f7" y="f8"/>
                    <a:pt x="f7" y="f9"/>
                    <a:pt x="f7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5" y="f18"/>
                    <a:pt x="f3" y="f4"/>
                  </a:cubicBezTo>
                  <a:cubicBezTo>
                    <a:pt x="f19" y="f20"/>
                    <a:pt x="f13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9" y="f30"/>
                    <a:pt x="f24" y="f31"/>
                    <a:pt x="f11" y="f2"/>
                  </a:cubicBezTo>
                  <a:cubicBezTo>
                    <a:pt x="f7" y="f2"/>
                    <a:pt x="f7" y="f2"/>
                    <a:pt x="f7" y="f2"/>
                  </a:cubicBezTo>
                  <a:cubicBezTo>
                    <a:pt x="f26" y="f32"/>
                    <a:pt x="f33" y="f30"/>
                    <a:pt x="f34" y="f28"/>
                  </a:cubicBezTo>
                  <a:cubicBezTo>
                    <a:pt x="f2" y="f27"/>
                    <a:pt x="f35" y="f25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90ECCD18-0AEE-4770-9AEB-829FD7091456}"/>
                </a:ext>
              </a:extLst>
            </p:cNvPr>
            <p:cNvSpPr/>
            <p:nvPr/>
          </p:nvSpPr>
          <p:spPr>
            <a:xfrm>
              <a:off x="78281" y="2944066"/>
              <a:ext cx="78272" cy="493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2"/>
                <a:gd name="f6" fmla="val 19"/>
                <a:gd name="f7" fmla="val 3"/>
                <a:gd name="f8" fmla="val 37"/>
                <a:gd name="f9" fmla="val 5"/>
                <a:gd name="f10" fmla="val 56"/>
                <a:gd name="f11" fmla="val 9"/>
                <a:gd name="f12" fmla="val 73"/>
                <a:gd name="f13" fmla="val 13"/>
                <a:gd name="f14" fmla="val 90"/>
                <a:gd name="f15" fmla="val 15"/>
                <a:gd name="f16" fmla="val 87"/>
                <a:gd name="f17" fmla="val 66"/>
                <a:gd name="f18" fmla="val 11"/>
                <a:gd name="f19" fmla="val 46"/>
                <a:gd name="f20" fmla="val 10"/>
                <a:gd name="f21" fmla="val 45"/>
                <a:gd name="f22" fmla="val 44"/>
                <a:gd name="f23" fmla="val 43"/>
                <a:gd name="f24" fmla="val 7"/>
                <a:gd name="f25" fmla="val 28"/>
                <a:gd name="f26" fmla="val 14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3" y="f4"/>
                  </a:cubicBezTo>
                  <a:cubicBezTo>
                    <a:pt x="f15" y="f16"/>
                    <a:pt x="f13" y="f17"/>
                    <a:pt x="f18" y="f19"/>
                  </a:cubicBezTo>
                  <a:cubicBezTo>
                    <a:pt x="f20" y="f21"/>
                    <a:pt x="f20" y="f22"/>
                    <a:pt x="f20" y="f23"/>
                  </a:cubicBezTo>
                  <a:cubicBezTo>
                    <a:pt x="f24" y="f25"/>
                    <a:pt x="f7" y="f26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AE1B6918-2041-4981-B67E-35A899CED0E2}"/>
                </a:ext>
              </a:extLst>
            </p:cNvPr>
            <p:cNvSpPr/>
            <p:nvPr/>
          </p:nvSpPr>
          <p:spPr>
            <a:xfrm>
              <a:off x="769723" y="5478746"/>
              <a:ext cx="190103" cy="1025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"/>
                <a:gd name="f4" fmla="val 222"/>
                <a:gd name="f5" fmla="val 31"/>
                <a:gd name="f6" fmla="val 2"/>
                <a:gd name="f7" fmla="val 62"/>
                <a:gd name="f8" fmla="val 5"/>
                <a:gd name="f9" fmla="val 93"/>
                <a:gd name="f10" fmla="val 8"/>
                <a:gd name="f11" fmla="val 117"/>
                <a:gd name="f12" fmla="val 12"/>
                <a:gd name="f13" fmla="val 142"/>
                <a:gd name="f14" fmla="val 17"/>
                <a:gd name="f15" fmla="val 166"/>
                <a:gd name="f16" fmla="val 19"/>
                <a:gd name="f17" fmla="val 172"/>
                <a:gd name="f18" fmla="val 22"/>
                <a:gd name="f19" fmla="val 178"/>
                <a:gd name="f20" fmla="val 24"/>
                <a:gd name="f21" fmla="val 184"/>
                <a:gd name="f22" fmla="val 30"/>
                <a:gd name="f23" fmla="val 197"/>
                <a:gd name="f24" fmla="val 35"/>
                <a:gd name="f25" fmla="val 209"/>
                <a:gd name="f26" fmla="val 40"/>
                <a:gd name="f27" fmla="val 219"/>
                <a:gd name="f28" fmla="val 39"/>
                <a:gd name="f29" fmla="val 215"/>
                <a:gd name="f30" fmla="val 38"/>
                <a:gd name="f31" fmla="val 212"/>
                <a:gd name="f32" fmla="val 26"/>
                <a:gd name="f33" fmla="val 18"/>
                <a:gd name="f34" fmla="val 132"/>
                <a:gd name="f35" fmla="val 13"/>
                <a:gd name="f36" fmla="val 92"/>
                <a:gd name="f37" fmla="val 11"/>
                <a:gd name="f38" fmla="val 68"/>
                <a:gd name="f39" fmla="val 9"/>
                <a:gd name="f40" fmla="val 45"/>
                <a:gd name="f41" fmla="val 21"/>
                <a:gd name="f42" fmla="val 7"/>
                <a:gd name="f43" fmla="val 20"/>
                <a:gd name="f44" fmla="val 6"/>
                <a:gd name="f45" fmla="*/ f0 1 41"/>
                <a:gd name="f46" fmla="*/ f1 1 222"/>
                <a:gd name="f47" fmla="+- f4 0 f2"/>
                <a:gd name="f48" fmla="+- f3 0 f2"/>
                <a:gd name="f49" fmla="*/ f48 1 41"/>
                <a:gd name="f50" fmla="*/ f47 1 222"/>
                <a:gd name="f51" fmla="*/ 0 1 f49"/>
                <a:gd name="f52" fmla="*/ f3 1 f49"/>
                <a:gd name="f53" fmla="*/ 0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41" h="222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3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17"/>
                    <a:pt x="f33" y="f34"/>
                    <a:pt x="f35" y="f36"/>
                  </a:cubicBezTo>
                  <a:cubicBezTo>
                    <a:pt x="f37" y="f38"/>
                    <a:pt x="f39" y="f40"/>
                    <a:pt x="f10" y="f18"/>
                  </a:cubicBezTo>
                  <a:cubicBezTo>
                    <a:pt x="f10" y="f41"/>
                    <a:pt x="f42" y="f43"/>
                    <a:pt x="f42" y="f33"/>
                  </a:cubicBezTo>
                  <a:cubicBezTo>
                    <a:pt x="f8" y="f12"/>
                    <a:pt x="f6" y="f44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E9007701-901C-415A-97E4-6138198D7234}"/>
                </a:ext>
              </a:extLst>
            </p:cNvPr>
            <p:cNvSpPr/>
            <p:nvPr/>
          </p:nvSpPr>
          <p:spPr>
            <a:xfrm>
              <a:off x="775310" y="1399022"/>
              <a:ext cx="2076200" cy="4048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"/>
                <a:gd name="f4" fmla="val 878"/>
                <a:gd name="f5" fmla="val 7"/>
                <a:gd name="f6" fmla="val 854"/>
                <a:gd name="f7" fmla="val 10"/>
                <a:gd name="f8" fmla="val 772"/>
                <a:gd name="f9" fmla="val 26"/>
                <a:gd name="f10" fmla="val 691"/>
                <a:gd name="f11" fmla="val 50"/>
                <a:gd name="f12" fmla="val 613"/>
                <a:gd name="f13" fmla="val 75"/>
                <a:gd name="f14" fmla="val 535"/>
                <a:gd name="f15" fmla="val 109"/>
                <a:gd name="f16" fmla="val 460"/>
                <a:gd name="f17" fmla="val 149"/>
                <a:gd name="f18" fmla="val 388"/>
                <a:gd name="f19" fmla="val 189"/>
                <a:gd name="f20" fmla="val 316"/>
                <a:gd name="f21" fmla="val 235"/>
                <a:gd name="f22" fmla="val 248"/>
                <a:gd name="f23" fmla="val 285"/>
                <a:gd name="f24" fmla="val 183"/>
                <a:gd name="f25" fmla="val 310"/>
                <a:gd name="f26" fmla="val 151"/>
                <a:gd name="f27" fmla="val 337"/>
                <a:gd name="f28" fmla="val 119"/>
                <a:gd name="f29" fmla="val 364"/>
                <a:gd name="f30" fmla="val 89"/>
                <a:gd name="f31" fmla="val 378"/>
                <a:gd name="f32" fmla="val 74"/>
                <a:gd name="f33" fmla="val 392"/>
                <a:gd name="f34" fmla="val 58"/>
                <a:gd name="f35" fmla="val 406"/>
                <a:gd name="f36" fmla="val 44"/>
                <a:gd name="f37" fmla="val 421"/>
                <a:gd name="f38" fmla="val 29"/>
                <a:gd name="f39" fmla="val 435"/>
                <a:gd name="f40" fmla="val 15"/>
                <a:gd name="f41" fmla="val 1"/>
                <a:gd name="f42" fmla="val 434"/>
                <a:gd name="f43" fmla="val 14"/>
                <a:gd name="f44" fmla="val 420"/>
                <a:gd name="f45" fmla="val 28"/>
                <a:gd name="f46" fmla="val 405"/>
                <a:gd name="f47" fmla="val 43"/>
                <a:gd name="f48" fmla="val 391"/>
                <a:gd name="f49" fmla="val 57"/>
                <a:gd name="f50" fmla="val 377"/>
                <a:gd name="f51" fmla="val 72"/>
                <a:gd name="f52" fmla="val 363"/>
                <a:gd name="f53" fmla="val 88"/>
                <a:gd name="f54" fmla="val 335"/>
                <a:gd name="f55" fmla="val 118"/>
                <a:gd name="f56" fmla="val 308"/>
                <a:gd name="f57" fmla="val 283"/>
                <a:gd name="f58" fmla="val 181"/>
                <a:gd name="f59" fmla="val 232"/>
                <a:gd name="f60" fmla="val 246"/>
                <a:gd name="f61" fmla="val 185"/>
                <a:gd name="f62" fmla="val 314"/>
                <a:gd name="f63" fmla="val 145"/>
                <a:gd name="f64" fmla="val 386"/>
                <a:gd name="f65" fmla="val 104"/>
                <a:gd name="f66" fmla="val 457"/>
                <a:gd name="f67" fmla="val 70"/>
                <a:gd name="f68" fmla="val 533"/>
                <a:gd name="f69" fmla="val 45"/>
                <a:gd name="f70" fmla="val 611"/>
                <a:gd name="f71" fmla="val 19"/>
                <a:gd name="f72" fmla="val 690"/>
                <a:gd name="f73" fmla="val 3"/>
                <a:gd name="f74" fmla="val 771"/>
                <a:gd name="f75" fmla="val 856"/>
                <a:gd name="f76" fmla="val 857"/>
                <a:gd name="f77" fmla="val 859"/>
                <a:gd name="f78" fmla="val 2"/>
                <a:gd name="f79" fmla="val 865"/>
                <a:gd name="f80" fmla="val 4"/>
                <a:gd name="f81" fmla="val 872"/>
                <a:gd name="f82" fmla="val 870"/>
                <a:gd name="f83" fmla="val 862"/>
                <a:gd name="f84" fmla="*/ f0 1 450"/>
                <a:gd name="f85" fmla="*/ f1 1 878"/>
                <a:gd name="f86" fmla="+- f4 0 f2"/>
                <a:gd name="f87" fmla="+- f3 0 f2"/>
                <a:gd name="f88" fmla="*/ f87 1 450"/>
                <a:gd name="f89" fmla="*/ f86 1 878"/>
                <a:gd name="f90" fmla="*/ 0 1 f88"/>
                <a:gd name="f91" fmla="*/ f3 1 f88"/>
                <a:gd name="f92" fmla="*/ 0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450" h="87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" y="f41"/>
                  </a:cubicBezTo>
                  <a:cubicBezTo>
                    <a:pt x="f3" y="f2"/>
                    <a:pt x="f3" y="f2"/>
                    <a:pt x="f3" y="f2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17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2" y="f6"/>
                  </a:cubicBezTo>
                  <a:cubicBezTo>
                    <a:pt x="f2" y="f75"/>
                    <a:pt x="f2" y="f76"/>
                    <a:pt x="f2" y="f77"/>
                  </a:cubicBezTo>
                  <a:cubicBezTo>
                    <a:pt x="f78" y="f79"/>
                    <a:pt x="f80" y="f81"/>
                    <a:pt x="f5" y="f4"/>
                  </a:cubicBezTo>
                  <a:cubicBezTo>
                    <a:pt x="f5" y="f82"/>
                    <a:pt x="f5" y="f83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8B277A56-204D-4987-A5A8-145FD2A452A5}"/>
                </a:ext>
              </a:extLst>
            </p:cNvPr>
            <p:cNvSpPr/>
            <p:nvPr/>
          </p:nvSpPr>
          <p:spPr>
            <a:xfrm>
              <a:off x="922547" y="6529894"/>
              <a:ext cx="162150" cy="337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73"/>
                <a:gd name="f5" fmla="val 7"/>
                <a:gd name="f6" fmla="val 24"/>
                <a:gd name="f7" fmla="val 16"/>
                <a:gd name="f8" fmla="val 49"/>
                <a:gd name="f9" fmla="val 26"/>
                <a:gd name="f10" fmla="val 23"/>
                <a:gd name="f11" fmla="val 11"/>
                <a:gd name="f12" fmla="*/ f0 1 35"/>
                <a:gd name="f13" fmla="*/ f1 1 73"/>
                <a:gd name="f14" fmla="+- f4 0 f2"/>
                <a:gd name="f15" fmla="+- f3 0 f2"/>
                <a:gd name="f16" fmla="*/ f15 1 35"/>
                <a:gd name="f17" fmla="*/ f14 1 7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" h="7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0ECC3E0A-E78D-4131-9910-5064AEA0AF21}"/>
                </a:ext>
              </a:extLst>
            </p:cNvPr>
            <p:cNvSpPr/>
            <p:nvPr/>
          </p:nvSpPr>
          <p:spPr>
            <a:xfrm>
              <a:off x="769723" y="5359462"/>
              <a:ext cx="37270" cy="221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7"/>
                <a:gd name="f6" fmla="val 44"/>
                <a:gd name="f7" fmla="val 46"/>
                <a:gd name="f8" fmla="val 47"/>
                <a:gd name="f9" fmla="val 38"/>
                <a:gd name="f10" fmla="val 29"/>
                <a:gd name="f11" fmla="val 19"/>
                <a:gd name="f12" fmla="val 5"/>
                <a:gd name="f13" fmla="val 13"/>
                <a:gd name="f14" fmla="val 3"/>
                <a:gd name="f15" fmla="val 6"/>
                <a:gd name="f16" fmla="val 1"/>
                <a:gd name="f17" fmla="val 9"/>
                <a:gd name="f18" fmla="val 17"/>
                <a:gd name="f19" fmla="val 26"/>
                <a:gd name="f20" fmla="val 2"/>
                <a:gd name="f21" fmla="val 32"/>
                <a:gd name="f22" fmla="*/ f0 1 8"/>
                <a:gd name="f23" fmla="*/ f1 1 48"/>
                <a:gd name="f24" fmla="+- f4 0 f2"/>
                <a:gd name="f25" fmla="+- f3 0 f2"/>
                <a:gd name="f26" fmla="*/ f25 1 8"/>
                <a:gd name="f27" fmla="*/ f24 1 48"/>
                <a:gd name="f28" fmla="*/ 0 1 f26"/>
                <a:gd name="f29" fmla="*/ f3 1 f26"/>
                <a:gd name="f30" fmla="*/ 0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8" h="48">
                  <a:moveTo>
                    <a:pt x="f5" y="f6"/>
                  </a:moveTo>
                  <a:cubicBezTo>
                    <a:pt x="f5" y="f7"/>
                    <a:pt x="f3" y="f8"/>
                    <a:pt x="f3" y="f4"/>
                  </a:cubicBezTo>
                  <a:cubicBezTo>
                    <a:pt x="f3" y="f9"/>
                    <a:pt x="f3" y="f10"/>
                    <a:pt x="f3" y="f11"/>
                  </a:cubicBezTo>
                  <a:cubicBezTo>
                    <a:pt x="f12" y="f13"/>
                    <a:pt x="f14" y="f15"/>
                    <a:pt x="f16" y="f2"/>
                  </a:cubicBezTo>
                  <a:cubicBezTo>
                    <a:pt x="f2" y="f17"/>
                    <a:pt x="f2" y="f18"/>
                    <a:pt x="f2" y="f19"/>
                  </a:cubicBezTo>
                  <a:cubicBezTo>
                    <a:pt x="f20" y="f21"/>
                    <a:pt x="f12" y="f9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9587F185-17EC-403C-AC87-8DA8D8BDB498}"/>
                </a:ext>
              </a:extLst>
            </p:cNvPr>
            <p:cNvSpPr/>
            <p:nvPr/>
          </p:nvSpPr>
          <p:spPr>
            <a:xfrm>
              <a:off x="849861" y="6244739"/>
              <a:ext cx="238557" cy="622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"/>
                <a:gd name="f4" fmla="val 135"/>
                <a:gd name="f5" fmla="val 7"/>
                <a:gd name="f6" fmla="val 18"/>
                <a:gd name="f7" fmla="val 5"/>
                <a:gd name="f8" fmla="val 12"/>
                <a:gd name="f9" fmla="val 2"/>
                <a:gd name="f10" fmla="val 6"/>
                <a:gd name="f11" fmla="val 3"/>
                <a:gd name="f12" fmla="val 16"/>
                <a:gd name="f13" fmla="val 32"/>
                <a:gd name="f14" fmla="val 48"/>
                <a:gd name="f15" fmla="val 13"/>
                <a:gd name="f16" fmla="val 53"/>
                <a:gd name="f17" fmla="val 14"/>
                <a:gd name="f18" fmla="val 57"/>
                <a:gd name="f19" fmla="val 62"/>
                <a:gd name="f20" fmla="val 27"/>
                <a:gd name="f21" fmla="val 86"/>
                <a:gd name="f22" fmla="val 39"/>
                <a:gd name="f23" fmla="val 111"/>
                <a:gd name="f24" fmla="val 51"/>
                <a:gd name="f25" fmla="val 41"/>
                <a:gd name="f26" fmla="val 109"/>
                <a:gd name="f27" fmla="val 83"/>
                <a:gd name="f28" fmla="val 24"/>
                <a:gd name="f29" fmla="val 56"/>
                <a:gd name="f30" fmla="val 43"/>
                <a:gd name="f31" fmla="val 31"/>
                <a:gd name="f32" fmla="*/ f0 1 52"/>
                <a:gd name="f33" fmla="*/ f1 1 135"/>
                <a:gd name="f34" fmla="+- f4 0 f2"/>
                <a:gd name="f35" fmla="+- f3 0 f2"/>
                <a:gd name="f36" fmla="*/ f35 1 52"/>
                <a:gd name="f37" fmla="*/ f34 1 135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2" h="135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5" y="f13"/>
                    <a:pt x="f8" y="f14"/>
                  </a:cubicBezTo>
                  <a:cubicBezTo>
                    <a:pt x="f15" y="f16"/>
                    <a:pt x="f17" y="f18"/>
                    <a:pt x="f12" y="f19"/>
                  </a:cubicBezTo>
                  <a:cubicBezTo>
                    <a:pt x="f20" y="f21"/>
                    <a:pt x="f22" y="f23"/>
                    <a:pt x="f24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5" y="f26"/>
                    <a:pt x="f13" y="f27"/>
                    <a:pt x="f28" y="f29"/>
                  </a:cubicBezTo>
                  <a:cubicBezTo>
                    <a:pt x="f6" y="f30"/>
                    <a:pt x="f15" y="f31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08324BE4-EE6D-439C-A8F2-C66A9C3B1356}"/>
              </a:ext>
            </a:extLst>
          </p:cNvPr>
          <p:cNvGrpSpPr/>
          <p:nvPr/>
        </p:nvGrpSpPr>
        <p:grpSpPr>
          <a:xfrm>
            <a:off x="27221" y="-786"/>
            <a:ext cx="2356674" cy="6854040"/>
            <a:chOff x="27221" y="-786"/>
            <a:chExt cx="2356674" cy="6854040"/>
          </a:xfrm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2EBB78C4-6036-426E-983D-287581765453}"/>
                </a:ext>
              </a:extLst>
            </p:cNvPr>
            <p:cNvSpPr/>
            <p:nvPr/>
          </p:nvSpPr>
          <p:spPr>
            <a:xfrm>
              <a:off x="27221" y="-786"/>
              <a:ext cx="494324" cy="4401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"/>
                <a:gd name="f4" fmla="val 920"/>
                <a:gd name="f5" fmla="val 7"/>
                <a:gd name="f6" fmla="val 210"/>
                <a:gd name="f7" fmla="val 11"/>
                <a:gd name="f8" fmla="val 288"/>
                <a:gd name="f9" fmla="val 17"/>
                <a:gd name="f10" fmla="val 367"/>
                <a:gd name="f11" fmla="val 26"/>
                <a:gd name="f12" fmla="val 445"/>
                <a:gd name="f13" fmla="val 34"/>
                <a:gd name="f14" fmla="val 523"/>
                <a:gd name="f15" fmla="val 44"/>
                <a:gd name="f16" fmla="val 601"/>
                <a:gd name="f17" fmla="val 57"/>
                <a:gd name="f18" fmla="val 679"/>
                <a:gd name="f19" fmla="val 69"/>
                <a:gd name="f20" fmla="val 757"/>
                <a:gd name="f21" fmla="val 84"/>
                <a:gd name="f22" fmla="val 834"/>
                <a:gd name="f23" fmla="val 101"/>
                <a:gd name="f24" fmla="val 911"/>
                <a:gd name="f25" fmla="val 102"/>
                <a:gd name="f26" fmla="val 914"/>
                <a:gd name="f27" fmla="val 917"/>
                <a:gd name="f28" fmla="val 905"/>
                <a:gd name="f29" fmla="val 100"/>
                <a:gd name="f30" fmla="val 889"/>
                <a:gd name="f31" fmla="val 99"/>
                <a:gd name="f32" fmla="val 874"/>
                <a:gd name="f33" fmla="val 871"/>
                <a:gd name="f34" fmla="val 868"/>
                <a:gd name="f35" fmla="val 866"/>
                <a:gd name="f36" fmla="val 85"/>
                <a:gd name="f37" fmla="val 803"/>
                <a:gd name="f38" fmla="val 73"/>
                <a:gd name="f39" fmla="val 741"/>
                <a:gd name="f40" fmla="val 63"/>
                <a:gd name="f41" fmla="val 678"/>
                <a:gd name="f42" fmla="val 50"/>
                <a:gd name="f43" fmla="val 600"/>
                <a:gd name="f44" fmla="val 39"/>
                <a:gd name="f45" fmla="val 30"/>
                <a:gd name="f46" fmla="val 444"/>
                <a:gd name="f47" fmla="val 21"/>
                <a:gd name="f48" fmla="val 366"/>
                <a:gd name="f49" fmla="val 14"/>
                <a:gd name="f50" fmla="val 9"/>
                <a:gd name="f51" fmla="val 209"/>
                <a:gd name="f52" fmla="val 170"/>
                <a:gd name="f53" fmla="val 5"/>
                <a:gd name="f54" fmla="val 131"/>
                <a:gd name="f55" fmla="val 3"/>
                <a:gd name="f56" fmla="val 92"/>
                <a:gd name="f57" fmla="val 2"/>
                <a:gd name="f58" fmla="val 61"/>
                <a:gd name="f59" fmla="val 1"/>
                <a:gd name="f60" fmla="val 31"/>
                <a:gd name="f61" fmla="val 4"/>
                <a:gd name="f62" fmla="*/ f0 1 103"/>
                <a:gd name="f63" fmla="*/ f1 1 920"/>
                <a:gd name="f64" fmla="+- f4 0 f2"/>
                <a:gd name="f65" fmla="+- f3 0 f2"/>
                <a:gd name="f66" fmla="*/ f65 1 103"/>
                <a:gd name="f67" fmla="*/ f64 1 920"/>
                <a:gd name="f68" fmla="*/ 0 1 f66"/>
                <a:gd name="f69" fmla="*/ f3 1 f66"/>
                <a:gd name="f70" fmla="*/ 0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03" h="92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3" y="f27"/>
                    <a:pt x="f3" y="f4"/>
                  </a:cubicBezTo>
                  <a:cubicBezTo>
                    <a:pt x="f25" y="f28"/>
                    <a:pt x="f29" y="f30"/>
                    <a:pt x="f31" y="f32"/>
                  </a:cubicBezTo>
                  <a:cubicBezTo>
                    <a:pt x="f31" y="f33"/>
                    <a:pt x="f31" y="f34"/>
                    <a:pt x="f31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14"/>
                    <a:pt x="f45" y="f46"/>
                  </a:cubicBezTo>
                  <a:cubicBezTo>
                    <a:pt x="f47" y="f48"/>
                    <a:pt x="f49" y="f8"/>
                    <a:pt x="f50" y="f51"/>
                  </a:cubicBezTo>
                  <a:cubicBezTo>
                    <a:pt x="f5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59" y="f2"/>
                  </a:cubicBezTo>
                  <a:cubicBezTo>
                    <a:pt x="f2" y="f2"/>
                    <a:pt x="f2" y="f2"/>
                    <a:pt x="f2" y="f2"/>
                  </a:cubicBezTo>
                  <a:cubicBezTo>
                    <a:pt x="f2" y="f60"/>
                    <a:pt x="f59" y="f58"/>
                    <a:pt x="f59" y="f56"/>
                  </a:cubicBezTo>
                  <a:cubicBezTo>
                    <a:pt x="f55" y="f54"/>
                    <a:pt x="f61" y="f52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9257E378-9C50-44B3-B3CA-7A1F6421DFAF}"/>
                </a:ext>
              </a:extLst>
            </p:cNvPr>
            <p:cNvSpPr/>
            <p:nvPr/>
          </p:nvSpPr>
          <p:spPr>
            <a:xfrm>
              <a:off x="550285" y="4316470"/>
              <a:ext cx="423440" cy="15806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"/>
                <a:gd name="f4" fmla="val 330"/>
                <a:gd name="f5" fmla="val 53"/>
                <a:gd name="f6" fmla="val 229"/>
                <a:gd name="f7" fmla="val 64"/>
                <a:gd name="f8" fmla="val 263"/>
                <a:gd name="f9" fmla="val 75"/>
                <a:gd name="f10" fmla="val 297"/>
                <a:gd name="f11" fmla="val 323"/>
                <a:gd name="f12" fmla="val 315"/>
                <a:gd name="f13" fmla="val 308"/>
                <a:gd name="f14" fmla="val 307"/>
                <a:gd name="f15" fmla="val 305"/>
                <a:gd name="f16" fmla="val 304"/>
                <a:gd name="f17" fmla="val 79"/>
                <a:gd name="f18" fmla="val 278"/>
                <a:gd name="f19" fmla="val 70"/>
                <a:gd name="f20" fmla="val 252"/>
                <a:gd name="f21" fmla="val 62"/>
                <a:gd name="f22" fmla="val 226"/>
                <a:gd name="f23" fmla="val 38"/>
                <a:gd name="f24" fmla="val 152"/>
                <a:gd name="f25" fmla="val 17"/>
                <a:gd name="f26" fmla="val 76"/>
                <a:gd name="f27" fmla="val 2"/>
                <a:gd name="f28" fmla="val 21"/>
                <a:gd name="f29" fmla="val 4"/>
                <a:gd name="f30" fmla="val 42"/>
                <a:gd name="f31" fmla="val 7"/>
                <a:gd name="f32" fmla="val 63"/>
                <a:gd name="f33" fmla="val 119"/>
                <a:gd name="f34" fmla="val 36"/>
                <a:gd name="f35" fmla="val 174"/>
                <a:gd name="f36" fmla="*/ f0 1 88"/>
                <a:gd name="f37" fmla="*/ f1 1 330"/>
                <a:gd name="f38" fmla="+- f4 0 f2"/>
                <a:gd name="f39" fmla="+- f3 0 f2"/>
                <a:gd name="f40" fmla="*/ f39 1 88"/>
                <a:gd name="f41" fmla="*/ f38 1 330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8" h="330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3" y="f11"/>
                    <a:pt x="f3" y="f12"/>
                    <a:pt x="f3" y="f13"/>
                  </a:cubicBezTo>
                  <a:cubicBezTo>
                    <a:pt x="f3" y="f14"/>
                    <a:pt x="f3" y="f15"/>
                    <a:pt x="f3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" y="f2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28" y="f33"/>
                    <a:pt x="f34" y="f35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21CE38EC-C344-4151-B0D8-0CC0361FE93E}"/>
                </a:ext>
              </a:extLst>
            </p:cNvPr>
            <p:cNvSpPr/>
            <p:nvPr/>
          </p:nvSpPr>
          <p:spPr>
            <a:xfrm>
              <a:off x="1006297" y="5862684"/>
              <a:ext cx="431103" cy="990569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"/>
                <a:gd name="f5" fmla="val 207"/>
                <a:gd name="f6" fmla="val 6"/>
                <a:gd name="f7" fmla="val 15"/>
                <a:gd name="f8" fmla="val 4"/>
                <a:gd name="f9" fmla="val 10"/>
                <a:gd name="f10" fmla="val 2"/>
                <a:gd name="f11" fmla="val 5"/>
                <a:gd name="f12" fmla="val 9"/>
                <a:gd name="f13" fmla="val 19"/>
                <a:gd name="f14" fmla="val 1"/>
                <a:gd name="f15" fmla="val 29"/>
                <a:gd name="f16" fmla="val 14"/>
                <a:gd name="f17" fmla="val 62"/>
                <a:gd name="f18" fmla="val 27"/>
                <a:gd name="f19" fmla="val 95"/>
                <a:gd name="f20" fmla="val 42"/>
                <a:gd name="f21" fmla="val 127"/>
                <a:gd name="f22" fmla="val 54"/>
                <a:gd name="f23" fmla="val 154"/>
                <a:gd name="f24" fmla="val 67"/>
                <a:gd name="f25" fmla="val 181"/>
                <a:gd name="f26" fmla="val 80"/>
                <a:gd name="f27" fmla="val 76"/>
                <a:gd name="f28" fmla="val 63"/>
                <a:gd name="f29" fmla="val 152"/>
                <a:gd name="f30" fmla="val 50"/>
                <a:gd name="f31" fmla="val 123"/>
                <a:gd name="f32" fmla="val 34"/>
                <a:gd name="f33" fmla="val 88"/>
                <a:gd name="f34" fmla="val 20"/>
                <a:gd name="f35" fmla="val 51"/>
                <a:gd name="f36" fmla="*/ f1 1 90"/>
                <a:gd name="f37" fmla="*/ f2 1 207"/>
                <a:gd name="f38" fmla="+- f5 0 f3"/>
                <a:gd name="f39" fmla="+- f4 0 f3"/>
                <a:gd name="f40" fmla="*/ f39 1 90"/>
                <a:gd name="f41" fmla="*/ f38 1 207"/>
                <a:gd name="f42" fmla="*/ 0 1 f40"/>
                <a:gd name="f43" fmla="*/ f4 1 f40"/>
                <a:gd name="f44" fmla="*/ 0 1 f41"/>
                <a:gd name="f45" fmla="*/ f5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90" h="207">
                  <a:moveTo>
                    <a:pt x="f6" y="f7"/>
                  </a:moveTo>
                  <a:cubicBezTo>
                    <a:pt x="f8" y="f9"/>
                    <a:pt x="f10" y="f11"/>
                    <a:pt x="f3" y="f3"/>
                  </a:cubicBezTo>
                  <a:cubicBezTo>
                    <a:pt x="f3" y="f12"/>
                    <a:pt x="f3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5"/>
                  </a:cubicBezTo>
                  <a:cubicBezTo>
                    <a:pt x="f4" y="f5"/>
                    <a:pt x="f4" y="f5"/>
                    <a:pt x="f4" y="f5"/>
                  </a:cubicBezTo>
                  <a:cubicBezTo>
                    <a:pt x="f27" y="f0"/>
                    <a:pt x="f28" y="f29"/>
                    <a:pt x="f30" y="f31"/>
                  </a:cubicBezTo>
                  <a:cubicBezTo>
                    <a:pt x="f32" y="f33"/>
                    <a:pt x="f34" y="f35"/>
                    <a:pt x="f6" y="f7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138D7E0-0CA0-4DC7-9B84-5E947EF8B14F}"/>
                </a:ext>
              </a:extLst>
            </p:cNvPr>
            <p:cNvSpPr/>
            <p:nvPr/>
          </p:nvSpPr>
          <p:spPr>
            <a:xfrm>
              <a:off x="521546" y="4364376"/>
              <a:ext cx="551803" cy="2235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"/>
                <a:gd name="f4" fmla="val 467"/>
                <a:gd name="f5" fmla="val 101"/>
                <a:gd name="f6" fmla="val 409"/>
                <a:gd name="f7" fmla="val 93"/>
                <a:gd name="f8" fmla="val 388"/>
                <a:gd name="f9" fmla="val 85"/>
                <a:gd name="f10" fmla="val 366"/>
                <a:gd name="f11" fmla="val 78"/>
                <a:gd name="f12" fmla="val 344"/>
                <a:gd name="f13" fmla="val 57"/>
                <a:gd name="f14" fmla="val 281"/>
                <a:gd name="f15" fmla="val 41"/>
                <a:gd name="f16" fmla="val 216"/>
                <a:gd name="f17" fmla="val 29"/>
                <a:gd name="f18" fmla="val 151"/>
                <a:gd name="f19" fmla="val 22"/>
                <a:gd name="f20" fmla="val 119"/>
                <a:gd name="f21" fmla="val 17"/>
                <a:gd name="f22" fmla="val 86"/>
                <a:gd name="f23" fmla="val 13"/>
                <a:gd name="f24" fmla="val 53"/>
                <a:gd name="f25" fmla="val 9"/>
                <a:gd name="f26" fmla="val 35"/>
                <a:gd name="f27" fmla="val 4"/>
                <a:gd name="f28" fmla="val 18"/>
                <a:gd name="f29" fmla="val 5"/>
                <a:gd name="f30" fmla="val 51"/>
                <a:gd name="f31" fmla="val 12"/>
                <a:gd name="f32" fmla="val 102"/>
                <a:gd name="f33" fmla="val 21"/>
                <a:gd name="f34" fmla="val 152"/>
                <a:gd name="f35" fmla="val 33"/>
                <a:gd name="f36" fmla="val 218"/>
                <a:gd name="f37" fmla="val 49"/>
                <a:gd name="f38" fmla="val 283"/>
                <a:gd name="f39" fmla="val 69"/>
                <a:gd name="f40" fmla="val 347"/>
                <a:gd name="f41" fmla="val 79"/>
                <a:gd name="f42" fmla="val 378"/>
                <a:gd name="f43" fmla="val 90"/>
                <a:gd name="f44" fmla="val 410"/>
                <a:gd name="f45" fmla="val 103"/>
                <a:gd name="f46" fmla="val 441"/>
                <a:gd name="f47" fmla="val 107"/>
                <a:gd name="f48" fmla="val 449"/>
                <a:gd name="f49" fmla="val 111"/>
                <a:gd name="f50" fmla="val 458"/>
                <a:gd name="f51" fmla="val 114"/>
                <a:gd name="f52" fmla="val 464"/>
                <a:gd name="f53" fmla="val 113"/>
                <a:gd name="f54" fmla="val 461"/>
                <a:gd name="f55" fmla="val 112"/>
                <a:gd name="f56" fmla="val 108"/>
                <a:gd name="f57" fmla="val 442"/>
                <a:gd name="f58" fmla="val 104"/>
                <a:gd name="f59" fmla="val 425"/>
                <a:gd name="f60" fmla="*/ f0 1 115"/>
                <a:gd name="f61" fmla="*/ f1 1 467"/>
                <a:gd name="f62" fmla="+- f4 0 f2"/>
                <a:gd name="f63" fmla="+- f3 0 f2"/>
                <a:gd name="f64" fmla="*/ f63 1 115"/>
                <a:gd name="f65" fmla="*/ f62 1 467"/>
                <a:gd name="f66" fmla="*/ 0 1 f64"/>
                <a:gd name="f67" fmla="*/ f3 1 f64"/>
                <a:gd name="f68" fmla="*/ 0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5" h="46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3" y="f4"/>
                  </a:cubicBezTo>
                  <a:cubicBezTo>
                    <a:pt x="f51" y="f52"/>
                    <a:pt x="f53" y="f54"/>
                    <a:pt x="f55" y="f50"/>
                  </a:cubicBezTo>
                  <a:cubicBezTo>
                    <a:pt x="f56" y="f57"/>
                    <a:pt x="f58" y="f59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C9DBFADF-D52D-45DA-A7E0-751BFB88FC72}"/>
                </a:ext>
              </a:extLst>
            </p:cNvPr>
            <p:cNvSpPr/>
            <p:nvPr/>
          </p:nvSpPr>
          <p:spPr>
            <a:xfrm>
              <a:off x="467898" y="1289194"/>
              <a:ext cx="174357" cy="30272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"/>
                <a:gd name="f4" fmla="val 633"/>
                <a:gd name="f5" fmla="val 17"/>
                <a:gd name="f6" fmla="val 15"/>
                <a:gd name="f7" fmla="val 621"/>
                <a:gd name="f8" fmla="val 14"/>
                <a:gd name="f9" fmla="val 609"/>
                <a:gd name="f10" fmla="val 13"/>
                <a:gd name="f11" fmla="val 597"/>
                <a:gd name="f12" fmla="val 8"/>
                <a:gd name="f13" fmla="val 530"/>
                <a:gd name="f14" fmla="val 5"/>
                <a:gd name="f15" fmla="val 464"/>
                <a:gd name="f16" fmla="val 398"/>
                <a:gd name="f17" fmla="val 331"/>
                <a:gd name="f18" fmla="val 265"/>
                <a:gd name="f19" fmla="val 198"/>
                <a:gd name="f20" fmla="val 165"/>
                <a:gd name="f21" fmla="val 18"/>
                <a:gd name="f22" fmla="val 132"/>
                <a:gd name="f23" fmla="val 22"/>
                <a:gd name="f24" fmla="val 99"/>
                <a:gd name="f25" fmla="val 26"/>
                <a:gd name="f26" fmla="val 66"/>
                <a:gd name="f27" fmla="val 30"/>
                <a:gd name="f28" fmla="val 33"/>
                <a:gd name="f29" fmla="val 35"/>
                <a:gd name="f30" fmla="val 29"/>
                <a:gd name="f31" fmla="val 24"/>
                <a:gd name="f32" fmla="val 20"/>
                <a:gd name="f33" fmla="val 16"/>
                <a:gd name="f34" fmla="val 10"/>
                <a:gd name="f35" fmla="val 4"/>
                <a:gd name="f36" fmla="val 264"/>
                <a:gd name="f37" fmla="val 1"/>
                <a:gd name="f38" fmla="val 461"/>
                <a:gd name="f39" fmla="val 2"/>
                <a:gd name="f40" fmla="val 525"/>
                <a:gd name="f41" fmla="val 7"/>
                <a:gd name="f42" fmla="val 589"/>
                <a:gd name="f43" fmla="val 603"/>
                <a:gd name="f44" fmla="val 618"/>
                <a:gd name="f45" fmla="val 632"/>
                <a:gd name="f46" fmla="*/ f0 1 36"/>
                <a:gd name="f47" fmla="*/ f1 1 633"/>
                <a:gd name="f48" fmla="+- f4 0 f2"/>
                <a:gd name="f49" fmla="+- f3 0 f2"/>
                <a:gd name="f50" fmla="*/ f49 1 36"/>
                <a:gd name="f51" fmla="*/ f48 1 633"/>
                <a:gd name="f52" fmla="*/ 0 1 f50"/>
                <a:gd name="f53" fmla="*/ f3 1 f50"/>
                <a:gd name="f54" fmla="*/ 0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6" h="633">
                  <a:moveTo>
                    <a:pt x="f5" y="f4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10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3" y="f2"/>
                  </a:cubicBezTo>
                  <a:cubicBezTo>
                    <a:pt x="f29" y="f2"/>
                    <a:pt x="f29" y="f2"/>
                    <a:pt x="f29" y="f2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33" y="f22"/>
                    <a:pt x="f10" y="f20"/>
                    <a:pt x="f34" y="f19"/>
                  </a:cubicBezTo>
                  <a:cubicBezTo>
                    <a:pt x="f35" y="f36"/>
                    <a:pt x="f37" y="f17"/>
                    <a:pt x="f37" y="f16"/>
                  </a:cubicBezTo>
                  <a:cubicBezTo>
                    <a:pt x="f2" y="f38"/>
                    <a:pt x="f39" y="f40"/>
                    <a:pt x="f41" y="f42"/>
                  </a:cubicBezTo>
                  <a:cubicBezTo>
                    <a:pt x="f34" y="f43"/>
                    <a:pt x="f10" y="f44"/>
                    <a:pt x="f33" y="f45"/>
                  </a:cubicBezTo>
                  <a:cubicBezTo>
                    <a:pt x="f33" y="f45"/>
                    <a:pt x="f5" y="f4"/>
                    <a:pt x="f5" y="f4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B510780A-0A5E-478D-8030-E8F54968391C}"/>
                </a:ext>
              </a:extLst>
            </p:cNvPr>
            <p:cNvSpPr/>
            <p:nvPr/>
          </p:nvSpPr>
          <p:spPr>
            <a:xfrm>
              <a:off x="1111672" y="6571600"/>
              <a:ext cx="134124" cy="28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"/>
                <a:gd name="f4" fmla="val 59"/>
                <a:gd name="f5" fmla="val 22"/>
                <a:gd name="f6" fmla="val 18"/>
                <a:gd name="f7" fmla="val 40"/>
                <a:gd name="f8" fmla="val 9"/>
                <a:gd name="f9" fmla="val 20"/>
                <a:gd name="f10" fmla="val 6"/>
                <a:gd name="f11" fmla="val 13"/>
                <a:gd name="f12" fmla="*/ f0 1 28"/>
                <a:gd name="f13" fmla="*/ f1 1 59"/>
                <a:gd name="f14" fmla="+- f4 0 f2"/>
                <a:gd name="f15" fmla="+- f3 0 f2"/>
                <a:gd name="f16" fmla="*/ f15 1 28"/>
                <a:gd name="f17" fmla="*/ f14 1 5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" h="5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4C3F4B52-5A16-4F73-8EB7-7995E9ABDC5E}"/>
                </a:ext>
              </a:extLst>
            </p:cNvPr>
            <p:cNvSpPr/>
            <p:nvPr/>
          </p:nvSpPr>
          <p:spPr>
            <a:xfrm>
              <a:off x="502389" y="4107631"/>
              <a:ext cx="82387" cy="511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4"/>
                <a:gd name="f6" fmla="val 54"/>
                <a:gd name="f7" fmla="val 8"/>
                <a:gd name="f8" fmla="val 72"/>
                <a:gd name="f9" fmla="val 13"/>
                <a:gd name="f10" fmla="val 89"/>
                <a:gd name="f11" fmla="val 14"/>
                <a:gd name="f12" fmla="val 86"/>
                <a:gd name="f13" fmla="val 12"/>
                <a:gd name="f14" fmla="val 65"/>
                <a:gd name="f15" fmla="val 10"/>
                <a:gd name="f16" fmla="val 44"/>
                <a:gd name="f17" fmla="val 9"/>
                <a:gd name="f18" fmla="val 43"/>
                <a:gd name="f19" fmla="val 6"/>
                <a:gd name="f20" fmla="val 29"/>
                <a:gd name="f21" fmla="val 3"/>
                <a:gd name="f22" fmla="val 2"/>
                <a:gd name="f23" fmla="val 5"/>
                <a:gd name="f24" fmla="val 1"/>
                <a:gd name="f25" fmla="val 23"/>
                <a:gd name="f26" fmla="val 39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6"/>
                    <a:pt x="f17" y="f18"/>
                    <a:pt x="f17" y="f18"/>
                  </a:cubicBezTo>
                  <a:cubicBezTo>
                    <a:pt x="f19" y="f20"/>
                    <a:pt x="f21" y="f11"/>
                    <a:pt x="f2" y="f2"/>
                  </a:cubicBezTo>
                  <a:cubicBezTo>
                    <a:pt x="f2" y="f22"/>
                    <a:pt x="f2" y="f23"/>
                    <a:pt x="f2" y="f7"/>
                  </a:cubicBezTo>
                  <a:cubicBezTo>
                    <a:pt x="f24" y="f25"/>
                    <a:pt x="f21" y="f26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34">
              <a:extLst>
                <a:ext uri="{FF2B5EF4-FFF2-40B4-BE49-F238E27FC236}">
                  <a16:creationId xmlns:a16="http://schemas.microsoft.com/office/drawing/2014/main" id="{2AAF9007-6735-465A-BFA2-6F182BB88065}"/>
                </a:ext>
              </a:extLst>
            </p:cNvPr>
            <p:cNvSpPr/>
            <p:nvPr/>
          </p:nvSpPr>
          <p:spPr>
            <a:xfrm>
              <a:off x="973726" y="3145801"/>
              <a:ext cx="1410169" cy="27168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"/>
                <a:gd name="f4" fmla="val 568"/>
                <a:gd name="f5" fmla="val 8"/>
                <a:gd name="f6" fmla="val 553"/>
                <a:gd name="f7" fmla="val 9"/>
                <a:gd name="f8" fmla="val 501"/>
                <a:gd name="f9" fmla="val 19"/>
                <a:gd name="f10" fmla="val 448"/>
                <a:gd name="f11" fmla="val 35"/>
                <a:gd name="f12" fmla="val 397"/>
                <a:gd name="f13" fmla="val 51"/>
                <a:gd name="f14" fmla="val 347"/>
                <a:gd name="f15" fmla="val 73"/>
                <a:gd name="f16" fmla="val 298"/>
                <a:gd name="f17" fmla="val 99"/>
                <a:gd name="f18" fmla="val 252"/>
                <a:gd name="f19" fmla="val 124"/>
                <a:gd name="f20" fmla="val 205"/>
                <a:gd name="f21" fmla="val 154"/>
                <a:gd name="f22" fmla="val 161"/>
                <a:gd name="f23" fmla="val 187"/>
                <a:gd name="f24" fmla="val 119"/>
                <a:gd name="f25" fmla="val 203"/>
                <a:gd name="f26" fmla="val 98"/>
                <a:gd name="f27" fmla="val 220"/>
                <a:gd name="f28" fmla="val 77"/>
                <a:gd name="f29" fmla="val 238"/>
                <a:gd name="f30" fmla="val 58"/>
                <a:gd name="f31" fmla="val 247"/>
                <a:gd name="f32" fmla="val 48"/>
                <a:gd name="f33" fmla="val 256"/>
                <a:gd name="f34" fmla="val 38"/>
                <a:gd name="f35" fmla="val 265"/>
                <a:gd name="f36" fmla="val 28"/>
                <a:gd name="f37" fmla="val 274"/>
                <a:gd name="f38" fmla="val 284"/>
                <a:gd name="f39" fmla="val 293"/>
                <a:gd name="f40" fmla="val 283"/>
                <a:gd name="f41" fmla="val 273"/>
                <a:gd name="f42" fmla="val 18"/>
                <a:gd name="f43" fmla="val 264"/>
                <a:gd name="f44" fmla="val 27"/>
                <a:gd name="f45" fmla="val 255"/>
                <a:gd name="f46" fmla="val 37"/>
                <a:gd name="f47" fmla="val 246"/>
                <a:gd name="f48" fmla="val 47"/>
                <a:gd name="f49" fmla="val 237"/>
                <a:gd name="f50" fmla="val 56"/>
                <a:gd name="f51" fmla="val 218"/>
                <a:gd name="f52" fmla="val 76"/>
                <a:gd name="f53" fmla="val 201"/>
                <a:gd name="f54" fmla="val 96"/>
                <a:gd name="f55" fmla="val 185"/>
                <a:gd name="f56" fmla="val 117"/>
                <a:gd name="f57" fmla="val 151"/>
                <a:gd name="f58" fmla="val 159"/>
                <a:gd name="f59" fmla="val 121"/>
                <a:gd name="f60" fmla="val 95"/>
                <a:gd name="f61" fmla="val 249"/>
                <a:gd name="f62" fmla="val 68"/>
                <a:gd name="f63" fmla="val 296"/>
                <a:gd name="f64" fmla="val 46"/>
                <a:gd name="f65" fmla="val 345"/>
                <a:gd name="f66" fmla="val 30"/>
                <a:gd name="f67" fmla="val 396"/>
                <a:gd name="f68" fmla="val 13"/>
                <a:gd name="f69" fmla="val 445"/>
                <a:gd name="f70" fmla="val 3"/>
                <a:gd name="f71" fmla="val 497"/>
                <a:gd name="f72" fmla="val 549"/>
                <a:gd name="f73" fmla="val 555"/>
                <a:gd name="f74" fmla="val 5"/>
                <a:gd name="f75" fmla="val 561"/>
                <a:gd name="f76" fmla="val 7"/>
                <a:gd name="f77" fmla="val 563"/>
                <a:gd name="f78" fmla="val 558"/>
                <a:gd name="f79" fmla="*/ f0 1 294"/>
                <a:gd name="f80" fmla="*/ f1 1 568"/>
                <a:gd name="f81" fmla="+- f4 0 f2"/>
                <a:gd name="f82" fmla="+- f3 0 f2"/>
                <a:gd name="f83" fmla="*/ f82 1 294"/>
                <a:gd name="f84" fmla="*/ f81 1 568"/>
                <a:gd name="f85" fmla="*/ 0 1 f83"/>
                <a:gd name="f86" fmla="*/ f3 1 f83"/>
                <a:gd name="f87" fmla="*/ 0 1 f84"/>
                <a:gd name="f88" fmla="*/ f4 1 f84"/>
                <a:gd name="f89" fmla="*/ f85 f79 1"/>
                <a:gd name="f90" fmla="*/ f86 f79 1"/>
                <a:gd name="f91" fmla="*/ f88 f80 1"/>
                <a:gd name="f92" fmla="*/ f87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294" h="56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9"/>
                    <a:pt x="f38" y="f7"/>
                    <a:pt x="f3" y="f2"/>
                  </a:cubicBezTo>
                  <a:cubicBezTo>
                    <a:pt x="f39" y="f2"/>
                    <a:pt x="f39" y="f2"/>
                    <a:pt x="f39" y="f2"/>
                  </a:cubicBezTo>
                  <a:cubicBezTo>
                    <a:pt x="f40" y="f7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25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2" y="f72"/>
                  </a:cubicBezTo>
                  <a:cubicBezTo>
                    <a:pt x="f70" y="f73"/>
                    <a:pt x="f74" y="f75"/>
                    <a:pt x="f76" y="f4"/>
                  </a:cubicBezTo>
                  <a:cubicBezTo>
                    <a:pt x="f76" y="f77"/>
                    <a:pt x="f76" y="f78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C5D3588A-CBEB-41A2-8248-2F3243450F10}"/>
                </a:ext>
              </a:extLst>
            </p:cNvPr>
            <p:cNvSpPr/>
            <p:nvPr/>
          </p:nvSpPr>
          <p:spPr>
            <a:xfrm>
              <a:off x="1073350" y="6600340"/>
              <a:ext cx="120709" cy="252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"/>
                <a:gd name="f4" fmla="val 53"/>
                <a:gd name="f5" fmla="val 5"/>
                <a:gd name="f6" fmla="val 18"/>
                <a:gd name="f7" fmla="val 12"/>
                <a:gd name="f8" fmla="val 36"/>
                <a:gd name="f9" fmla="val 19"/>
                <a:gd name="f10" fmla="val 16"/>
                <a:gd name="f11" fmla="val 8"/>
                <a:gd name="f12" fmla="*/ f0 1 25"/>
                <a:gd name="f13" fmla="*/ f1 1 53"/>
                <a:gd name="f14" fmla="+- f4 0 f2"/>
                <a:gd name="f15" fmla="+- f3 0 f2"/>
                <a:gd name="f16" fmla="*/ f15 1 25"/>
                <a:gd name="f17" fmla="*/ f14 1 5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5" h="5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654E41A1-873A-4BBE-8C62-E28976013C35}"/>
                </a:ext>
              </a:extLst>
            </p:cNvPr>
            <p:cNvSpPr/>
            <p:nvPr/>
          </p:nvSpPr>
          <p:spPr>
            <a:xfrm>
              <a:off x="973726" y="5897166"/>
              <a:ext cx="137955" cy="674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"/>
                <a:gd name="f4" fmla="val 141"/>
                <a:gd name="f5" fmla="val 30"/>
                <a:gd name="f6" fmla="val 2"/>
                <a:gd name="f7" fmla="val 60"/>
                <a:gd name="f8" fmla="val 7"/>
                <a:gd name="f9" fmla="val 89"/>
                <a:gd name="f10" fmla="val 11"/>
                <a:gd name="f11" fmla="val 98"/>
                <a:gd name="f12" fmla="val 14"/>
                <a:gd name="f13" fmla="val 108"/>
                <a:gd name="f14" fmla="val 18"/>
                <a:gd name="f15" fmla="val 117"/>
                <a:gd name="f16" fmla="val 22"/>
                <a:gd name="f17" fmla="val 125"/>
                <a:gd name="f18" fmla="val 25"/>
                <a:gd name="f19" fmla="val 133"/>
                <a:gd name="f20" fmla="val 28"/>
                <a:gd name="f21" fmla="val 139"/>
                <a:gd name="f22" fmla="val 137"/>
                <a:gd name="f23" fmla="val 27"/>
                <a:gd name="f24" fmla="val 135"/>
                <a:gd name="f25" fmla="val 16"/>
                <a:gd name="f26" fmla="val 10"/>
                <a:gd name="f27" fmla="val 8"/>
                <a:gd name="f28" fmla="val 5"/>
                <a:gd name="f29" fmla="val 15"/>
                <a:gd name="f30" fmla="val 4"/>
                <a:gd name="f31" fmla="val 1"/>
                <a:gd name="f32" fmla="val 3"/>
                <a:gd name="f33" fmla="*/ f0 1 29"/>
                <a:gd name="f34" fmla="*/ f1 1 141"/>
                <a:gd name="f35" fmla="+- f4 0 f2"/>
                <a:gd name="f36" fmla="+- f3 0 f2"/>
                <a:gd name="f37" fmla="*/ f36 1 29"/>
                <a:gd name="f38" fmla="*/ f35 1 141"/>
                <a:gd name="f39" fmla="*/ 0 1 f37"/>
                <a:gd name="f40" fmla="*/ f3 1 f37"/>
                <a:gd name="f41" fmla="*/ 0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9" h="141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3" y="f4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11"/>
                    <a:pt x="f26" y="f7"/>
                    <a:pt x="f27" y="f16"/>
                  </a:cubicBezTo>
                  <a:cubicBezTo>
                    <a:pt x="f8" y="f14"/>
                    <a:pt x="f28" y="f29"/>
                    <a:pt x="f30" y="f10"/>
                  </a:cubicBezTo>
                  <a:cubicBezTo>
                    <a:pt x="f6" y="f8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52F14952-C244-4455-9890-446DCB5AFF3C}"/>
                </a:ext>
              </a:extLst>
            </p:cNvPr>
            <p:cNvSpPr/>
            <p:nvPr/>
          </p:nvSpPr>
          <p:spPr>
            <a:xfrm>
              <a:off x="973726" y="5772625"/>
              <a:ext cx="38322" cy="2280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26"/>
                <a:gd name="f6" fmla="val 1"/>
                <a:gd name="f7" fmla="val 29"/>
                <a:gd name="f8" fmla="val 2"/>
                <a:gd name="f9" fmla="val 33"/>
                <a:gd name="f10" fmla="val 4"/>
                <a:gd name="f11" fmla="val 37"/>
                <a:gd name="f12" fmla="val 5"/>
                <a:gd name="f13" fmla="val 41"/>
                <a:gd name="f14" fmla="val 7"/>
                <a:gd name="f15" fmla="val 44"/>
                <a:gd name="f16" fmla="val 38"/>
                <a:gd name="f17" fmla="val 28"/>
                <a:gd name="f18" fmla="val 19"/>
                <a:gd name="f19" fmla="val 12"/>
                <a:gd name="f20" fmla="val 3"/>
                <a:gd name="f21" fmla="val 6"/>
                <a:gd name="f22" fmla="val 11"/>
                <a:gd name="f23" fmla="*/ f0 1 8"/>
                <a:gd name="f24" fmla="*/ f1 1 48"/>
                <a:gd name="f25" fmla="+- f4 0 f2"/>
                <a:gd name="f26" fmla="+- f3 0 f2"/>
                <a:gd name="f27" fmla="*/ f26 1 8"/>
                <a:gd name="f28" fmla="*/ f25 1 48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8" h="48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4"/>
                  </a:cubicBezTo>
                  <a:cubicBezTo>
                    <a:pt x="f14" y="f16"/>
                    <a:pt x="f14" y="f17"/>
                    <a:pt x="f14" y="f18"/>
                  </a:cubicBezTo>
                  <a:cubicBezTo>
                    <a:pt x="f12" y="f19"/>
                    <a:pt x="f20" y="f21"/>
                    <a:pt x="f2" y="f2"/>
                  </a:cubicBezTo>
                  <a:cubicBezTo>
                    <a:pt x="f2" y="f6"/>
                    <a:pt x="f2" y="f20"/>
                    <a:pt x="f2" y="f10"/>
                  </a:cubicBezTo>
                  <a:cubicBezTo>
                    <a:pt x="f2" y="f22"/>
                    <a:pt x="f2" y="f18"/>
                    <a:pt x="f2" y="f5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46308144-D1B9-411B-88B7-6B948C4F131E}"/>
                </a:ext>
              </a:extLst>
            </p:cNvPr>
            <p:cNvSpPr/>
            <p:nvPr/>
          </p:nvSpPr>
          <p:spPr>
            <a:xfrm>
              <a:off x="1006297" y="6322518"/>
              <a:ext cx="210760" cy="530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"/>
                <a:gd name="f4" fmla="val 111"/>
                <a:gd name="f5" fmla="val 11"/>
                <a:gd name="f6" fmla="val 28"/>
                <a:gd name="f7" fmla="val 7"/>
                <a:gd name="f8" fmla="val 19"/>
                <a:gd name="f9" fmla="val 4"/>
                <a:gd name="f10" fmla="val 9"/>
                <a:gd name="f11" fmla="val 3"/>
                <a:gd name="f12" fmla="val 16"/>
                <a:gd name="f13" fmla="val 33"/>
                <a:gd name="f14" fmla="val 49"/>
                <a:gd name="f15" fmla="val 12"/>
                <a:gd name="f16" fmla="val 52"/>
                <a:gd name="f17" fmla="val 13"/>
                <a:gd name="f18" fmla="val 55"/>
                <a:gd name="f19" fmla="val 14"/>
                <a:gd name="f20" fmla="val 58"/>
                <a:gd name="f21" fmla="val 22"/>
                <a:gd name="f22" fmla="val 76"/>
                <a:gd name="f23" fmla="val 30"/>
                <a:gd name="f24" fmla="val 94"/>
                <a:gd name="f25" fmla="val 39"/>
                <a:gd name="f26" fmla="val 35"/>
                <a:gd name="f27" fmla="val 92"/>
                <a:gd name="f28" fmla="val 72"/>
                <a:gd name="f29" fmla="val 18"/>
                <a:gd name="f30" fmla="val 15"/>
                <a:gd name="f31" fmla="val 36"/>
                <a:gd name="f32" fmla="*/ f0 1 44"/>
                <a:gd name="f33" fmla="*/ f1 1 111"/>
                <a:gd name="f34" fmla="+- f4 0 f2"/>
                <a:gd name="f35" fmla="+- f3 0 f2"/>
                <a:gd name="f36" fmla="*/ f35 1 44"/>
                <a:gd name="f37" fmla="*/ f34 1 111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44" h="111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7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6" y="f27"/>
                    <a:pt x="f6" y="f28"/>
                    <a:pt x="f21" y="f16"/>
                  </a:cubicBezTo>
                  <a:cubicBezTo>
                    <a:pt x="f29" y="f3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Rectangle 6">
            <a:extLst>
              <a:ext uri="{FF2B5EF4-FFF2-40B4-BE49-F238E27FC236}">
                <a16:creationId xmlns:a16="http://schemas.microsoft.com/office/drawing/2014/main" id="{F2A2F219-8A13-48C6-A52B-FD29E4270B5B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27117EA5-B026-4050-8852-1E5A16F1D9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927" y="624105"/>
            <a:ext cx="8911687" cy="12808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8D50031-B8BC-46FE-BE51-13717F6D6E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89215" y="2133596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B2A4FE33-F086-4F48-B1A1-1D7E9F888C6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361615" y="6130439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</a:defRPr>
            </a:lvl1pPr>
          </a:lstStyle>
          <a:p>
            <a:pPr lvl="0"/>
            <a:fld id="{AADF39DC-C653-409D-B639-439F2788D7A1}" type="datetime1">
              <a:rPr lang="cs-CZ"/>
              <a:pPr lvl="0"/>
              <a:t>13.11.2024</a:t>
            </a:fld>
            <a:endParaRPr lang="cs-CZ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46519660-0A9A-40C5-A1D4-4DFE11A2BE2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589215" y="6135806"/>
            <a:ext cx="7619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</a:defRPr>
            </a:lvl1pPr>
          </a:lstStyle>
          <a:p>
            <a:pPr lvl="0"/>
            <a:endParaRPr lang="cs-CZ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A4E57C68-C035-40C4-AF70-091A8FEFE98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31815" y="787783"/>
            <a:ext cx="7797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000" b="0" i="0" u="none" strike="noStrike" kern="1200" cap="none" spc="0" baseline="0">
                <a:solidFill>
                  <a:srgbClr val="FEFFFF"/>
                </a:solidFill>
                <a:uFillTx/>
                <a:latin typeface="Century Gothic"/>
              </a:defRPr>
            </a:lvl1pPr>
          </a:lstStyle>
          <a:p>
            <a:pPr lvl="0"/>
            <a:fld id="{B9973009-2F4F-4787-8E80-2198ED98A162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262626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4EE5F8-B745-4932-A621-C181951DF27D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sz="4900" dirty="0"/>
              <a:t>Case study:</a:t>
            </a:r>
            <a:br>
              <a:rPr lang="cs-CZ" sz="4900" dirty="0"/>
            </a:br>
            <a:r>
              <a:rPr lang="cs-CZ" sz="4900" dirty="0" err="1"/>
              <a:t>herd</a:t>
            </a:r>
            <a:r>
              <a:rPr lang="cs-CZ" sz="4900" dirty="0"/>
              <a:t> </a:t>
            </a:r>
            <a:r>
              <a:rPr lang="cs-CZ" sz="4900" dirty="0" err="1"/>
              <a:t>health</a:t>
            </a:r>
            <a:r>
              <a:rPr lang="cs-CZ" sz="4900" dirty="0"/>
              <a:t> care, management and use of </a:t>
            </a:r>
            <a:r>
              <a:rPr lang="cs-CZ" sz="4900" dirty="0" err="1"/>
              <a:t>antimicrobials</a:t>
            </a:r>
            <a:r>
              <a:rPr lang="cs-CZ" sz="4900" dirty="0"/>
              <a:t> in </a:t>
            </a:r>
            <a:r>
              <a:rPr lang="cs-CZ" sz="4900" dirty="0" err="1"/>
              <a:t>two</a:t>
            </a:r>
            <a:r>
              <a:rPr lang="cs-CZ" sz="4900" dirty="0"/>
              <a:t> </a:t>
            </a:r>
            <a:r>
              <a:rPr lang="cs-CZ" sz="4900" dirty="0" err="1"/>
              <a:t>dairy</a:t>
            </a:r>
            <a:r>
              <a:rPr lang="cs-CZ" sz="4900" dirty="0"/>
              <a:t> </a:t>
            </a:r>
            <a:r>
              <a:rPr lang="cs-CZ" sz="4900" dirty="0" err="1"/>
              <a:t>cattle</a:t>
            </a:r>
            <a:r>
              <a:rPr lang="cs-CZ" sz="4900" dirty="0"/>
              <a:t> </a:t>
            </a:r>
            <a:r>
              <a:rPr lang="cs-CZ" sz="4900" dirty="0" err="1"/>
              <a:t>farms</a:t>
            </a:r>
            <a:endParaRPr lang="cs-CZ" sz="49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E2A50C-46B0-492E-8144-572C503A486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endParaRPr lang="cs-CZ" dirty="0"/>
          </a:p>
          <a:p>
            <a:pPr lvl="0"/>
            <a:r>
              <a:rPr lang="cs-CZ" dirty="0"/>
              <a:t>MVDr. Petra Šinová</a:t>
            </a:r>
          </a:p>
          <a:p>
            <a:r>
              <a:rPr lang="cs-CZ" dirty="0">
                <a:solidFill>
                  <a:schemeClr val="tx2"/>
                </a:solidFill>
              </a:rPr>
              <a:t>Brno, 22. 11. 2024</a:t>
            </a:r>
          </a:p>
          <a:p>
            <a:r>
              <a:rPr lang="en-US" b="1" dirty="0">
                <a:solidFill>
                  <a:schemeClr val="tx2"/>
                </a:solidFill>
              </a:rPr>
              <a:t>Hands-on training for farmers and veterinarians – </a:t>
            </a:r>
            <a:r>
              <a:rPr lang="cs-CZ" b="1" dirty="0">
                <a:solidFill>
                  <a:schemeClr val="tx2"/>
                </a:solidFill>
              </a:rPr>
              <a:t>CZ</a:t>
            </a:r>
          </a:p>
          <a:p>
            <a:r>
              <a:rPr lang="cs-CZ" b="1" dirty="0">
                <a:solidFill>
                  <a:schemeClr val="tx2"/>
                </a:solidFill>
              </a:rPr>
              <a:t>CASE STUDY 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pic>
        <p:nvPicPr>
          <p:cNvPr id="4" name="Zástupný symbol pro obsah 8">
            <a:extLst>
              <a:ext uri="{FF2B5EF4-FFF2-40B4-BE49-F238E27FC236}">
                <a16:creationId xmlns:a16="http://schemas.microsoft.com/office/drawing/2014/main" id="{254CAAA1-D2CB-4B9A-848D-864745CD2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545" y="5311610"/>
            <a:ext cx="1389095" cy="13798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FA033-8929-4FD0-B492-DDD8D96FB3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381954"/>
            <a:ext cx="8911687" cy="1280891"/>
          </a:xfrm>
        </p:spPr>
        <p:txBody>
          <a:bodyPr/>
          <a:lstStyle/>
          <a:p>
            <a:pPr lvl="0"/>
            <a:r>
              <a:rPr lang="en-US" b="1" dirty="0"/>
              <a:t>Farm of 300 dairy cows – Beginning</a:t>
            </a:r>
            <a:r>
              <a:rPr lang="cs-CZ" b="1" dirty="0"/>
              <a:t> - II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CAA0-2548-43EC-B2E2-97EABD43A1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084" y="1825563"/>
            <a:ext cx="10515600" cy="4351318"/>
          </a:xfrm>
        </p:spPr>
        <p:txBody>
          <a:bodyPr lIns="91440" tIns="45720" rIns="91440" bIns="45720"/>
          <a:lstStyle/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600" dirty="0">
                <a:latin typeface="Calibri" pitchFamily="18"/>
              </a:rPr>
              <a:t>Control</a:t>
            </a:r>
            <a:r>
              <a:rPr lang="en-US" sz="2600" dirty="0">
                <a:latin typeface="Calibri" pitchFamily="18"/>
              </a:rPr>
              <a:t> of post-natal care of the dairy cow and calf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600" dirty="0">
                <a:latin typeface="Calibri" pitchFamily="18"/>
              </a:rPr>
              <a:t>Condition of birthing cords and their disinfection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600" dirty="0">
                <a:latin typeface="Calibri" pitchFamily="18"/>
              </a:rPr>
              <a:t>Hygiene of birth </a:t>
            </a:r>
            <a:r>
              <a:rPr lang="cs-CZ" sz="2600" dirty="0">
                <a:latin typeface="Calibri" pitchFamily="18"/>
              </a:rPr>
              <a:t>and </a:t>
            </a:r>
            <a:r>
              <a:rPr lang="cs-CZ" sz="2600" dirty="0" err="1">
                <a:latin typeface="Calibri" pitchFamily="18"/>
              </a:rPr>
              <a:t>postpartum</a:t>
            </a:r>
            <a:r>
              <a:rPr lang="cs-CZ" sz="2600" dirty="0">
                <a:latin typeface="Calibri" pitchFamily="18"/>
              </a:rPr>
              <a:t> </a:t>
            </a:r>
            <a:r>
              <a:rPr lang="en-US" sz="2600" dirty="0">
                <a:latin typeface="Calibri" pitchFamily="18"/>
              </a:rPr>
              <a:t>management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600" dirty="0">
                <a:latin typeface="Calibri" pitchFamily="18"/>
              </a:rPr>
              <a:t>T</a:t>
            </a:r>
            <a:r>
              <a:rPr lang="en-US" sz="2600" dirty="0" err="1">
                <a:latin typeface="Calibri" pitchFamily="18"/>
              </a:rPr>
              <a:t>reatment</a:t>
            </a:r>
            <a:r>
              <a:rPr lang="en-US" sz="2600" dirty="0">
                <a:latin typeface="Calibri" pitchFamily="18"/>
              </a:rPr>
              <a:t> of the navel and </a:t>
            </a:r>
            <a:r>
              <a:rPr lang="cs-CZ" sz="2600" dirty="0" err="1">
                <a:latin typeface="Calibri" pitchFamily="18"/>
              </a:rPr>
              <a:t>feeding</a:t>
            </a:r>
            <a:r>
              <a:rPr lang="en-US" sz="2600" dirty="0">
                <a:latin typeface="Calibri" pitchFamily="18"/>
              </a:rPr>
              <a:t> of the calf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600" dirty="0">
                <a:latin typeface="Calibri" pitchFamily="18"/>
              </a:rPr>
              <a:t>M</a:t>
            </a:r>
            <a:r>
              <a:rPr lang="en-US" sz="2600" dirty="0" err="1">
                <a:latin typeface="Calibri" pitchFamily="18"/>
              </a:rPr>
              <a:t>anagement</a:t>
            </a:r>
            <a:r>
              <a:rPr lang="en-US" sz="2600" dirty="0">
                <a:latin typeface="Calibri" pitchFamily="18"/>
              </a:rPr>
              <a:t> and us</a:t>
            </a:r>
            <a:r>
              <a:rPr lang="cs-CZ" sz="2600" dirty="0" err="1">
                <a:latin typeface="Calibri" pitchFamily="18"/>
              </a:rPr>
              <a:t>ing</a:t>
            </a:r>
            <a:r>
              <a:rPr lang="en-US" sz="2600" dirty="0">
                <a:latin typeface="Calibri" pitchFamily="18"/>
              </a:rPr>
              <a:t> of colostrum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600" dirty="0">
                <a:latin typeface="Calibri" pitchFamily="18"/>
              </a:rPr>
              <a:t>Z</a:t>
            </a:r>
            <a:r>
              <a:rPr lang="en-US" sz="2600" dirty="0" err="1">
                <a:latin typeface="Calibri" pitchFamily="18"/>
              </a:rPr>
              <a:t>oohygiene</a:t>
            </a:r>
            <a:r>
              <a:rPr lang="en-US" sz="2600" dirty="0">
                <a:latin typeface="Calibri" pitchFamily="18"/>
              </a:rPr>
              <a:t> of drinking containers and storage of milk mixtures, </a:t>
            </a:r>
            <a:r>
              <a:rPr lang="en-US" sz="2600" dirty="0" err="1">
                <a:latin typeface="Calibri" pitchFamily="18"/>
              </a:rPr>
              <a:t>milktaxi</a:t>
            </a:r>
            <a:endParaRPr lang="en-US" sz="2600" dirty="0">
              <a:latin typeface="Calibri" pitchFamily="18"/>
            </a:endParaRP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600" dirty="0">
                <a:latin typeface="Calibri" pitchFamily="18"/>
              </a:rPr>
              <a:t>D</a:t>
            </a:r>
            <a:r>
              <a:rPr lang="en-US" sz="2600" dirty="0" err="1">
                <a:latin typeface="Calibri" pitchFamily="18"/>
              </a:rPr>
              <a:t>ehorning</a:t>
            </a:r>
            <a:endParaRPr lang="en-US" sz="2600" dirty="0">
              <a:latin typeface="Calibri" pitchFamily="18"/>
            </a:endParaRP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600" dirty="0">
                <a:latin typeface="Calibri" pitchFamily="18"/>
              </a:rPr>
              <a:t>Bedding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600" dirty="0">
                <a:latin typeface="Calibri" pitchFamily="18"/>
              </a:rPr>
              <a:t>Sta</a:t>
            </a:r>
            <a:r>
              <a:rPr lang="cs-CZ" sz="2600" dirty="0" err="1">
                <a:latin typeface="Calibri" pitchFamily="18"/>
              </a:rPr>
              <a:t>ble</a:t>
            </a:r>
            <a:r>
              <a:rPr lang="en-US" sz="2600" dirty="0">
                <a:latin typeface="Calibri" pitchFamily="18"/>
              </a:rPr>
              <a:t> tests for the detection of enteritis agents</a:t>
            </a:r>
          </a:p>
          <a:p>
            <a:pPr lvl="1">
              <a:lnSpc>
                <a:spcPct val="90000"/>
              </a:lnSpc>
              <a:buFont typeface="Arial" pitchFamily="34"/>
              <a:buChar char="•"/>
            </a:pPr>
            <a:endParaRPr lang="cs-CZ" sz="2200" dirty="0"/>
          </a:p>
          <a:p>
            <a:pPr lvl="1">
              <a:lnSpc>
                <a:spcPct val="90000"/>
              </a:lnSpc>
              <a:buFont typeface="Arial" pitchFamily="34"/>
              <a:buChar char="•"/>
            </a:pPr>
            <a:endParaRPr lang="cs-CZ" sz="2200" dirty="0"/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endParaRPr lang="cs-CZ" sz="2600" dirty="0">
              <a:latin typeface="Calibri" pitchFamily="18"/>
            </a:endParaRPr>
          </a:p>
          <a:p>
            <a:pPr marL="0" lvl="0" indent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cs-CZ" sz="2600" dirty="0">
              <a:latin typeface="Calibri" pitchFamily="18"/>
            </a:endParaRP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endParaRPr lang="cs-CZ" sz="2600" dirty="0">
              <a:latin typeface="Calibri" pitchFamily="18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F12650B-DE90-4F4D-9338-8F7AA756A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422" y="4785485"/>
            <a:ext cx="2254316" cy="16905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F6552-1DDF-46A1-9689-67E3992C7F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8712" y="303594"/>
            <a:ext cx="8911687" cy="1280891"/>
          </a:xfrm>
        </p:spPr>
        <p:txBody>
          <a:bodyPr/>
          <a:lstStyle/>
          <a:p>
            <a:pPr lvl="0"/>
            <a:r>
              <a:rPr lang="en-US" b="1" dirty="0"/>
              <a:t>Farm of 300 dairy cows – Beginning</a:t>
            </a:r>
            <a:r>
              <a:rPr lang="cs-CZ" b="1" dirty="0"/>
              <a:t> - III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A8F5DE-7740-46AC-A2D1-E073CCD2D7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084" y="1825563"/>
            <a:ext cx="10515600" cy="4351318"/>
          </a:xfrm>
        </p:spPr>
        <p:txBody>
          <a:bodyPr lIns="91440" tIns="45720" rIns="91440" bIns="45720"/>
          <a:lstStyle/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Introduction of a register of lame cows</a:t>
            </a: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Checking the </a:t>
            </a:r>
            <a:r>
              <a:rPr lang="cs-CZ" sz="2800" dirty="0">
                <a:latin typeface="Calibri" pitchFamily="18"/>
              </a:rPr>
              <a:t>propriety</a:t>
            </a:r>
            <a:r>
              <a:rPr lang="en-US" sz="2800" dirty="0">
                <a:latin typeface="Calibri" pitchFamily="18"/>
              </a:rPr>
              <a:t> of hoof lavage</a:t>
            </a: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Hoof treatment at regular intervals + immediate treatment of acute lameness</a:t>
            </a: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 err="1">
                <a:latin typeface="Calibri" pitchFamily="18"/>
              </a:rPr>
              <a:t>Continu</a:t>
            </a:r>
            <a:r>
              <a:rPr lang="cs-CZ" sz="2800" dirty="0">
                <a:latin typeface="Calibri" pitchFamily="18"/>
              </a:rPr>
              <a:t>al</a:t>
            </a:r>
            <a:r>
              <a:rPr lang="en-US" sz="2800" dirty="0">
                <a:latin typeface="Calibri" pitchFamily="18"/>
              </a:rPr>
              <a:t> checking of milk yield in lameness animals</a:t>
            </a: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Regular checks on animals after birth</a:t>
            </a: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Determination of blood ketone bodies</a:t>
            </a: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 err="1">
                <a:latin typeface="Calibri" pitchFamily="18"/>
              </a:rPr>
              <a:t>Gynaecological</a:t>
            </a:r>
            <a:r>
              <a:rPr lang="en-US" sz="2800" dirty="0">
                <a:latin typeface="Calibri" pitchFamily="18"/>
              </a:rPr>
              <a:t> checks</a:t>
            </a: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Measurement of body temperature</a:t>
            </a: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Monitoring of the milk yield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FE69F49-67A5-4529-9B45-84B72AB3C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805" y="3845771"/>
            <a:ext cx="3611879" cy="27086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3EB7D-47C1-44DB-90CD-20ADC89E02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2019" y="293708"/>
            <a:ext cx="8911687" cy="1280891"/>
          </a:xfrm>
        </p:spPr>
        <p:txBody>
          <a:bodyPr anchorCtr="1"/>
          <a:lstStyle/>
          <a:p>
            <a:r>
              <a:rPr lang="cs-CZ" b="1" dirty="0"/>
              <a:t>CASE  STUDY I -  </a:t>
            </a:r>
            <a:r>
              <a:rPr lang="cs-CZ" dirty="0"/>
              <a:t>FARM </a:t>
            </a:r>
            <a:r>
              <a:rPr lang="cs-CZ" dirty="0" err="1"/>
              <a:t>initial</a:t>
            </a:r>
            <a:r>
              <a:rPr lang="cs-CZ" dirty="0"/>
              <a:t> </a:t>
            </a:r>
            <a:r>
              <a:rPr lang="cs-CZ" dirty="0" err="1"/>
              <a:t>stage</a:t>
            </a:r>
            <a:endParaRPr lang="cs-CZ" dirty="0"/>
          </a:p>
        </p:txBody>
      </p:sp>
      <p:pic>
        <p:nvPicPr>
          <p:cNvPr id="3" name="Zástupný obsah 4">
            <a:extLst>
              <a:ext uri="{FF2B5EF4-FFF2-40B4-BE49-F238E27FC236}">
                <a16:creationId xmlns:a16="http://schemas.microsoft.com/office/drawing/2014/main" id="{D99505CA-AEB0-4E85-B8E4-90AD68DD3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593" y="1232304"/>
            <a:ext cx="4861800" cy="3646444"/>
          </a:xfrm>
        </p:spPr>
      </p:pic>
      <p:pic>
        <p:nvPicPr>
          <p:cNvPr id="4" name="Obrázek 6">
            <a:extLst>
              <a:ext uri="{FF2B5EF4-FFF2-40B4-BE49-F238E27FC236}">
                <a16:creationId xmlns:a16="http://schemas.microsoft.com/office/drawing/2014/main" id="{68BE9E1F-6F0B-4F15-8786-5CA66275A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731" y="1825668"/>
            <a:ext cx="5348883" cy="40114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12">
            <a:extLst>
              <a:ext uri="{FF2B5EF4-FFF2-40B4-BE49-F238E27FC236}">
                <a16:creationId xmlns:a16="http://schemas.microsoft.com/office/drawing/2014/main" id="{88644F64-C45E-40BA-B2A0-1EEEEACC2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954" y="3840885"/>
            <a:ext cx="3631329" cy="272340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BDFE6-EDD0-49DC-9131-46CD100E8F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91269" y="288731"/>
            <a:ext cx="8911687" cy="1280891"/>
          </a:xfrm>
        </p:spPr>
        <p:txBody>
          <a:bodyPr/>
          <a:lstStyle/>
          <a:p>
            <a:pPr lvl="0"/>
            <a:r>
              <a:rPr lang="en-US" b="1" dirty="0"/>
              <a:t>Technological changes on the farm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58A0EB-43F4-44D9-A55D-11E9A1C37B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084" y="1825563"/>
            <a:ext cx="10515600" cy="4351318"/>
          </a:xfrm>
        </p:spPr>
        <p:txBody>
          <a:bodyPr lIns="91440" tIns="45720" rIns="91440" bIns="45720"/>
          <a:lstStyle/>
          <a:p>
            <a:pPr lvl="0" hangingPunct="1"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Moving the animals to </a:t>
            </a:r>
            <a:r>
              <a:rPr lang="cs-CZ" sz="2800" dirty="0">
                <a:latin typeface="Calibri" pitchFamily="18"/>
              </a:rPr>
              <a:t>a</a:t>
            </a:r>
            <a:r>
              <a:rPr lang="en-US" sz="2800" dirty="0">
                <a:latin typeface="Calibri" pitchFamily="18"/>
              </a:rPr>
              <a:t> new stable</a:t>
            </a:r>
          </a:p>
          <a:p>
            <a:pPr lvl="0" hangingPunct="1"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Positives</a:t>
            </a:r>
          </a:p>
          <a:p>
            <a:pPr lvl="1">
              <a:buFont typeface="Arial" pitchFamily="34"/>
              <a:buChar char="•"/>
            </a:pPr>
            <a:r>
              <a:rPr lang="en-US" dirty="0"/>
              <a:t>Pedometers</a:t>
            </a:r>
          </a:p>
          <a:p>
            <a:pPr lvl="1">
              <a:buFont typeface="Arial" pitchFamily="34"/>
              <a:buChar char="•"/>
            </a:pPr>
            <a:r>
              <a:rPr lang="en-US" dirty="0"/>
              <a:t>Regular removal of excrement</a:t>
            </a:r>
          </a:p>
          <a:p>
            <a:pPr lvl="1">
              <a:buFont typeface="Arial" pitchFamily="34"/>
              <a:buChar char="•"/>
            </a:pPr>
            <a:r>
              <a:rPr lang="en-US" dirty="0"/>
              <a:t>Ventilators</a:t>
            </a:r>
          </a:p>
          <a:p>
            <a:pPr lvl="1">
              <a:buFont typeface="Arial" pitchFamily="34"/>
              <a:buChar char="•"/>
            </a:pPr>
            <a:r>
              <a:rPr lang="en-US" dirty="0"/>
              <a:t>High ceilings</a:t>
            </a:r>
          </a:p>
          <a:p>
            <a:pPr lvl="0" hangingPunct="1"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Negatives</a:t>
            </a:r>
          </a:p>
          <a:p>
            <a:pPr lvl="1">
              <a:buFont typeface="Arial" pitchFamily="34"/>
              <a:buChar char="•"/>
            </a:pPr>
            <a:r>
              <a:rPr lang="en-US" dirty="0"/>
              <a:t>Bedding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separate</a:t>
            </a:r>
            <a:endParaRPr lang="en-US" dirty="0"/>
          </a:p>
          <a:p>
            <a:pPr lvl="1">
              <a:buFont typeface="Arial" pitchFamily="34"/>
              <a:buChar char="•"/>
            </a:pPr>
            <a:r>
              <a:rPr lang="cs-CZ" dirty="0" err="1"/>
              <a:t>Fixation</a:t>
            </a:r>
            <a:r>
              <a:rPr lang="cs-CZ" dirty="0"/>
              <a:t> </a:t>
            </a:r>
            <a:r>
              <a:rPr lang="en-US" dirty="0"/>
              <a:t>cage for hoof treatment</a:t>
            </a:r>
            <a:r>
              <a:rPr lang="cs-CZ" dirty="0"/>
              <a:t> </a:t>
            </a:r>
            <a:r>
              <a:rPr lang="cs-CZ" dirty="0" err="1"/>
              <a:t>missing</a:t>
            </a:r>
            <a:endParaRPr lang="en-US" dirty="0"/>
          </a:p>
          <a:p>
            <a:pPr lvl="1">
              <a:buFont typeface="Arial" pitchFamily="34"/>
              <a:buChar char="•"/>
            </a:pPr>
            <a:r>
              <a:rPr lang="en-US" dirty="0"/>
              <a:t>Relatively narrow chasing walkways to the milking </a:t>
            </a:r>
            <a:r>
              <a:rPr lang="en-US" dirty="0" err="1"/>
              <a:t>parlour</a:t>
            </a:r>
            <a:endParaRPr lang="en-US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842FF44-6826-4209-ADC6-F3B21C0E1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84" y="1365711"/>
            <a:ext cx="4978926" cy="37341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52B72-8C18-4D33-8C06-09FCE1F13C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2371" y="273379"/>
            <a:ext cx="11374256" cy="1386522"/>
          </a:xfrm>
        </p:spPr>
        <p:txBody>
          <a:bodyPr>
            <a:normAutofit/>
          </a:bodyPr>
          <a:lstStyle/>
          <a:p>
            <a:r>
              <a:rPr lang="cs-CZ" b="1" dirty="0"/>
              <a:t>CASE  STUDY I -  </a:t>
            </a:r>
            <a:r>
              <a:rPr lang="cs-CZ" dirty="0"/>
              <a:t>FARM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technologies</a:t>
            </a:r>
            <a:r>
              <a:rPr lang="cs-CZ" dirty="0"/>
              <a:t> and barn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CF939FD-2324-454F-BD64-55D39CBB51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4" y="1825563"/>
            <a:ext cx="10515600" cy="435131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CD632F38-3D82-4F09-9686-CCBE41CBE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754"/>
          <a:stretch/>
        </p:blipFill>
        <p:spPr>
          <a:xfrm>
            <a:off x="1737040" y="4076542"/>
            <a:ext cx="3991486" cy="2611830"/>
          </a:xfrm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3925E36D-ECCD-4962-BD52-1070A357F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604" y="927472"/>
            <a:ext cx="3522079" cy="26415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9">
            <a:extLst>
              <a:ext uri="{FF2B5EF4-FFF2-40B4-BE49-F238E27FC236}">
                <a16:creationId xmlns:a16="http://schemas.microsoft.com/office/drawing/2014/main" id="{4550DFFA-CFD9-49E0-BB43-68D085ED7E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65"/>
          <a:stretch/>
        </p:blipFill>
        <p:spPr>
          <a:xfrm>
            <a:off x="6853451" y="3751547"/>
            <a:ext cx="4572905" cy="29678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ek 11">
            <a:extLst>
              <a:ext uri="{FF2B5EF4-FFF2-40B4-BE49-F238E27FC236}">
                <a16:creationId xmlns:a16="http://schemas.microsoft.com/office/drawing/2014/main" id="{194259DE-D76F-47A2-9C52-23B665FFD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785" y="1066618"/>
            <a:ext cx="4572905" cy="34296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A7DF6-E632-4B3C-A99D-FFA2AEDDD2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5362" y="182524"/>
            <a:ext cx="10741043" cy="1280891"/>
          </a:xfrm>
        </p:spPr>
        <p:txBody>
          <a:bodyPr/>
          <a:lstStyle/>
          <a:p>
            <a:pPr lvl="0"/>
            <a:r>
              <a:rPr lang="en-US" b="1" dirty="0"/>
              <a:t>Prevention of the occurrence and spread of </a:t>
            </a:r>
            <a:r>
              <a:rPr lang="en-US" b="1" i="1" dirty="0"/>
              <a:t>Str</a:t>
            </a:r>
            <a:r>
              <a:rPr lang="cs-CZ" b="1" i="1" dirty="0" err="1"/>
              <a:t>eptococcus</a:t>
            </a:r>
            <a:r>
              <a:rPr lang="en-US" b="1" i="1" dirty="0"/>
              <a:t> uberis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2D2FE3-F31A-4717-84A5-E82810C15D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084" y="1825563"/>
            <a:ext cx="10515600" cy="4351318"/>
          </a:xfrm>
        </p:spPr>
        <p:txBody>
          <a:bodyPr lIns="91440" tIns="45720" rIns="91440" bIns="45720"/>
          <a:lstStyle/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Phased </a:t>
            </a:r>
            <a:r>
              <a:rPr lang="cs-CZ" sz="2800" dirty="0" err="1">
                <a:latin typeface="Calibri" pitchFamily="18"/>
              </a:rPr>
              <a:t>culling</a:t>
            </a:r>
            <a:r>
              <a:rPr lang="cs-CZ" sz="2800" dirty="0">
                <a:latin typeface="Calibri" pitchFamily="18"/>
              </a:rPr>
              <a:t> </a:t>
            </a:r>
            <a:r>
              <a:rPr lang="en-US" sz="2800" dirty="0">
                <a:latin typeface="Calibri" pitchFamily="18"/>
              </a:rPr>
              <a:t>of old dairy cows with high somatic cell counts and dairy cows with recurrent </a:t>
            </a:r>
            <a:r>
              <a:rPr lang="cs-CZ" sz="2800" i="1" dirty="0">
                <a:latin typeface="Calibri" pitchFamily="18"/>
              </a:rPr>
              <a:t>Streptococcus uberis</a:t>
            </a:r>
            <a:endParaRPr lang="en-US" sz="2800" i="1" dirty="0">
              <a:latin typeface="Calibri" pitchFamily="18"/>
            </a:endParaRP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Introduction of treatment </a:t>
            </a:r>
            <a:r>
              <a:rPr lang="en-US" sz="2800" dirty="0" err="1">
                <a:latin typeface="Calibri" pitchFamily="18"/>
              </a:rPr>
              <a:t>programmes</a:t>
            </a:r>
            <a:r>
              <a:rPr lang="en-US" sz="2800" dirty="0">
                <a:latin typeface="Calibri" pitchFamily="18"/>
              </a:rPr>
              <a:t> according to susceptibility and checking susceptibility twice a year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Introduction of selective care before dry period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Vaccination was only agreed by the breeder after two years and his arguments were</a:t>
            </a:r>
          </a:p>
          <a:p>
            <a:pPr lvl="1">
              <a:lnSpc>
                <a:spcPct val="90000"/>
              </a:lnSpc>
              <a:buFont typeface="Arial" pitchFamily="34"/>
              <a:buChar char="•"/>
            </a:pPr>
            <a:r>
              <a:rPr lang="en-US" dirty="0"/>
              <a:t>High cost</a:t>
            </a:r>
          </a:p>
          <a:p>
            <a:pPr lvl="1">
              <a:lnSpc>
                <a:spcPct val="90000"/>
              </a:lnSpc>
              <a:buFont typeface="Arial" pitchFamily="34"/>
              <a:buChar char="•"/>
            </a:pPr>
            <a:r>
              <a:rPr lang="en-US" dirty="0"/>
              <a:t>Unsure result</a:t>
            </a:r>
          </a:p>
          <a:p>
            <a:pPr lvl="1">
              <a:lnSpc>
                <a:spcPct val="90000"/>
              </a:lnSpc>
              <a:buFont typeface="Arial" pitchFamily="34"/>
              <a:buChar char="•"/>
            </a:pPr>
            <a:r>
              <a:rPr lang="en-US" dirty="0"/>
              <a:t>Nobody in the area does it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8D008D4-E4A0-48BC-88DC-DCDF9BB74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243" y="4984915"/>
            <a:ext cx="2536198" cy="16905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10">
            <a:extLst>
              <a:ext uri="{FF2B5EF4-FFF2-40B4-BE49-F238E27FC236}">
                <a16:creationId xmlns:a16="http://schemas.microsoft.com/office/drawing/2014/main" id="{38D2B8FC-2E4A-4C79-854D-8F7A48A9B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036" y="4984915"/>
            <a:ext cx="2536198" cy="16905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4F2BE-F9B1-4FBE-B8B9-6C1A4A0415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1772" y="209325"/>
            <a:ext cx="8911687" cy="1280891"/>
          </a:xfrm>
        </p:spPr>
        <p:txBody>
          <a:bodyPr/>
          <a:lstStyle/>
          <a:p>
            <a:pPr lvl="0"/>
            <a:r>
              <a:rPr lang="en-US" b="1" dirty="0"/>
              <a:t>The current </a:t>
            </a:r>
            <a:r>
              <a:rPr lang="cs-CZ" b="1" dirty="0" err="1"/>
              <a:t>issues</a:t>
            </a:r>
            <a:r>
              <a:rPr lang="cs-CZ" b="1" dirty="0"/>
              <a:t> </a:t>
            </a:r>
            <a:r>
              <a:rPr lang="en-US" b="1" dirty="0"/>
              <a:t>we are</a:t>
            </a:r>
            <a:r>
              <a:rPr lang="cs-CZ" b="1" dirty="0"/>
              <a:t> </a:t>
            </a:r>
            <a:r>
              <a:rPr lang="cs-CZ" b="1" dirty="0" err="1"/>
              <a:t>faced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336521-1497-41B0-AE8F-A793FD9A9C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084" y="1825563"/>
            <a:ext cx="10515600" cy="4351318"/>
          </a:xfrm>
        </p:spPr>
        <p:txBody>
          <a:bodyPr lIns="91440" tIns="45720" rIns="91440" bIns="45720"/>
          <a:lstStyle/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800" dirty="0">
                <a:latin typeface="Calibri" pitchFamily="18"/>
              </a:rPr>
              <a:t>D</a:t>
            </a:r>
            <a:r>
              <a:rPr lang="en-US" sz="2800" dirty="0" err="1">
                <a:latin typeface="Calibri" pitchFamily="18"/>
              </a:rPr>
              <a:t>iarrhoea</a:t>
            </a:r>
            <a:r>
              <a:rPr lang="en-US" sz="2800" dirty="0">
                <a:latin typeface="Calibri" pitchFamily="18"/>
              </a:rPr>
              <a:t> after weaning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800" dirty="0">
                <a:latin typeface="Calibri" pitchFamily="18"/>
              </a:rPr>
              <a:t>Not proper z</a:t>
            </a:r>
            <a:r>
              <a:rPr lang="en-US" sz="2800" dirty="0" err="1">
                <a:latin typeface="Calibri" pitchFamily="18"/>
              </a:rPr>
              <a:t>oohygiene</a:t>
            </a:r>
            <a:r>
              <a:rPr lang="en-US" sz="2800" dirty="0">
                <a:latin typeface="Calibri" pitchFamily="18"/>
              </a:rPr>
              <a:t> in the</a:t>
            </a:r>
            <a:r>
              <a:rPr lang="cs-CZ" sz="2800" dirty="0">
                <a:latin typeface="Calibri" pitchFamily="18"/>
              </a:rPr>
              <a:t> barn</a:t>
            </a:r>
            <a:endParaRPr lang="en-US" sz="2800" dirty="0">
              <a:latin typeface="Calibri" pitchFamily="18"/>
            </a:endParaRP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Coccidia</a:t>
            </a:r>
            <a:r>
              <a:rPr lang="cs-CZ" sz="2800" dirty="0">
                <a:latin typeface="Calibri" pitchFamily="18"/>
              </a:rPr>
              <a:t> -</a:t>
            </a:r>
            <a:r>
              <a:rPr lang="en-US" sz="2800" dirty="0">
                <a:latin typeface="Calibri" pitchFamily="18"/>
              </a:rPr>
              <a:t> </a:t>
            </a:r>
            <a:r>
              <a:rPr lang="en-US" sz="2800" dirty="0" err="1">
                <a:latin typeface="Calibri" pitchFamily="18"/>
              </a:rPr>
              <a:t>cryptosporidia</a:t>
            </a:r>
            <a:endParaRPr lang="en-US" sz="2800" dirty="0">
              <a:latin typeface="Calibri" pitchFamily="18"/>
            </a:endParaRP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Calves lose fluids - dehydration + hot weather acute conditions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Without improved </a:t>
            </a:r>
            <a:r>
              <a:rPr lang="en-US" sz="2800" dirty="0" err="1">
                <a:latin typeface="Calibri" pitchFamily="18"/>
              </a:rPr>
              <a:t>zoohygiene</a:t>
            </a:r>
            <a:r>
              <a:rPr lang="en-US" sz="2800" dirty="0">
                <a:latin typeface="Calibri" pitchFamily="18"/>
              </a:rPr>
              <a:t> </a:t>
            </a:r>
            <a:r>
              <a:rPr lang="cs-CZ" sz="2800" dirty="0">
                <a:latin typeface="Calibri" pitchFamily="18"/>
              </a:rPr>
              <a:t>– </a:t>
            </a:r>
            <a:r>
              <a:rPr lang="cs-CZ" sz="2800" dirty="0" err="1">
                <a:latin typeface="Calibri" pitchFamily="18"/>
              </a:rPr>
              <a:t>the</a:t>
            </a:r>
            <a:r>
              <a:rPr lang="cs-CZ" sz="2800" dirty="0">
                <a:latin typeface="Calibri" pitchFamily="18"/>
              </a:rPr>
              <a:t> </a:t>
            </a:r>
            <a:r>
              <a:rPr lang="cs-CZ" sz="2800" dirty="0" err="1">
                <a:latin typeface="Calibri" pitchFamily="18"/>
              </a:rPr>
              <a:t>only</a:t>
            </a:r>
            <a:r>
              <a:rPr lang="cs-CZ" sz="2800" dirty="0">
                <a:latin typeface="Calibri" pitchFamily="18"/>
              </a:rPr>
              <a:t> </a:t>
            </a:r>
            <a:r>
              <a:rPr lang="cs-CZ" sz="2800" dirty="0" err="1">
                <a:latin typeface="Calibri" pitchFamily="18"/>
              </a:rPr>
              <a:t>toll</a:t>
            </a:r>
            <a:r>
              <a:rPr lang="cs-CZ" sz="2800" dirty="0">
                <a:latin typeface="Calibri" pitchFamily="18"/>
              </a:rPr>
              <a:t> </a:t>
            </a:r>
            <a:r>
              <a:rPr lang="cs-CZ" sz="2800" dirty="0" err="1">
                <a:latin typeface="Calibri" pitchFamily="18"/>
              </a:rPr>
              <a:t>remain</a:t>
            </a:r>
            <a:r>
              <a:rPr lang="cs-CZ" sz="2800" dirty="0">
                <a:latin typeface="Calibri" pitchFamily="18"/>
              </a:rPr>
              <a:t> </a:t>
            </a:r>
            <a:r>
              <a:rPr lang="cs-CZ" sz="2800" dirty="0" err="1">
                <a:latin typeface="Calibri" pitchFamily="18"/>
              </a:rPr>
              <a:t>is</a:t>
            </a:r>
            <a:r>
              <a:rPr lang="cs-CZ" sz="2800" dirty="0">
                <a:latin typeface="Calibri" pitchFamily="18"/>
              </a:rPr>
              <a:t> </a:t>
            </a:r>
            <a:r>
              <a:rPr lang="en-US" sz="2800" dirty="0">
                <a:latin typeface="Calibri" pitchFamily="18"/>
              </a:rPr>
              <a:t>treat</a:t>
            </a:r>
            <a:r>
              <a:rPr lang="cs-CZ" sz="2800" dirty="0" err="1">
                <a:latin typeface="Calibri" pitchFamily="18"/>
              </a:rPr>
              <a:t>ment</a:t>
            </a:r>
            <a:endParaRPr lang="en-US" sz="2800" dirty="0">
              <a:latin typeface="Calibri" pitchFamily="18"/>
            </a:endParaRP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800" dirty="0">
                <a:latin typeface="Calibri" pitchFamily="18"/>
              </a:rPr>
              <a:t>H</a:t>
            </a:r>
            <a:r>
              <a:rPr lang="en-US" sz="2800" dirty="0" err="1">
                <a:latin typeface="Calibri" pitchFamily="18"/>
              </a:rPr>
              <a:t>igh</a:t>
            </a:r>
            <a:r>
              <a:rPr lang="en-US" sz="2800" dirty="0">
                <a:latin typeface="Calibri" pitchFamily="18"/>
              </a:rPr>
              <a:t> infectious pressure - sick animals</a:t>
            </a:r>
            <a:r>
              <a:rPr lang="cs-CZ" sz="2800" dirty="0">
                <a:latin typeface="Calibri" pitchFamily="18"/>
              </a:rPr>
              <a:t> </a:t>
            </a:r>
            <a:r>
              <a:rPr lang="en-US" sz="2800" dirty="0">
                <a:latin typeface="Calibri" pitchFamily="18"/>
              </a:rPr>
              <a:t>- not only direct</a:t>
            </a:r>
            <a:r>
              <a:rPr lang="cs-CZ" sz="2800" dirty="0">
                <a:latin typeface="Calibri" pitchFamily="18"/>
              </a:rPr>
              <a:t> </a:t>
            </a:r>
            <a:r>
              <a:rPr lang="en-US" sz="2800" dirty="0">
                <a:latin typeface="Calibri" pitchFamily="18"/>
              </a:rPr>
              <a:t>losses</a:t>
            </a:r>
            <a:r>
              <a:rPr lang="cs-CZ" sz="2800" dirty="0">
                <a:latin typeface="Calibri" pitchFamily="18"/>
              </a:rPr>
              <a:t> ...</a:t>
            </a:r>
            <a:endParaRPr lang="en-US" sz="2800" dirty="0">
              <a:latin typeface="Calibri" pitchFamily="18"/>
            </a:endParaRP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A sick calf will never be a good cow - future yield losses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Calves don't make a profit so hardly anyone invests in them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C921F5E-007A-4149-BFFE-34F2D88AB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879" y="1058160"/>
            <a:ext cx="2662175" cy="19966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65604-0DEF-4918-B1FD-41C0AB1744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3826" y="416715"/>
            <a:ext cx="10034033" cy="1280891"/>
          </a:xfrm>
        </p:spPr>
        <p:txBody>
          <a:bodyPr/>
          <a:lstStyle/>
          <a:p>
            <a:pPr lvl="0"/>
            <a:r>
              <a:rPr lang="cs-CZ" b="1" dirty="0"/>
              <a:t>T</a:t>
            </a:r>
            <a:r>
              <a:rPr lang="en-US" b="1" dirty="0"/>
              <a:t>he costs of treating animals are identical</a:t>
            </a:r>
            <a:r>
              <a:rPr lang="cs-CZ" b="1" dirty="0"/>
              <a:t> !</a:t>
            </a:r>
          </a:p>
        </p:txBody>
      </p:sp>
      <p:graphicFrame>
        <p:nvGraphicFramePr>
          <p:cNvPr id="3" name="Zástupný obsah 5">
            <a:extLst>
              <a:ext uri="{FF2B5EF4-FFF2-40B4-BE49-F238E27FC236}">
                <a16:creationId xmlns:a16="http://schemas.microsoft.com/office/drawing/2014/main" id="{BB120620-904C-41EA-9662-E5A81EE411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5759" y="1844637"/>
          <a:ext cx="4534198" cy="435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11">
            <a:extLst>
              <a:ext uri="{FF2B5EF4-FFF2-40B4-BE49-F238E27FC236}">
                <a16:creationId xmlns:a16="http://schemas.microsoft.com/office/drawing/2014/main" id="{5ED9A885-9B9F-4160-A07C-CBA1EFC90B27}"/>
              </a:ext>
            </a:extLst>
          </p:cNvPr>
          <p:cNvGraphicFramePr/>
          <p:nvPr/>
        </p:nvGraphicFramePr>
        <p:xfrm>
          <a:off x="4965118" y="1844637"/>
          <a:ext cx="5496120" cy="4383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6EA70-8777-469C-8458-62FD4A3CDF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 hangingPunct="0"/>
            <a:r>
              <a:rPr lang="cs-CZ" b="1" dirty="0"/>
              <a:t>R</a:t>
            </a:r>
            <a:r>
              <a:rPr lang="en-US" b="1" dirty="0" err="1"/>
              <a:t>esults</a:t>
            </a:r>
            <a:r>
              <a:rPr lang="en-US" b="1" dirty="0"/>
              <a:t> of our work together</a:t>
            </a:r>
            <a:endParaRPr lang="cs-CZ" b="1" dirty="0">
              <a:latin typeface="Liberation Sans" pitchFamily="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EC84F0-7F59-43EB-BAFC-2522A68632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084" y="1825563"/>
            <a:ext cx="10515600" cy="4351318"/>
          </a:xfrm>
        </p:spPr>
        <p:txBody>
          <a:bodyPr lIns="91440" tIns="45720" rIns="91440" bIns="45720"/>
          <a:lstStyle/>
          <a:p>
            <a:pPr lvl="0"/>
            <a:r>
              <a:rPr lang="en-US" dirty="0"/>
              <a:t>reduction of somatic cell counts</a:t>
            </a:r>
            <a:endParaRPr lang="cs-CZ" dirty="0"/>
          </a:p>
          <a:p>
            <a:pPr lvl="0"/>
            <a:r>
              <a:rPr lang="en-US" dirty="0"/>
              <a:t>a moderate increase in the amount of milk per cow</a:t>
            </a:r>
            <a:endParaRPr lang="cs-CZ" dirty="0"/>
          </a:p>
          <a:p>
            <a:pPr lvl="0"/>
            <a:r>
              <a:rPr lang="en-US" dirty="0"/>
              <a:t>less milk to be d</a:t>
            </a:r>
            <a:r>
              <a:rPr lang="cs-CZ" dirty="0" err="1"/>
              <a:t>iscarded</a:t>
            </a:r>
            <a:endParaRPr lang="cs-CZ" dirty="0"/>
          </a:p>
          <a:p>
            <a:pPr lvl="0"/>
            <a:r>
              <a:rPr lang="en-US" dirty="0"/>
              <a:t>more milk sold</a:t>
            </a:r>
            <a:endParaRPr lang="cs-CZ" dirty="0"/>
          </a:p>
          <a:p>
            <a:pPr lvl="0"/>
            <a:r>
              <a:rPr lang="en-US" dirty="0"/>
              <a:t>lower numbers of animals</a:t>
            </a:r>
            <a:r>
              <a:rPr lang="cs-CZ" dirty="0"/>
              <a:t> </a:t>
            </a:r>
            <a:r>
              <a:rPr lang="cs-CZ" dirty="0" err="1"/>
              <a:t>culled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27B6D5B-A2AD-477A-9969-4BDBF979B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238" y="3615180"/>
            <a:ext cx="4323758" cy="32428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99303-A323-4506-BB54-9FC382424A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8917" y="297251"/>
            <a:ext cx="10854165" cy="1280891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C00000"/>
                </a:solidFill>
              </a:rPr>
              <a:t>CASE STUDY 2: </a:t>
            </a:r>
            <a:r>
              <a:rPr lang="en-US" b="1" dirty="0"/>
              <a:t>Family farm with 60 dairy cows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FAFE36-5605-424B-879C-3317A79E77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8917" y="1253341"/>
            <a:ext cx="10515600" cy="4351318"/>
          </a:xfrm>
        </p:spPr>
        <p:txBody>
          <a:bodyPr lIns="91440" tIns="45720" rIns="91440" bIns="45720">
            <a:normAutofit/>
          </a:bodyPr>
          <a:lstStyle/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Ten years in operation, owner  is 38 years old woman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Initially, it was an effort to save dairy cows from a breeding farm that had been shut down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A provisional </a:t>
            </a:r>
            <a:r>
              <a:rPr lang="cs-CZ" sz="2800" dirty="0">
                <a:latin typeface="Calibri" pitchFamily="18"/>
              </a:rPr>
              <a:t>barn</a:t>
            </a:r>
            <a:r>
              <a:rPr lang="en-US" sz="2800" dirty="0">
                <a:latin typeface="Calibri" pitchFamily="18"/>
              </a:rPr>
              <a:t> was created from an old hayloft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800" dirty="0" err="1">
                <a:latin typeface="Calibri" pitchFamily="18"/>
              </a:rPr>
              <a:t>Purpose</a:t>
            </a:r>
            <a:r>
              <a:rPr lang="cs-CZ" sz="2800" dirty="0">
                <a:latin typeface="Calibri" pitchFamily="18"/>
              </a:rPr>
              <a:t> of </a:t>
            </a:r>
            <a:r>
              <a:rPr lang="cs-CZ" sz="2800" dirty="0" err="1">
                <a:latin typeface="Calibri" pitchFamily="18"/>
              </a:rPr>
              <a:t>the</a:t>
            </a:r>
            <a:r>
              <a:rPr lang="cs-CZ" sz="2800" dirty="0">
                <a:latin typeface="Calibri" pitchFamily="18"/>
              </a:rPr>
              <a:t> </a:t>
            </a:r>
            <a:r>
              <a:rPr lang="cs-CZ" sz="2800" dirty="0" err="1">
                <a:latin typeface="Calibri" pitchFamily="18"/>
              </a:rPr>
              <a:t>farm</a:t>
            </a:r>
            <a:r>
              <a:rPr lang="cs-CZ" sz="2800" dirty="0">
                <a:latin typeface="Calibri" pitchFamily="18"/>
              </a:rPr>
              <a:t>: to </a:t>
            </a:r>
            <a:r>
              <a:rPr lang="cs-CZ" sz="2800" dirty="0" err="1">
                <a:latin typeface="Calibri" pitchFamily="18"/>
              </a:rPr>
              <a:t>be</a:t>
            </a:r>
            <a:r>
              <a:rPr lang="cs-CZ" sz="2800" dirty="0">
                <a:latin typeface="Calibri" pitchFamily="18"/>
              </a:rPr>
              <a:t> </a:t>
            </a:r>
            <a:r>
              <a:rPr lang="en-US" sz="2800" dirty="0">
                <a:latin typeface="Calibri" pitchFamily="18"/>
              </a:rPr>
              <a:t>open to the public - educating children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Has a mini-dairy </a:t>
            </a:r>
            <a:r>
              <a:rPr lang="en-US" sz="2800" dirty="0" err="1">
                <a:latin typeface="Calibri" pitchFamily="18"/>
              </a:rPr>
              <a:t>produc</a:t>
            </a:r>
            <a:r>
              <a:rPr lang="cs-CZ" sz="2800" dirty="0" err="1">
                <a:latin typeface="Calibri" pitchFamily="18"/>
              </a:rPr>
              <a:t>tion</a:t>
            </a:r>
            <a:r>
              <a:rPr lang="cs-CZ" sz="2800" dirty="0">
                <a:latin typeface="Calibri" pitchFamily="18"/>
              </a:rPr>
              <a:t>:</a:t>
            </a:r>
            <a:r>
              <a:rPr lang="en-US" sz="2800" dirty="0">
                <a:latin typeface="Calibri" pitchFamily="18"/>
              </a:rPr>
              <a:t> milk, cream, yogurt, cheese, etc.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Currently deliver</a:t>
            </a:r>
            <a:r>
              <a:rPr lang="cs-CZ" sz="2800" dirty="0">
                <a:latin typeface="Calibri" pitchFamily="18"/>
              </a:rPr>
              <a:t>y of</a:t>
            </a:r>
            <a:r>
              <a:rPr lang="en-US" sz="2800" dirty="0">
                <a:latin typeface="Calibri" pitchFamily="18"/>
              </a:rPr>
              <a:t> products to local supermarkets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There is a café and shop </a:t>
            </a:r>
            <a:r>
              <a:rPr lang="cs-CZ" sz="2800" dirty="0">
                <a:latin typeface="Calibri" pitchFamily="18"/>
              </a:rPr>
              <a:t>on </a:t>
            </a:r>
            <a:r>
              <a:rPr lang="cs-CZ" sz="2800" dirty="0" err="1">
                <a:latin typeface="Calibri" pitchFamily="18"/>
              </a:rPr>
              <a:t>the</a:t>
            </a:r>
            <a:r>
              <a:rPr lang="cs-CZ" sz="2800" dirty="0">
                <a:latin typeface="Calibri" pitchFamily="18"/>
              </a:rPr>
              <a:t> spot, </a:t>
            </a:r>
            <a:r>
              <a:rPr lang="en-US" sz="2800" dirty="0">
                <a:latin typeface="Calibri" pitchFamily="18"/>
              </a:rPr>
              <a:t>selling </a:t>
            </a:r>
            <a:r>
              <a:rPr lang="cs-CZ" sz="2800" dirty="0" err="1">
                <a:latin typeface="Calibri" pitchFamily="18"/>
              </a:rPr>
              <a:t>own</a:t>
            </a:r>
            <a:r>
              <a:rPr lang="cs-CZ" sz="2800" dirty="0">
                <a:latin typeface="Calibri" pitchFamily="18"/>
              </a:rPr>
              <a:t> </a:t>
            </a:r>
            <a:r>
              <a:rPr lang="en-US" sz="2800" dirty="0">
                <a:latin typeface="Calibri" pitchFamily="18"/>
              </a:rPr>
              <a:t>products</a:t>
            </a:r>
            <a:r>
              <a:rPr lang="cs-CZ" sz="2800" dirty="0">
                <a:latin typeface="Calibri" pitchFamily="18"/>
              </a:rPr>
              <a:t> and </a:t>
            </a:r>
            <a:r>
              <a:rPr lang="cs-CZ" sz="2800" dirty="0" err="1">
                <a:latin typeface="Calibri" pitchFamily="18"/>
              </a:rPr>
              <a:t>products</a:t>
            </a:r>
            <a:r>
              <a:rPr lang="en-US" sz="2800" dirty="0">
                <a:latin typeface="Calibri" pitchFamily="18"/>
              </a:rPr>
              <a:t> from </a:t>
            </a:r>
            <a:r>
              <a:rPr lang="cs-CZ" sz="2800" dirty="0" err="1">
                <a:latin typeface="Calibri" pitchFamily="18"/>
              </a:rPr>
              <a:t>other</a:t>
            </a:r>
            <a:r>
              <a:rPr lang="cs-CZ" sz="2800" dirty="0">
                <a:latin typeface="Calibri" pitchFamily="18"/>
              </a:rPr>
              <a:t> </a:t>
            </a:r>
            <a:r>
              <a:rPr lang="en-US" sz="2800" dirty="0">
                <a:latin typeface="Calibri" pitchFamily="18"/>
              </a:rPr>
              <a:t>local producers</a:t>
            </a:r>
            <a:endParaRPr lang="cs-CZ" sz="2800" dirty="0">
              <a:latin typeface="Calibri" pitchFamily="18"/>
            </a:endParaRP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9F35F662-7FFD-44F7-ADE4-B070A2187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0" t="21291" r="250" b="32750"/>
          <a:stretch/>
        </p:blipFill>
        <p:spPr>
          <a:xfrm>
            <a:off x="7859015" y="5184742"/>
            <a:ext cx="3933918" cy="15837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A6FDB-6C17-40DE-977D-22CFE96C63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err="1"/>
              <a:t>Introduction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773C11-76C8-4ADA-80E0-A3F0126827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084" y="1825563"/>
            <a:ext cx="10515600" cy="4351318"/>
          </a:xfrm>
        </p:spPr>
        <p:txBody>
          <a:bodyPr lIns="91440" tIns="45720" rIns="91440" bIns="45720"/>
          <a:lstStyle/>
          <a:p>
            <a:pPr lvl="0" hangingPunct="1">
              <a:spcBef>
                <a:spcPts val="1000"/>
              </a:spcBef>
              <a:buFont typeface="Arial" pitchFamily="34"/>
              <a:buChar char="•"/>
            </a:pPr>
            <a:r>
              <a:rPr lang="en-US" sz="2800">
                <a:latin typeface="Calibri" pitchFamily="18"/>
              </a:rPr>
              <a:t>I have been working as a veterinarian for 14 years</a:t>
            </a:r>
            <a:r>
              <a:rPr lang="cs-CZ" sz="2800">
                <a:latin typeface="Calibri" pitchFamily="18"/>
              </a:rPr>
              <a:t> </a:t>
            </a:r>
            <a:r>
              <a:rPr lang="en-US" sz="2800">
                <a:latin typeface="Calibri" pitchFamily="18"/>
              </a:rPr>
              <a:t>in general practice</a:t>
            </a:r>
          </a:p>
          <a:p>
            <a:pPr lvl="0" hangingPunct="1">
              <a:spcBef>
                <a:spcPts val="1000"/>
              </a:spcBef>
              <a:buFont typeface="Arial" pitchFamily="34"/>
              <a:buChar char="•"/>
            </a:pPr>
            <a:r>
              <a:rPr lang="en-US" sz="2800">
                <a:latin typeface="Calibri" pitchFamily="18"/>
              </a:rPr>
              <a:t>Most of my patients are dairy cow</a:t>
            </a:r>
            <a:r>
              <a:rPr lang="cs-CZ" sz="2800">
                <a:latin typeface="Calibri" pitchFamily="18"/>
              </a:rPr>
              <a:t>s</a:t>
            </a:r>
          </a:p>
          <a:p>
            <a:pPr lvl="0" hangingPunct="1">
              <a:spcBef>
                <a:spcPts val="1000"/>
              </a:spcBef>
              <a:buFont typeface="Arial" pitchFamily="34"/>
              <a:buChar char="•"/>
            </a:pPr>
            <a:r>
              <a:rPr lang="en-US" sz="2800">
                <a:latin typeface="Calibri" pitchFamily="18"/>
              </a:rPr>
              <a:t>also run a small practice for companion animal</a:t>
            </a:r>
          </a:p>
          <a:p>
            <a:pPr lvl="0" hangingPunct="1">
              <a:spcBef>
                <a:spcPts val="1000"/>
              </a:spcBef>
              <a:buFont typeface="Arial" pitchFamily="34"/>
              <a:buChar char="•"/>
            </a:pPr>
            <a:r>
              <a:rPr lang="en-US" sz="2800">
                <a:latin typeface="Calibri" pitchFamily="18"/>
              </a:rPr>
              <a:t>work with one younger colleague</a:t>
            </a:r>
          </a:p>
          <a:p>
            <a:pPr lvl="0" hangingPunct="1">
              <a:spcBef>
                <a:spcPts val="1000"/>
              </a:spcBef>
              <a:buFont typeface="Arial" pitchFamily="34"/>
              <a:buChar char="•"/>
            </a:pPr>
            <a:r>
              <a:rPr lang="en-US" sz="2800">
                <a:latin typeface="Calibri" pitchFamily="18"/>
              </a:rPr>
              <a:t>I have been a member of </a:t>
            </a:r>
            <a:r>
              <a:rPr lang="cs-CZ" sz="2800">
                <a:latin typeface="Calibri" pitchFamily="18"/>
              </a:rPr>
              <a:t>board of </a:t>
            </a:r>
            <a:r>
              <a:rPr lang="en-US" sz="2800">
                <a:latin typeface="Calibri" pitchFamily="18"/>
              </a:rPr>
              <a:t>the Chamber of Veterinary Surgeons for 5 years, including 3 years as President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2E07A-5DAB-458A-880A-4673ECA0F71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err="1"/>
              <a:t>Initial</a:t>
            </a:r>
            <a:r>
              <a:rPr lang="cs-CZ" b="1" dirty="0"/>
              <a:t> </a:t>
            </a:r>
            <a:r>
              <a:rPr lang="cs-CZ" b="1" dirty="0" err="1"/>
              <a:t>issues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303BD0-2E9C-49D0-8ADF-49E0A5DDEF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084" y="1825563"/>
            <a:ext cx="10515600" cy="4351318"/>
          </a:xfrm>
        </p:spPr>
        <p:txBody>
          <a:bodyPr lIns="91440" tIns="45720" rIns="91440" bIns="45720"/>
          <a:lstStyle/>
          <a:p>
            <a:pPr lvl="0" hangingPunct="1"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Robotic milking  </a:t>
            </a:r>
          </a:p>
          <a:p>
            <a:pPr lvl="1">
              <a:buFont typeface="Arial" pitchFamily="34"/>
              <a:buChar char="•"/>
            </a:pPr>
            <a:r>
              <a:rPr lang="en-US" dirty="0"/>
              <a:t>teach animals to the new milking system</a:t>
            </a:r>
          </a:p>
          <a:p>
            <a:pPr lvl="1">
              <a:buFont typeface="Arial" pitchFamily="34"/>
              <a:buChar char="•"/>
            </a:pPr>
            <a:r>
              <a:rPr lang="cs-CZ" dirty="0" err="1"/>
              <a:t>Culling</a:t>
            </a:r>
            <a:r>
              <a:rPr lang="cs-CZ" dirty="0"/>
              <a:t> </a:t>
            </a:r>
            <a:r>
              <a:rPr lang="cs-CZ" dirty="0" err="1"/>
              <a:t>cows</a:t>
            </a:r>
            <a:r>
              <a:rPr lang="en-US" dirty="0"/>
              <a:t> with asymmetric udder</a:t>
            </a:r>
            <a:r>
              <a:rPr lang="cs-CZ" dirty="0"/>
              <a:t>s</a:t>
            </a:r>
          </a:p>
          <a:p>
            <a:pPr lvl="1">
              <a:buFont typeface="Arial" pitchFamily="34"/>
              <a:buChar char="•"/>
            </a:pPr>
            <a:r>
              <a:rPr lang="en-US" dirty="0"/>
              <a:t>Develop disinfection </a:t>
            </a:r>
            <a:r>
              <a:rPr lang="cs-CZ" dirty="0" err="1"/>
              <a:t>protocol</a:t>
            </a:r>
            <a:r>
              <a:rPr lang="cs-CZ" dirty="0"/>
              <a:t> + </a:t>
            </a:r>
            <a:r>
              <a:rPr lang="cs-CZ" dirty="0" err="1"/>
              <a:t>appropriate</a:t>
            </a:r>
            <a:r>
              <a:rPr lang="cs-CZ" dirty="0"/>
              <a:t> </a:t>
            </a:r>
            <a:r>
              <a:rPr lang="cs-CZ" dirty="0" err="1"/>
              <a:t>disinfection</a:t>
            </a:r>
            <a:r>
              <a:rPr lang="cs-CZ" dirty="0"/>
              <a:t> </a:t>
            </a:r>
            <a:r>
              <a:rPr lang="en-US" dirty="0"/>
              <a:t>of the robot's teat cleaning brushes</a:t>
            </a:r>
          </a:p>
          <a:p>
            <a:pPr lvl="1">
              <a:buFont typeface="Arial" pitchFamily="34"/>
              <a:buChar char="•"/>
            </a:pPr>
            <a:r>
              <a:rPr lang="en-US" dirty="0"/>
              <a:t>Learn to detect technical problems of the robot quickly</a:t>
            </a:r>
          </a:p>
          <a:p>
            <a:pPr lvl="1">
              <a:buFont typeface="Arial" pitchFamily="34"/>
              <a:buChar char="•"/>
            </a:pPr>
            <a:r>
              <a:rPr lang="en-US" dirty="0"/>
              <a:t>Deal with inadequate post dip</a:t>
            </a:r>
          </a:p>
          <a:p>
            <a:pPr lvl="0" hangingPunct="1"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Dairy cows are still kept on deep bedding </a:t>
            </a:r>
            <a:r>
              <a:rPr lang="cs-CZ" sz="2800" dirty="0">
                <a:latin typeface="Calibri" pitchFamily="18"/>
              </a:rPr>
              <a:t>(</a:t>
            </a:r>
            <a:r>
              <a:rPr lang="cs-CZ" sz="2800" dirty="0" err="1">
                <a:latin typeface="Calibri" pitchFamily="18"/>
              </a:rPr>
              <a:t>straw</a:t>
            </a:r>
            <a:r>
              <a:rPr lang="cs-CZ" sz="2800" dirty="0">
                <a:latin typeface="Calibri" pitchFamily="18"/>
              </a:rPr>
              <a:t>) </a:t>
            </a:r>
            <a:r>
              <a:rPr lang="en-US" sz="2800" dirty="0">
                <a:latin typeface="Calibri" pitchFamily="18"/>
              </a:rPr>
              <a:t>without beds</a:t>
            </a:r>
          </a:p>
          <a:p>
            <a:pPr lvl="0" hangingPunct="1"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Heifers and dry cows are mostly in outdoor paddocks</a:t>
            </a:r>
          </a:p>
          <a:p>
            <a:pPr lvl="0" hangingPunct="1"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There is still a missing roof over the feedlot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5252026-1E60-47C2-AC0E-4823982D7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358" y="113120"/>
            <a:ext cx="3808430" cy="28563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D3555-302D-48CD-B886-60799248C3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endParaRPr lang="cs-CZ"/>
          </a:p>
        </p:txBody>
      </p:sp>
      <p:pic>
        <p:nvPicPr>
          <p:cNvPr id="3" name="Zástupný obsah 4">
            <a:extLst>
              <a:ext uri="{FF2B5EF4-FFF2-40B4-BE49-F238E27FC236}">
                <a16:creationId xmlns:a16="http://schemas.microsoft.com/office/drawing/2014/main" id="{63D3A763-AA30-4856-8A65-FE01FD9DA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88309" y="2637522"/>
            <a:ext cx="2238871" cy="3976689"/>
          </a:xfrm>
        </p:spPr>
      </p:pic>
      <p:pic>
        <p:nvPicPr>
          <p:cNvPr id="4" name="Obrázek 6">
            <a:extLst>
              <a:ext uri="{FF2B5EF4-FFF2-40B4-BE49-F238E27FC236}">
                <a16:creationId xmlns:a16="http://schemas.microsoft.com/office/drawing/2014/main" id="{7D00A20D-A50F-4CD4-B9AC-7DA58771D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786" y="-95883"/>
            <a:ext cx="3001316" cy="40017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8">
            <a:extLst>
              <a:ext uri="{FF2B5EF4-FFF2-40B4-BE49-F238E27FC236}">
                <a16:creationId xmlns:a16="http://schemas.microsoft.com/office/drawing/2014/main" id="{E5C4CF10-3433-4030-B1FB-8ED7CF7DC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57" y="1366561"/>
            <a:ext cx="5903640" cy="50047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FAFD9-1F8F-45E8-96EF-648CC492D66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Herd health status and prevention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1C61C0-CB21-4BD2-9D80-24E3B02DFC5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084" y="1825563"/>
            <a:ext cx="10515600" cy="4351318"/>
          </a:xfrm>
        </p:spPr>
        <p:txBody>
          <a:bodyPr lIns="91440" tIns="45720" rIns="91440" bIns="45720"/>
          <a:lstStyle/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600" dirty="0">
                <a:latin typeface="Calibri" pitchFamily="18"/>
              </a:rPr>
              <a:t>Because there is no </a:t>
            </a:r>
            <a:r>
              <a:rPr lang="cs-CZ" sz="2600" dirty="0">
                <a:latin typeface="Calibri" pitchFamily="18"/>
              </a:rPr>
              <a:t>budget </a:t>
            </a:r>
            <a:r>
              <a:rPr lang="en-US" sz="2600" dirty="0">
                <a:latin typeface="Calibri" pitchFamily="18"/>
              </a:rPr>
              <a:t>for technological changes, we had to introduce an intensive prophylactic program (commercial vaccines)</a:t>
            </a:r>
            <a:r>
              <a:rPr lang="cs-CZ" sz="2600" dirty="0">
                <a:latin typeface="Calibri" pitchFamily="18"/>
              </a:rPr>
              <a:t> and </a:t>
            </a:r>
            <a:r>
              <a:rPr lang="en-US" sz="2600" dirty="0" err="1">
                <a:latin typeface="Calibri" pitchFamily="18"/>
              </a:rPr>
              <a:t>zoohygiene</a:t>
            </a:r>
            <a:r>
              <a:rPr lang="en-US" sz="2600" dirty="0">
                <a:latin typeface="Calibri" pitchFamily="18"/>
              </a:rPr>
              <a:t> at the level</a:t>
            </a:r>
            <a:r>
              <a:rPr lang="cs-CZ" sz="2600" dirty="0">
                <a:latin typeface="Calibri" pitchFamily="18"/>
              </a:rPr>
              <a:t>,</a:t>
            </a:r>
            <a:r>
              <a:rPr lang="en-US" sz="2600" dirty="0">
                <a:latin typeface="Calibri" pitchFamily="18"/>
              </a:rPr>
              <a:t>  </a:t>
            </a:r>
            <a:r>
              <a:rPr lang="cs-CZ" sz="2600" dirty="0" err="1">
                <a:latin typeface="Calibri" pitchFamily="18"/>
              </a:rPr>
              <a:t>which</a:t>
            </a:r>
            <a:r>
              <a:rPr lang="cs-CZ" sz="2600" dirty="0">
                <a:latin typeface="Calibri" pitchFamily="18"/>
              </a:rPr>
              <a:t> has </a:t>
            </a:r>
            <a:r>
              <a:rPr lang="cs-CZ" sz="2600" dirty="0" err="1">
                <a:latin typeface="Calibri" pitchFamily="18"/>
              </a:rPr>
              <a:t>been</a:t>
            </a:r>
            <a:r>
              <a:rPr lang="cs-CZ" sz="2600" dirty="0">
                <a:latin typeface="Calibri" pitchFamily="18"/>
              </a:rPr>
              <a:t> p</a:t>
            </a:r>
            <a:r>
              <a:rPr lang="en-US" sz="2600" dirty="0" err="1">
                <a:latin typeface="Calibri" pitchFamily="18"/>
              </a:rPr>
              <a:t>ossible</a:t>
            </a:r>
            <a:endParaRPr lang="en-US" sz="2600" dirty="0">
              <a:latin typeface="Calibri" pitchFamily="18"/>
            </a:endParaRP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600" dirty="0">
                <a:latin typeface="Calibri" pitchFamily="18"/>
              </a:rPr>
              <a:t>We currently vaccinating  </a:t>
            </a:r>
          </a:p>
          <a:p>
            <a:pPr lvl="1">
              <a:lnSpc>
                <a:spcPct val="70000"/>
              </a:lnSpc>
              <a:buFont typeface="Arial" pitchFamily="34"/>
              <a:buChar char="•"/>
            </a:pPr>
            <a:r>
              <a:rPr lang="cs-CZ" sz="2200" i="1" dirty="0"/>
              <a:t>Streptococcus uberis</a:t>
            </a:r>
            <a:endParaRPr lang="en-US" sz="2200" i="1" dirty="0"/>
          </a:p>
          <a:p>
            <a:pPr lvl="1">
              <a:lnSpc>
                <a:spcPct val="70000"/>
              </a:lnSpc>
              <a:buFont typeface="Arial" pitchFamily="34"/>
              <a:buChar char="•"/>
            </a:pPr>
            <a:r>
              <a:rPr lang="cs-CZ" sz="2200" i="1" dirty="0"/>
              <a:t>S</a:t>
            </a:r>
            <a:r>
              <a:rPr lang="en-US" sz="2200" i="1" dirty="0" err="1"/>
              <a:t>taph</a:t>
            </a:r>
            <a:r>
              <a:rPr lang="cs-CZ" sz="2200" i="1" dirty="0" err="1"/>
              <a:t>ylococcus</a:t>
            </a:r>
            <a:r>
              <a:rPr lang="en-US" sz="2200" i="1" dirty="0"/>
              <a:t> aureus </a:t>
            </a:r>
            <a:r>
              <a:rPr lang="en-US" sz="2200" dirty="0"/>
              <a:t>and G- (protection against mastitis)</a:t>
            </a:r>
          </a:p>
          <a:p>
            <a:pPr lvl="1">
              <a:lnSpc>
                <a:spcPct val="70000"/>
              </a:lnSpc>
              <a:buFont typeface="Arial" pitchFamily="34"/>
              <a:buChar char="•"/>
            </a:pPr>
            <a:r>
              <a:rPr lang="en-US" sz="2200" dirty="0"/>
              <a:t>Rotaviruses, </a:t>
            </a:r>
            <a:r>
              <a:rPr lang="en-US" sz="2200" i="1" dirty="0"/>
              <a:t>E. </a:t>
            </a:r>
            <a:r>
              <a:rPr lang="cs-CZ" sz="2200" i="1" dirty="0"/>
              <a:t>c</a:t>
            </a:r>
            <a:r>
              <a:rPr lang="en-US" sz="2200" i="1" dirty="0" err="1"/>
              <a:t>oli</a:t>
            </a:r>
            <a:r>
              <a:rPr lang="en-US" sz="2200" i="1" dirty="0"/>
              <a:t> </a:t>
            </a:r>
            <a:r>
              <a:rPr lang="en-US" sz="2200" dirty="0"/>
              <a:t>(protection of calves against diarrhea)</a:t>
            </a:r>
          </a:p>
          <a:p>
            <a:pPr lvl="1">
              <a:lnSpc>
                <a:spcPct val="70000"/>
              </a:lnSpc>
              <a:buFont typeface="Arial" pitchFamily="34"/>
              <a:buChar char="•"/>
            </a:pPr>
            <a:r>
              <a:rPr lang="en-US" sz="2200" dirty="0"/>
              <a:t>Clostridia (protection of all categories)</a:t>
            </a:r>
          </a:p>
          <a:p>
            <a:pPr lvl="1">
              <a:lnSpc>
                <a:spcPct val="70000"/>
              </a:lnSpc>
              <a:buFont typeface="Arial" pitchFamily="34"/>
              <a:buChar char="•"/>
            </a:pPr>
            <a:r>
              <a:rPr lang="en-US" sz="2200" dirty="0"/>
              <a:t>PI, BRSV, </a:t>
            </a:r>
            <a:r>
              <a:rPr lang="en-US" sz="2200" i="1" dirty="0"/>
              <a:t>Pa</a:t>
            </a:r>
            <a:r>
              <a:rPr lang="cs-CZ" sz="2200" i="1" dirty="0"/>
              <a:t>s</a:t>
            </a:r>
            <a:r>
              <a:rPr lang="en-US" sz="2200" i="1" dirty="0" err="1"/>
              <a:t>teurella</a:t>
            </a:r>
            <a:r>
              <a:rPr lang="en-US" sz="2200" i="1" dirty="0"/>
              <a:t>  </a:t>
            </a:r>
            <a:r>
              <a:rPr lang="cs-CZ" sz="2200" dirty="0"/>
              <a:t>(</a:t>
            </a:r>
            <a:r>
              <a:rPr lang="cs-CZ" sz="2200" dirty="0" err="1"/>
              <a:t>calves</a:t>
            </a:r>
            <a:r>
              <a:rPr lang="cs-CZ" sz="2200" dirty="0"/>
              <a:t>)</a:t>
            </a: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600" dirty="0">
                <a:latin typeface="Calibri" pitchFamily="18"/>
              </a:rPr>
              <a:t>Disease occurs sporadically, mostly in the form of injuries often </a:t>
            </a:r>
            <a:r>
              <a:rPr lang="cs-CZ" sz="2600" dirty="0">
                <a:latin typeface="Calibri" pitchFamily="18"/>
              </a:rPr>
              <a:t>on</a:t>
            </a:r>
            <a:r>
              <a:rPr lang="en-US" sz="2600" dirty="0">
                <a:latin typeface="Calibri" pitchFamily="18"/>
              </a:rPr>
              <a:t> the teat</a:t>
            </a: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600" dirty="0">
                <a:latin typeface="Calibri" pitchFamily="18"/>
              </a:rPr>
              <a:t>Reproduction </a:t>
            </a:r>
            <a:r>
              <a:rPr lang="cs-CZ" sz="2600" dirty="0" err="1">
                <a:latin typeface="Calibri" pitchFamily="18"/>
              </a:rPr>
              <a:t>is</a:t>
            </a:r>
            <a:r>
              <a:rPr lang="cs-CZ" sz="2600" dirty="0">
                <a:latin typeface="Calibri" pitchFamily="18"/>
              </a:rPr>
              <a:t> o</a:t>
            </a:r>
            <a:r>
              <a:rPr lang="en-US" sz="2600" dirty="0">
                <a:latin typeface="Calibri" pitchFamily="18"/>
              </a:rPr>
              <a:t>n excellent level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0498E01-95B9-45A4-905B-0EEEC8F38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700" y="2987679"/>
            <a:ext cx="2420974" cy="18158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30E09-0CA3-4547-9D5F-9949791063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Educational activities for the public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49E4D0-AFA6-44D2-9CDB-A2705DF169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083" y="1825563"/>
            <a:ext cx="10992556" cy="4351318"/>
          </a:xfrm>
        </p:spPr>
        <p:txBody>
          <a:bodyPr lIns="91440" tIns="45720" rIns="91440" bIns="45720"/>
          <a:lstStyle/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200" dirty="0">
                <a:latin typeface="Calibri" pitchFamily="18"/>
              </a:rPr>
              <a:t>On the farm, the public has access not only directly to the animals, but also to milk</a:t>
            </a:r>
            <a:r>
              <a:rPr lang="cs-CZ" sz="2200" dirty="0" err="1">
                <a:latin typeface="Calibri" pitchFamily="18"/>
              </a:rPr>
              <a:t>ing</a:t>
            </a:r>
            <a:r>
              <a:rPr lang="en-US" sz="2200" dirty="0">
                <a:latin typeface="Calibri" pitchFamily="18"/>
              </a:rPr>
              <a:t> robot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200" dirty="0">
                <a:latin typeface="Calibri" pitchFamily="18"/>
              </a:rPr>
              <a:t>Attendance is huge, including excursions </a:t>
            </a:r>
            <a:r>
              <a:rPr lang="cs-CZ" sz="2200" dirty="0">
                <a:latin typeface="Calibri" pitchFamily="18"/>
              </a:rPr>
              <a:t>of</a:t>
            </a:r>
            <a:r>
              <a:rPr lang="en-US" sz="2200" dirty="0">
                <a:latin typeface="Calibri" pitchFamily="18"/>
              </a:rPr>
              <a:t> nurseries and schools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200" dirty="0">
                <a:latin typeface="Calibri" pitchFamily="18"/>
              </a:rPr>
              <a:t>Visitors send a large number of complaints to State Veterinary Administration for investigation, which is a big problem </a:t>
            </a:r>
            <a:r>
              <a:rPr lang="cs-CZ" sz="2200" dirty="0">
                <a:latin typeface="Calibri" pitchFamily="18"/>
              </a:rPr>
              <a:t>:</a:t>
            </a:r>
          </a:p>
          <a:p>
            <a:pPr lvl="1">
              <a:lnSpc>
                <a:spcPct val="90000"/>
              </a:lnSpc>
              <a:buFont typeface="Arial" pitchFamily="34"/>
              <a:buChar char="•"/>
            </a:pPr>
            <a:r>
              <a:rPr lang="en-US" sz="1900" dirty="0"/>
              <a:t>The cows are dirty - it has</a:t>
            </a:r>
            <a:r>
              <a:rPr lang="cs-CZ" sz="1900" dirty="0"/>
              <a:t> </a:t>
            </a:r>
            <a:r>
              <a:rPr lang="cs-CZ" sz="1900" dirty="0" err="1"/>
              <a:t>been</a:t>
            </a:r>
            <a:r>
              <a:rPr lang="en-US" sz="1900" dirty="0"/>
              <a:t> rain</a:t>
            </a:r>
            <a:r>
              <a:rPr lang="cs-CZ" sz="1900" dirty="0" err="1"/>
              <a:t>ing</a:t>
            </a:r>
            <a:r>
              <a:rPr lang="en-US" sz="1900" dirty="0"/>
              <a:t> for two weeks straight so everything is dirty</a:t>
            </a:r>
          </a:p>
          <a:p>
            <a:pPr lvl="1">
              <a:lnSpc>
                <a:spcPct val="90000"/>
              </a:lnSpc>
              <a:buFont typeface="Arial" pitchFamily="34"/>
              <a:buChar char="•"/>
            </a:pPr>
            <a:r>
              <a:rPr lang="en-US" sz="1900" dirty="0"/>
              <a:t>The cows are spray painted on their heads - yes it's really not graffiti</a:t>
            </a:r>
          </a:p>
          <a:p>
            <a:pPr lvl="1">
              <a:lnSpc>
                <a:spcPct val="90000"/>
              </a:lnSpc>
              <a:buFont typeface="Arial" pitchFamily="34"/>
              <a:buChar char="•"/>
            </a:pPr>
            <a:r>
              <a:rPr lang="en-US" sz="1900" dirty="0"/>
              <a:t>Calves are stolen from their mothers and put in separate pens - the mothers suffer</a:t>
            </a:r>
            <a:endParaRPr lang="cs-CZ" sz="19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cs-CZ" sz="1900" dirty="0"/>
              <a:t>… </a:t>
            </a:r>
            <a:r>
              <a:rPr lang="en-US" sz="1900" dirty="0"/>
              <a:t>etc.</a:t>
            </a:r>
          </a:p>
          <a:p>
            <a:pPr lvl="1">
              <a:lnSpc>
                <a:spcPct val="90000"/>
              </a:lnSpc>
              <a:buFont typeface="Arial" pitchFamily="34"/>
              <a:buChar char="•"/>
            </a:pPr>
            <a:r>
              <a:rPr lang="en-US" sz="1900" dirty="0"/>
              <a:t>The farmer is under constant pressure from the authorities to close the farm to the public to avoid having </a:t>
            </a:r>
            <a:r>
              <a:rPr lang="cs-CZ" sz="1900" dirty="0" err="1"/>
              <a:t>dealing</a:t>
            </a:r>
            <a:r>
              <a:rPr lang="cs-CZ" sz="1900" dirty="0"/>
              <a:t> </a:t>
            </a:r>
            <a:r>
              <a:rPr lang="en-US" sz="1900" dirty="0"/>
              <a:t>with complaints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4">
            <a:extLst>
              <a:ext uri="{FF2B5EF4-FFF2-40B4-BE49-F238E27FC236}">
                <a16:creationId xmlns:a16="http://schemas.microsoft.com/office/drawing/2014/main" id="{C7A3626C-55B5-4FA6-91BC-37E395424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896" y="977779"/>
            <a:ext cx="4547155" cy="3410282"/>
          </a:xfrm>
        </p:spPr>
      </p:pic>
      <p:pic>
        <p:nvPicPr>
          <p:cNvPr id="4" name="Obrázek 6">
            <a:extLst>
              <a:ext uri="{FF2B5EF4-FFF2-40B4-BE49-F238E27FC236}">
                <a16:creationId xmlns:a16="http://schemas.microsoft.com/office/drawing/2014/main" id="{5DB08CF2-7E9A-4061-92A5-508460929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319" y="466920"/>
            <a:ext cx="4601516" cy="61354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10">
            <a:extLst>
              <a:ext uri="{FF2B5EF4-FFF2-40B4-BE49-F238E27FC236}">
                <a16:creationId xmlns:a16="http://schemas.microsoft.com/office/drawing/2014/main" id="{2222247B-8CDB-4C2E-A511-73AE13CAF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324" y="1464841"/>
            <a:ext cx="3465722" cy="46213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163B0-4201-4BBD-BC71-E5CCF2AFC9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5" y="624105"/>
            <a:ext cx="10666530" cy="1280891"/>
          </a:xfrm>
        </p:spPr>
        <p:txBody>
          <a:bodyPr/>
          <a:lstStyle/>
          <a:p>
            <a:pPr lvl="0"/>
            <a:r>
              <a:rPr lang="cs-CZ" b="1" dirty="0"/>
              <a:t>T</a:t>
            </a:r>
            <a:r>
              <a:rPr lang="en-US" b="1" dirty="0"/>
              <a:t>he costs of treating animals are identical</a:t>
            </a:r>
            <a:r>
              <a:rPr lang="cs-CZ" b="1" dirty="0"/>
              <a:t> !</a:t>
            </a:r>
          </a:p>
        </p:txBody>
      </p:sp>
      <p:graphicFrame>
        <p:nvGraphicFramePr>
          <p:cNvPr id="3" name="Zástupný obsah 5">
            <a:extLst>
              <a:ext uri="{FF2B5EF4-FFF2-40B4-BE49-F238E27FC236}">
                <a16:creationId xmlns:a16="http://schemas.microsoft.com/office/drawing/2014/main" id="{98853806-A82E-44FF-8A65-FC3C54C9A2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084" y="1825563"/>
          <a:ext cx="5257800" cy="435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8">
            <a:extLst>
              <a:ext uri="{FF2B5EF4-FFF2-40B4-BE49-F238E27FC236}">
                <a16:creationId xmlns:a16="http://schemas.microsoft.com/office/drawing/2014/main" id="{CDEE5CBE-E28A-494E-AA4D-F19BDBFA6631}"/>
              </a:ext>
            </a:extLst>
          </p:cNvPr>
          <p:cNvGraphicFramePr/>
          <p:nvPr/>
        </p:nvGraphicFramePr>
        <p:xfrm>
          <a:off x="5545442" y="1825563"/>
          <a:ext cx="4503237" cy="431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9FF2A3-5495-4F9A-B4F2-7AFA653C14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26479" y="1123748"/>
            <a:ext cx="10972443" cy="3977283"/>
          </a:xfrm>
        </p:spPr>
        <p:txBody>
          <a:bodyPr anchorCtr="1"/>
          <a:lstStyle/>
          <a:p>
            <a:pPr marL="0" lvl="0" indent="0" algn="ctr">
              <a:buNone/>
            </a:pPr>
            <a:endParaRPr lang="cs-CZ" dirty="0"/>
          </a:p>
          <a:p>
            <a:pPr marL="0" lvl="0" indent="0" algn="ctr">
              <a:buNone/>
            </a:pPr>
            <a:endParaRPr lang="cs-CZ" dirty="0"/>
          </a:p>
          <a:p>
            <a:pPr marL="0" lvl="0" indent="0" algn="ctr">
              <a:buNone/>
            </a:pP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breeder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and </a:t>
            </a:r>
            <a:r>
              <a:rPr lang="cs-CZ" dirty="0" err="1"/>
              <a:t>cooperate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veterinarian</a:t>
            </a:r>
            <a:r>
              <a:rPr lang="cs-CZ" dirty="0"/>
              <a:t>, </a:t>
            </a:r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easier</a:t>
            </a:r>
            <a:r>
              <a:rPr lang="cs-CZ" dirty="0"/>
              <a:t> and </a:t>
            </a:r>
            <a:r>
              <a:rPr lang="cs-CZ" dirty="0" err="1"/>
              <a:t>possible</a:t>
            </a:r>
            <a:r>
              <a:rPr lang="cs-CZ" dirty="0"/>
              <a:t>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B84DB8-72A5-4BF6-B487-BF3C54BCBE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084" y="1825563"/>
            <a:ext cx="10515600" cy="4351318"/>
          </a:xfrm>
        </p:spPr>
        <p:txBody>
          <a:bodyPr lIns="91440" tIns="45720" rIns="91440" bIns="45720" anchorCtr="1"/>
          <a:lstStyle/>
          <a:p>
            <a:pPr marL="0" lvl="0" indent="0" algn="ctr">
              <a:buNone/>
            </a:pPr>
            <a:endParaRPr lang="cs-CZ"/>
          </a:p>
          <a:p>
            <a:pPr marL="0" lvl="0" indent="0" algn="ctr">
              <a:buNone/>
            </a:pPr>
            <a:endParaRPr lang="cs-CZ"/>
          </a:p>
          <a:p>
            <a:pPr marL="0" lvl="0" indent="0" algn="ctr">
              <a:buNone/>
            </a:pPr>
            <a:r>
              <a:rPr lang="cs-CZ"/>
              <a:t>Thanks for your attention!</a:t>
            </a:r>
          </a:p>
        </p:txBody>
      </p:sp>
      <p:pic>
        <p:nvPicPr>
          <p:cNvPr id="4" name="Zástupný symbol pro obsah 8">
            <a:extLst>
              <a:ext uri="{FF2B5EF4-FFF2-40B4-BE49-F238E27FC236}">
                <a16:creationId xmlns:a16="http://schemas.microsoft.com/office/drawing/2014/main" id="{D2178643-6377-4D18-96E1-70668283E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555" y="3868643"/>
            <a:ext cx="2770714" cy="27522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E0D0B-E4F4-4158-B272-091376A1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87" y="624105"/>
            <a:ext cx="9551527" cy="1280891"/>
          </a:xfrm>
        </p:spPr>
        <p:txBody>
          <a:bodyPr/>
          <a:lstStyle/>
          <a:p>
            <a:r>
              <a:rPr lang="cs-CZ" dirty="0" err="1">
                <a:latin typeface="Liberation Sans" pitchFamily="18"/>
              </a:rPr>
              <a:t>Life</a:t>
            </a:r>
            <a:r>
              <a:rPr lang="cs-CZ" dirty="0">
                <a:latin typeface="Liberation Sans" pitchFamily="18"/>
              </a:rPr>
              <a:t> </a:t>
            </a:r>
            <a:r>
              <a:rPr lang="cs-CZ" dirty="0" err="1">
                <a:latin typeface="Liberation Sans" pitchFamily="18"/>
              </a:rPr>
              <a:t>is</a:t>
            </a:r>
            <a:r>
              <a:rPr lang="cs-CZ" dirty="0">
                <a:latin typeface="Liberation Sans" pitchFamily="18"/>
              </a:rPr>
              <a:t> </a:t>
            </a:r>
            <a:r>
              <a:rPr lang="cs-CZ" dirty="0" err="1">
                <a:latin typeface="Liberation Sans" pitchFamily="18"/>
              </a:rPr>
              <a:t>about</a:t>
            </a:r>
            <a:r>
              <a:rPr lang="cs-CZ" dirty="0">
                <a:latin typeface="Liberation Sans" pitchFamily="18"/>
              </a:rPr>
              <a:t> </a:t>
            </a:r>
            <a:r>
              <a:rPr lang="cs-CZ" dirty="0" err="1">
                <a:latin typeface="Liberation Sans" pitchFamily="18"/>
              </a:rPr>
              <a:t>the</a:t>
            </a:r>
            <a:r>
              <a:rPr lang="cs-CZ" dirty="0">
                <a:latin typeface="Liberation Sans" pitchFamily="18"/>
              </a:rPr>
              <a:t> </a:t>
            </a:r>
            <a:r>
              <a:rPr lang="cs-CZ" dirty="0" err="1">
                <a:latin typeface="Liberation Sans" pitchFamily="18"/>
              </a:rPr>
              <a:t>need</a:t>
            </a:r>
            <a:r>
              <a:rPr lang="cs-CZ" dirty="0">
                <a:latin typeface="Liberation Sans" pitchFamily="18"/>
              </a:rPr>
              <a:t> to </a:t>
            </a:r>
            <a:r>
              <a:rPr lang="cs-CZ" dirty="0" err="1">
                <a:latin typeface="Liberation Sans" pitchFamily="18"/>
              </a:rPr>
              <a:t>percept</a:t>
            </a:r>
            <a:r>
              <a:rPr lang="cs-CZ" dirty="0">
                <a:latin typeface="Liberation Sans" pitchFamily="18"/>
              </a:rPr>
              <a:t> </a:t>
            </a:r>
            <a:r>
              <a:rPr lang="cs-CZ" dirty="0" err="1">
                <a:latin typeface="Liberation Sans" pitchFamily="18"/>
              </a:rPr>
              <a:t>colocations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3F1D9C-4432-4286-BE38-581091E4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811" y="1540188"/>
            <a:ext cx="5761606" cy="3777624"/>
          </a:xfrm>
          <a:solidFill>
            <a:schemeClr val="bg1"/>
          </a:solidFill>
          <a:effectLst>
            <a:outerShdw blurRad="50800" dist="50800" dir="5400000" algn="ctr" rotWithShape="0">
              <a:schemeClr val="accent6"/>
            </a:outerShdw>
          </a:effectLst>
        </p:spPr>
        <p:txBody>
          <a:bodyPr>
            <a:normAutofit fontScale="85000" lnSpcReduction="20000"/>
          </a:bodyPr>
          <a:lstStyle/>
          <a:p>
            <a:pPr lvl="0">
              <a:spcBef>
                <a:spcPts val="1001"/>
              </a:spcBef>
              <a:buFont typeface="Arial" pitchFamily="34"/>
              <a:buChar char="•"/>
            </a:pPr>
            <a:r>
              <a:rPr lang="cs-CZ" b="1" dirty="0" err="1">
                <a:highlight>
                  <a:srgbClr val="FFFFFF"/>
                </a:highlight>
                <a:latin typeface="Calibri" pitchFamily="18"/>
              </a:rPr>
              <a:t>Milk</a:t>
            </a:r>
            <a:r>
              <a:rPr lang="cs-CZ" b="1" dirty="0"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cs-CZ" b="1" dirty="0" err="1">
                <a:highlight>
                  <a:srgbClr val="FFFFFF"/>
                </a:highlight>
                <a:latin typeface="Calibri" pitchFamily="18"/>
              </a:rPr>
              <a:t>production</a:t>
            </a:r>
            <a:r>
              <a:rPr lang="cs-CZ" b="1" dirty="0"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cs-CZ" b="1" dirty="0" err="1">
                <a:highlight>
                  <a:srgbClr val="FFFFFF"/>
                </a:highlight>
                <a:latin typeface="Calibri" pitchFamily="18"/>
              </a:rPr>
              <a:t>is</a:t>
            </a:r>
            <a:r>
              <a:rPr lang="cs-CZ" b="1" dirty="0"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cs-CZ" b="1" dirty="0" err="1">
                <a:highlight>
                  <a:srgbClr val="FFFFFF"/>
                </a:highlight>
                <a:latin typeface="Calibri" pitchFamily="18"/>
              </a:rPr>
              <a:t>increasing</a:t>
            </a:r>
            <a:r>
              <a:rPr lang="cs-CZ" b="1" dirty="0"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cs-CZ" b="1" dirty="0">
                <a:solidFill>
                  <a:srgbClr val="C00000"/>
                </a:solidFill>
                <a:highlight>
                  <a:srgbClr val="FFFFFF"/>
                </a:highlight>
                <a:latin typeface="Calibri" pitchFamily="18"/>
              </a:rPr>
              <a:t>BUT</a:t>
            </a:r>
            <a:r>
              <a:rPr lang="en-US" dirty="0"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cs-CZ" b="1" dirty="0"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en-US" b="1" dirty="0">
                <a:highlight>
                  <a:srgbClr val="FFFFFF"/>
                </a:highlight>
                <a:latin typeface="Calibri" pitchFamily="18"/>
              </a:rPr>
              <a:t>the number of cows is decreasing</a:t>
            </a:r>
            <a:endParaRPr lang="cs-CZ" b="1" dirty="0">
              <a:highlight>
                <a:srgbClr val="FFFFFF"/>
              </a:highlight>
              <a:latin typeface="Calibri" pitchFamily="18"/>
            </a:endParaRPr>
          </a:p>
          <a:p>
            <a:pPr marL="0" lvl="0" indent="0">
              <a:spcBef>
                <a:spcPts val="1001"/>
              </a:spcBef>
              <a:buNone/>
            </a:pPr>
            <a:r>
              <a:rPr lang="cs-CZ" b="1" dirty="0">
                <a:solidFill>
                  <a:srgbClr val="C00000"/>
                </a:solidFill>
                <a:highlight>
                  <a:srgbClr val="FFFFFF"/>
                </a:highlight>
                <a:latin typeface="Calibri" pitchFamily="18"/>
              </a:rPr>
              <a:t>2013</a:t>
            </a:r>
          </a:p>
          <a:p>
            <a:pPr marL="0" indent="0">
              <a:spcBef>
                <a:spcPts val="1001"/>
              </a:spcBef>
              <a:buNone/>
            </a:pPr>
            <a:r>
              <a:rPr lang="cs-CZ" b="1" dirty="0">
                <a:highlight>
                  <a:srgbClr val="FFFFFF"/>
                </a:highlight>
                <a:latin typeface="Calibri" pitchFamily="18"/>
              </a:rPr>
              <a:t>	</a:t>
            </a:r>
            <a:r>
              <a:rPr lang="en-US" dirty="0">
                <a:highlight>
                  <a:srgbClr val="FFFFFF"/>
                </a:highlight>
                <a:latin typeface="Calibri" pitchFamily="18"/>
              </a:rPr>
              <a:t>Productivity has </a:t>
            </a:r>
            <a:r>
              <a:rPr lang="cs-CZ" b="1" dirty="0">
                <a:highlight>
                  <a:srgbClr val="FFFFFF"/>
                </a:highlight>
                <a:latin typeface="Calibri" pitchFamily="18"/>
              </a:rPr>
              <a:t>7 443</a:t>
            </a:r>
            <a:r>
              <a:rPr lang="en-US" b="1" dirty="0"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en-US" b="1" dirty="0" err="1">
                <a:highlight>
                  <a:srgbClr val="FFFFFF"/>
                </a:highlight>
                <a:latin typeface="Calibri" pitchFamily="18"/>
              </a:rPr>
              <a:t>litres</a:t>
            </a:r>
            <a:r>
              <a:rPr lang="en-US" b="1" dirty="0">
                <a:highlight>
                  <a:srgbClr val="FFFFFF"/>
                </a:highlight>
                <a:latin typeface="Calibri" pitchFamily="18"/>
              </a:rPr>
              <a:t> per cow</a:t>
            </a:r>
            <a:r>
              <a:rPr lang="cs-CZ" b="1" dirty="0">
                <a:highlight>
                  <a:srgbClr val="FFFFFF"/>
                </a:highlight>
                <a:latin typeface="Calibri" pitchFamily="18"/>
              </a:rPr>
              <a:t>/</a:t>
            </a:r>
            <a:r>
              <a:rPr lang="cs-CZ" b="1" dirty="0" err="1">
                <a:highlight>
                  <a:srgbClr val="FFFFFF"/>
                </a:highlight>
                <a:latin typeface="Calibri" pitchFamily="18"/>
              </a:rPr>
              <a:t>year</a:t>
            </a:r>
            <a:r>
              <a:rPr lang="cs-CZ" b="1" dirty="0">
                <a:highlight>
                  <a:srgbClr val="FFFFFF"/>
                </a:highlight>
                <a:latin typeface="Calibri" pitchFamily="18"/>
              </a:rPr>
              <a:t>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cs-CZ" b="1" dirty="0">
                <a:solidFill>
                  <a:srgbClr val="C00000"/>
                </a:solidFill>
                <a:highlight>
                  <a:srgbClr val="FFFFFF"/>
                </a:highlight>
                <a:latin typeface="Calibri" pitchFamily="18"/>
              </a:rPr>
              <a:t>2024</a:t>
            </a:r>
            <a:r>
              <a:rPr lang="cs-CZ" b="1" dirty="0">
                <a:highlight>
                  <a:srgbClr val="FFFFFF"/>
                </a:highlight>
                <a:latin typeface="Calibri" pitchFamily="18"/>
              </a:rPr>
              <a:t> CZ (1st </a:t>
            </a:r>
            <a:r>
              <a:rPr lang="cs-CZ" b="1" dirty="0" err="1">
                <a:highlight>
                  <a:srgbClr val="FFFFFF"/>
                </a:highlight>
                <a:latin typeface="Calibri" pitchFamily="18"/>
              </a:rPr>
              <a:t>half</a:t>
            </a:r>
            <a:r>
              <a:rPr lang="cs-CZ" b="1" dirty="0">
                <a:highlight>
                  <a:srgbClr val="FFFFFF"/>
                </a:highlight>
                <a:latin typeface="Calibri" pitchFamily="18"/>
              </a:rPr>
              <a:t>):</a:t>
            </a:r>
            <a:endParaRPr lang="en-US" b="1" dirty="0">
              <a:highlight>
                <a:srgbClr val="FFFFFF"/>
              </a:highlight>
              <a:latin typeface="Calibri" pitchFamily="18"/>
            </a:endParaRPr>
          </a:p>
          <a:p>
            <a:pPr lvl="0">
              <a:spcBef>
                <a:spcPts val="1001"/>
              </a:spcBef>
              <a:buFont typeface="Arial" pitchFamily="34"/>
              <a:buChar char="•"/>
            </a:pPr>
            <a:r>
              <a:rPr lang="en-US" dirty="0">
                <a:highlight>
                  <a:srgbClr val="FFFFFF"/>
                </a:highlight>
                <a:latin typeface="Calibri" pitchFamily="18"/>
              </a:rPr>
              <a:t>Productivity has exceeded </a:t>
            </a:r>
            <a:r>
              <a:rPr lang="en-US" b="1" dirty="0">
                <a:highlight>
                  <a:srgbClr val="FFFFFF"/>
                </a:highlight>
                <a:latin typeface="Calibri" pitchFamily="18"/>
              </a:rPr>
              <a:t>9</a:t>
            </a:r>
            <a:r>
              <a:rPr lang="cs-CZ" b="1" dirty="0">
                <a:highlight>
                  <a:srgbClr val="FFFFFF"/>
                </a:highlight>
                <a:latin typeface="Calibri" pitchFamily="18"/>
              </a:rPr>
              <a:t> 5</a:t>
            </a:r>
            <a:r>
              <a:rPr lang="en-US" b="1" dirty="0">
                <a:highlight>
                  <a:srgbClr val="FFFFFF"/>
                </a:highlight>
                <a:latin typeface="Calibri" pitchFamily="18"/>
              </a:rPr>
              <a:t>00 </a:t>
            </a:r>
            <a:r>
              <a:rPr lang="en-US" b="1" dirty="0" err="1">
                <a:highlight>
                  <a:srgbClr val="FFFFFF"/>
                </a:highlight>
                <a:latin typeface="Calibri" pitchFamily="18"/>
              </a:rPr>
              <a:t>litres</a:t>
            </a:r>
            <a:r>
              <a:rPr lang="en-US" b="1" dirty="0">
                <a:highlight>
                  <a:srgbClr val="FFFFFF"/>
                </a:highlight>
                <a:latin typeface="Calibri" pitchFamily="18"/>
              </a:rPr>
              <a:t> per cow</a:t>
            </a:r>
            <a:r>
              <a:rPr lang="cs-CZ" b="1" dirty="0">
                <a:highlight>
                  <a:srgbClr val="FFFFFF"/>
                </a:highlight>
                <a:latin typeface="Calibri" pitchFamily="18"/>
              </a:rPr>
              <a:t>/</a:t>
            </a:r>
            <a:r>
              <a:rPr lang="cs-CZ" b="1" dirty="0" err="1">
                <a:highlight>
                  <a:srgbClr val="FFFFFF"/>
                </a:highlight>
                <a:latin typeface="Calibri" pitchFamily="18"/>
              </a:rPr>
              <a:t>year</a:t>
            </a:r>
            <a:r>
              <a:rPr lang="cs-CZ" b="1" dirty="0">
                <a:highlight>
                  <a:srgbClr val="FFFFFF"/>
                </a:highlight>
                <a:latin typeface="Calibri" pitchFamily="18"/>
              </a:rPr>
              <a:t> </a:t>
            </a:r>
          </a:p>
          <a:p>
            <a:pPr lvl="0">
              <a:spcBef>
                <a:spcPts val="1001"/>
              </a:spcBef>
              <a:buFont typeface="Arial" pitchFamily="34"/>
              <a:buChar char="•"/>
            </a:pPr>
            <a:r>
              <a:rPr lang="cs-CZ" dirty="0" err="1">
                <a:highlight>
                  <a:srgbClr val="FFFFFF"/>
                </a:highlight>
                <a:latin typeface="Calibri" pitchFamily="18"/>
              </a:rPr>
              <a:t>Average</a:t>
            </a:r>
            <a:r>
              <a:rPr lang="cs-CZ" dirty="0"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cs-CZ" dirty="0" err="1">
                <a:highlight>
                  <a:srgbClr val="FFFFFF"/>
                </a:highlight>
                <a:latin typeface="Calibri" pitchFamily="18"/>
              </a:rPr>
              <a:t>daily</a:t>
            </a:r>
            <a:r>
              <a:rPr lang="cs-CZ" dirty="0"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cs-CZ" dirty="0" err="1">
                <a:highlight>
                  <a:srgbClr val="FFFFFF"/>
                </a:highlight>
                <a:latin typeface="Calibri" pitchFamily="18"/>
              </a:rPr>
              <a:t>production</a:t>
            </a:r>
            <a:r>
              <a:rPr lang="cs-CZ" dirty="0">
                <a:highlight>
                  <a:srgbClr val="FFFFFF"/>
                </a:highlight>
                <a:latin typeface="Calibri" pitchFamily="18"/>
              </a:rPr>
              <a:t> of </a:t>
            </a:r>
            <a:r>
              <a:rPr lang="cs-CZ" dirty="0" err="1">
                <a:highlight>
                  <a:srgbClr val="FFFFFF"/>
                </a:highlight>
                <a:latin typeface="Calibri" pitchFamily="18"/>
              </a:rPr>
              <a:t>milk</a:t>
            </a:r>
            <a:r>
              <a:rPr lang="cs-CZ" dirty="0">
                <a:highlight>
                  <a:srgbClr val="FFFFFF"/>
                </a:highlight>
                <a:latin typeface="Calibri" pitchFamily="18"/>
              </a:rPr>
              <a:t> per </a:t>
            </a:r>
            <a:r>
              <a:rPr lang="cs-CZ" dirty="0" err="1">
                <a:highlight>
                  <a:srgbClr val="FFFFFF"/>
                </a:highlight>
                <a:latin typeface="Calibri" pitchFamily="18"/>
              </a:rPr>
              <a:t>cow</a:t>
            </a:r>
            <a:r>
              <a:rPr lang="cs-CZ" dirty="0">
                <a:highlight>
                  <a:srgbClr val="FFFFFF"/>
                </a:highlight>
                <a:latin typeface="Calibri" pitchFamily="18"/>
              </a:rPr>
              <a:t> in CZ= 26, 64 L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cs-CZ" b="1" dirty="0">
                <a:solidFill>
                  <a:srgbClr val="C00000"/>
                </a:solidFill>
                <a:highlight>
                  <a:srgbClr val="FFFFFF"/>
                </a:highlight>
                <a:latin typeface="Calibri" pitchFamily="18"/>
              </a:rPr>
              <a:t>2023 </a:t>
            </a:r>
            <a:r>
              <a:rPr lang="cs-CZ" b="1" dirty="0" err="1">
                <a:solidFill>
                  <a:srgbClr val="C00000"/>
                </a:solidFill>
                <a:highlight>
                  <a:srgbClr val="FFFFFF"/>
                </a:highlight>
                <a:latin typeface="Calibri" pitchFamily="18"/>
              </a:rPr>
              <a:t>prices</a:t>
            </a:r>
            <a:r>
              <a:rPr lang="cs-CZ" b="1" dirty="0">
                <a:solidFill>
                  <a:srgbClr val="C00000"/>
                </a:solidFill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cs-CZ" b="1" dirty="0">
                <a:highlight>
                  <a:srgbClr val="FFFFFF"/>
                </a:highlight>
                <a:latin typeface="Calibri" pitchFamily="18"/>
              </a:rPr>
              <a:t>CZ</a:t>
            </a:r>
            <a:endParaRPr lang="en-US" b="1" dirty="0">
              <a:highlight>
                <a:srgbClr val="FFFFFF"/>
              </a:highlight>
              <a:latin typeface="Calibri" pitchFamily="18"/>
            </a:endParaRPr>
          </a:p>
          <a:p>
            <a:pPr lvl="0">
              <a:spcBef>
                <a:spcPts val="1001"/>
              </a:spcBef>
              <a:buFont typeface="Arial" pitchFamily="34"/>
              <a:buChar char="•"/>
            </a:pPr>
            <a:r>
              <a:rPr lang="en-US" dirty="0">
                <a:highlight>
                  <a:srgbClr val="FFFFFF"/>
                </a:highlight>
                <a:latin typeface="Calibri" pitchFamily="18"/>
              </a:rPr>
              <a:t>The farm gate milk price </a:t>
            </a:r>
            <a:r>
              <a:rPr lang="cs-CZ" dirty="0">
                <a:highlight>
                  <a:srgbClr val="FFFFFF"/>
                </a:highlight>
                <a:latin typeface="Calibri" pitchFamily="18"/>
              </a:rPr>
              <a:t>has </a:t>
            </a:r>
            <a:r>
              <a:rPr lang="en-US" dirty="0">
                <a:highlight>
                  <a:srgbClr val="FFFFFF"/>
                </a:highlight>
                <a:latin typeface="Calibri" pitchFamily="18"/>
              </a:rPr>
              <a:t>exceeded </a:t>
            </a:r>
            <a:r>
              <a:rPr lang="cs-CZ" dirty="0">
                <a:highlight>
                  <a:srgbClr val="FFFFFF"/>
                </a:highlight>
                <a:latin typeface="Calibri" pitchFamily="18"/>
              </a:rPr>
              <a:t>0,4 euro</a:t>
            </a:r>
            <a:r>
              <a:rPr lang="en-US" dirty="0">
                <a:highlight>
                  <a:srgbClr val="FFFFFF"/>
                </a:highlight>
                <a:latin typeface="Calibri" pitchFamily="18"/>
              </a:rPr>
              <a:t>/li</a:t>
            </a:r>
            <a:r>
              <a:rPr lang="cs-CZ" dirty="0" err="1">
                <a:highlight>
                  <a:srgbClr val="FFFFFF"/>
                </a:highlight>
                <a:latin typeface="Calibri" pitchFamily="18"/>
              </a:rPr>
              <a:t>tre</a:t>
            </a:r>
            <a:r>
              <a:rPr lang="en-US" dirty="0"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cs-CZ" dirty="0">
                <a:highlight>
                  <a:srgbClr val="FFFFFF"/>
                </a:highlight>
                <a:latin typeface="Calibri" pitchFamily="18"/>
              </a:rPr>
              <a:t>in 2023 </a:t>
            </a:r>
            <a:r>
              <a:rPr lang="en-US" dirty="0">
                <a:highlight>
                  <a:srgbClr val="FFFFFF"/>
                </a:highlight>
                <a:latin typeface="Calibri" pitchFamily="18"/>
              </a:rPr>
              <a:t>(for the first time since 2008)</a:t>
            </a:r>
          </a:p>
          <a:p>
            <a:pPr lvl="0">
              <a:spcBef>
                <a:spcPts val="1001"/>
              </a:spcBef>
              <a:buFont typeface="Arial" pitchFamily="34"/>
              <a:buChar char="•"/>
            </a:pPr>
            <a:r>
              <a:rPr lang="en-US" dirty="0">
                <a:highlight>
                  <a:srgbClr val="FFFFFF"/>
                </a:highlight>
                <a:latin typeface="Calibri" pitchFamily="18"/>
              </a:rPr>
              <a:t>In January 2024, the farm </a:t>
            </a:r>
            <a:r>
              <a:rPr lang="cs-CZ" dirty="0" err="1">
                <a:highlight>
                  <a:srgbClr val="FFFFFF"/>
                </a:highlight>
                <a:latin typeface="Calibri" pitchFamily="18"/>
              </a:rPr>
              <a:t>buyout</a:t>
            </a:r>
            <a:r>
              <a:rPr lang="en-US" dirty="0">
                <a:highlight>
                  <a:srgbClr val="FFFFFF"/>
                </a:highlight>
                <a:latin typeface="Calibri" pitchFamily="18"/>
              </a:rPr>
              <a:t> milk price was over </a:t>
            </a:r>
            <a:r>
              <a:rPr lang="cs-CZ" dirty="0">
                <a:highlight>
                  <a:srgbClr val="FFFFFF"/>
                </a:highlight>
                <a:latin typeface="Calibri" pitchFamily="18"/>
              </a:rPr>
              <a:t>0,52 euro</a:t>
            </a:r>
            <a:r>
              <a:rPr lang="en-US" dirty="0">
                <a:highlight>
                  <a:srgbClr val="FFFFFF"/>
                </a:highlight>
                <a:latin typeface="Calibri" pitchFamily="18"/>
              </a:rPr>
              <a:t>, the highest price in 33 years.</a:t>
            </a:r>
          </a:p>
          <a:p>
            <a:pPr lvl="0">
              <a:spcBef>
                <a:spcPts val="1001"/>
              </a:spcBef>
              <a:buFont typeface="Arial" pitchFamily="34"/>
              <a:buChar char="•"/>
            </a:pPr>
            <a:r>
              <a:rPr lang="cs-CZ" dirty="0">
                <a:highlight>
                  <a:srgbClr val="FFFFFF"/>
                </a:highlight>
                <a:latin typeface="Calibri" pitchFamily="18"/>
              </a:rPr>
              <a:t>T</a:t>
            </a:r>
            <a:r>
              <a:rPr lang="en-US" dirty="0">
                <a:highlight>
                  <a:srgbClr val="FFFFFF"/>
                </a:highlight>
                <a:latin typeface="Calibri" pitchFamily="18"/>
              </a:rPr>
              <a:t>he average price of milk in shops is 0.8 </a:t>
            </a:r>
            <a:r>
              <a:rPr lang="cs-CZ" dirty="0">
                <a:highlight>
                  <a:srgbClr val="FFFFFF"/>
                </a:highlight>
                <a:latin typeface="Calibri" pitchFamily="18"/>
              </a:rPr>
              <a:t>euro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7FAD289-95D1-4D4D-90FA-C7924E5BA575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7190750" y="1433210"/>
            <a:ext cx="4313864" cy="1407095"/>
          </a:xfrm>
          <a:solidFill>
            <a:schemeClr val="bg1"/>
          </a:solidFill>
          <a:effectLst>
            <a:outerShdw blurRad="50800" dist="50800" dir="5400000" algn="ctr" rotWithShape="0">
              <a:schemeClr val="accent6"/>
            </a:outerShdw>
          </a:effectLst>
        </p:spPr>
        <p:txBody>
          <a:bodyPr>
            <a:normAutofit fontScale="85000" lnSpcReduction="20000"/>
          </a:bodyPr>
          <a:lstStyle/>
          <a:p>
            <a:r>
              <a:rPr lang="cs-CZ" b="1" dirty="0" err="1"/>
              <a:t>Breeds</a:t>
            </a:r>
            <a:r>
              <a:rPr lang="cs-CZ" b="1" dirty="0"/>
              <a:t> DAIRY:</a:t>
            </a:r>
          </a:p>
          <a:p>
            <a:pPr lvl="1">
              <a:spcBef>
                <a:spcPts val="1001"/>
              </a:spcBef>
              <a:buFont typeface="Arial" pitchFamily="34"/>
              <a:buChar char="•"/>
            </a:pPr>
            <a:r>
              <a:rPr lang="cs-CZ" sz="1800" dirty="0">
                <a:highlight>
                  <a:srgbClr val="FFFFFF"/>
                </a:highlight>
                <a:latin typeface="Calibri" pitchFamily="18"/>
              </a:rPr>
              <a:t>60,4% </a:t>
            </a:r>
            <a:r>
              <a:rPr lang="cs-CZ" sz="1800" dirty="0" err="1">
                <a:highlight>
                  <a:srgbClr val="FFFFFF"/>
                </a:highlight>
                <a:latin typeface="Calibri" pitchFamily="18"/>
              </a:rPr>
              <a:t>Holstein</a:t>
            </a:r>
            <a:r>
              <a:rPr lang="cs-CZ" sz="1800" dirty="0"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cs-CZ" sz="1800" dirty="0" err="1">
                <a:highlight>
                  <a:srgbClr val="FFFFFF"/>
                </a:highlight>
                <a:latin typeface="Calibri" pitchFamily="18"/>
              </a:rPr>
              <a:t>cattle</a:t>
            </a:r>
            <a:r>
              <a:rPr lang="cs-CZ" sz="1800" dirty="0">
                <a:highlight>
                  <a:srgbClr val="FFFFFF"/>
                </a:highlight>
                <a:latin typeface="Calibri" pitchFamily="18"/>
              </a:rPr>
              <a:t>, </a:t>
            </a:r>
          </a:p>
          <a:p>
            <a:pPr lvl="1">
              <a:spcBef>
                <a:spcPts val="1001"/>
              </a:spcBef>
              <a:buFont typeface="Arial" pitchFamily="34"/>
              <a:buChar char="•"/>
            </a:pPr>
            <a:r>
              <a:rPr lang="cs-CZ" sz="1800" dirty="0">
                <a:highlight>
                  <a:srgbClr val="FFFFFF"/>
                </a:highlight>
                <a:latin typeface="Calibri" pitchFamily="18"/>
              </a:rPr>
              <a:t>34,9 % Bohemian </a:t>
            </a:r>
            <a:r>
              <a:rPr lang="cs-CZ" sz="1800" dirty="0" err="1">
                <a:highlight>
                  <a:srgbClr val="FFFFFF"/>
                </a:highlight>
                <a:latin typeface="Calibri" pitchFamily="18"/>
              </a:rPr>
              <a:t>spotted</a:t>
            </a:r>
            <a:r>
              <a:rPr lang="cs-CZ" sz="1800" dirty="0"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cs-CZ" sz="1800" dirty="0" err="1">
                <a:highlight>
                  <a:srgbClr val="FFFFFF"/>
                </a:highlight>
                <a:latin typeface="Calibri" pitchFamily="18"/>
              </a:rPr>
              <a:t>cattle</a:t>
            </a:r>
            <a:r>
              <a:rPr lang="cs-CZ" sz="1800" dirty="0">
                <a:highlight>
                  <a:srgbClr val="FFFFFF"/>
                </a:highlight>
                <a:latin typeface="Calibri" pitchFamily="18"/>
              </a:rPr>
              <a:t> </a:t>
            </a:r>
          </a:p>
          <a:p>
            <a:pPr lvl="1">
              <a:spcBef>
                <a:spcPts val="1001"/>
              </a:spcBef>
              <a:buFont typeface="Arial" pitchFamily="34"/>
              <a:buChar char="•"/>
            </a:pPr>
            <a:r>
              <a:rPr lang="cs-CZ" sz="1800" dirty="0">
                <a:highlight>
                  <a:srgbClr val="FFFFFF"/>
                </a:highlight>
                <a:latin typeface="Calibri" pitchFamily="18"/>
              </a:rPr>
              <a:t>4,7 % </a:t>
            </a:r>
            <a:r>
              <a:rPr lang="cs-CZ" sz="1800" dirty="0" err="1">
                <a:highlight>
                  <a:srgbClr val="FFFFFF"/>
                </a:highlight>
                <a:latin typeface="Calibri" pitchFamily="18"/>
              </a:rPr>
              <a:t>the</a:t>
            </a:r>
            <a:r>
              <a:rPr lang="cs-CZ" sz="1800" dirty="0"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cs-CZ" sz="1800" dirty="0" err="1">
                <a:highlight>
                  <a:srgbClr val="FFFFFF"/>
                </a:highlight>
                <a:latin typeface="Calibri" pitchFamily="18"/>
              </a:rPr>
              <a:t>other</a:t>
            </a:r>
            <a:r>
              <a:rPr lang="cs-CZ" sz="1800" dirty="0"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cs-CZ" sz="1800" dirty="0" err="1">
                <a:highlight>
                  <a:srgbClr val="FFFFFF"/>
                </a:highlight>
                <a:latin typeface="Calibri" pitchFamily="18"/>
              </a:rPr>
              <a:t>breed</a:t>
            </a:r>
            <a:endParaRPr lang="cs-CZ" sz="1800" dirty="0">
              <a:highlight>
                <a:srgbClr val="FFFFFF"/>
              </a:highlight>
              <a:latin typeface="Calibri" pitchFamily="18"/>
            </a:endParaRP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34C1A48-08A6-4D05-B952-05EE838C9014}"/>
              </a:ext>
            </a:extLst>
          </p:cNvPr>
          <p:cNvSpPr txBox="1"/>
          <p:nvPr/>
        </p:nvSpPr>
        <p:spPr>
          <a:xfrm>
            <a:off x="7269965" y="3226237"/>
            <a:ext cx="4234649" cy="293926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6"/>
            </a:outerShdw>
          </a:effectLst>
        </p:spPr>
        <p:txBody>
          <a:bodyPr wrap="square" rtlCol="0">
            <a:spAutoFit/>
          </a:bodyPr>
          <a:lstStyle/>
          <a:p>
            <a:pPr lvl="0">
              <a:spcBef>
                <a:spcPts val="1001"/>
              </a:spcBef>
              <a:buSzPct val="100000"/>
            </a:pPr>
            <a:r>
              <a:rPr lang="cs-CZ" sz="1500" b="1" dirty="0">
                <a:solidFill>
                  <a:srgbClr val="404040"/>
                </a:solidFill>
                <a:latin typeface="Century Gothic"/>
              </a:rPr>
              <a:t>COSTS</a:t>
            </a:r>
          </a:p>
          <a:p>
            <a:pPr lvl="1" defTabSz="45720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SzPct val="100000"/>
            </a:pPr>
            <a:r>
              <a:rPr lang="cs-CZ" sz="1500" dirty="0" err="1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associated</a:t>
            </a:r>
            <a:r>
              <a:rPr lang="cs-CZ" sz="1500" dirty="0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cs-CZ" sz="1500" dirty="0" err="1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with</a:t>
            </a:r>
            <a:r>
              <a:rPr lang="cs-CZ" sz="1500" dirty="0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cs-CZ" sz="1500" dirty="0" err="1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production</a:t>
            </a:r>
            <a:r>
              <a:rPr lang="cs-CZ" sz="1500" dirty="0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: </a:t>
            </a:r>
          </a:p>
          <a:p>
            <a:pPr lvl="1" defTabSz="45720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SzPct val="100000"/>
            </a:pPr>
            <a:r>
              <a:rPr lang="cs-CZ" sz="1500" dirty="0" err="1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energy</a:t>
            </a:r>
            <a:r>
              <a:rPr lang="cs-CZ" sz="1500" dirty="0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, </a:t>
            </a:r>
            <a:r>
              <a:rPr lang="cs-CZ" sz="1500" dirty="0" err="1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fuel</a:t>
            </a:r>
            <a:r>
              <a:rPr lang="cs-CZ" sz="1500" dirty="0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 + </a:t>
            </a:r>
            <a:r>
              <a:rPr lang="cs-CZ" sz="1500" dirty="0" err="1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barns</a:t>
            </a:r>
            <a:r>
              <a:rPr lang="cs-CZ" sz="1500" dirty="0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 (re)</a:t>
            </a:r>
            <a:r>
              <a:rPr lang="cs-CZ" sz="1500" dirty="0" err="1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constructions</a:t>
            </a:r>
            <a:endParaRPr lang="cs-CZ" sz="1500" dirty="0">
              <a:solidFill>
                <a:srgbClr val="404040"/>
              </a:solidFill>
              <a:highlight>
                <a:srgbClr val="FFFFFF"/>
              </a:highlight>
              <a:latin typeface="Calibri" pitchFamily="18"/>
            </a:endParaRPr>
          </a:p>
          <a:p>
            <a:pPr lvl="0">
              <a:spcBef>
                <a:spcPts val="1001"/>
              </a:spcBef>
              <a:buSzPct val="100000"/>
            </a:pPr>
            <a:endParaRPr lang="cs-CZ" sz="1500" b="1" dirty="0">
              <a:solidFill>
                <a:srgbClr val="404040"/>
              </a:solidFill>
              <a:latin typeface="Century Gothic"/>
            </a:endParaRPr>
          </a:p>
          <a:p>
            <a:pPr lvl="0">
              <a:spcBef>
                <a:spcPts val="1001"/>
              </a:spcBef>
              <a:buSzPct val="100000"/>
            </a:pPr>
            <a:r>
              <a:rPr lang="cs-CZ" sz="1500" b="1" dirty="0">
                <a:solidFill>
                  <a:srgbClr val="404040"/>
                </a:solidFill>
                <a:latin typeface="Century Gothic"/>
              </a:rPr>
              <a:t>HUMAN </a:t>
            </a:r>
            <a:r>
              <a:rPr lang="cs-CZ" sz="1500" b="1" dirty="0" err="1">
                <a:solidFill>
                  <a:srgbClr val="404040"/>
                </a:solidFill>
                <a:latin typeface="Century Gothic"/>
              </a:rPr>
              <a:t>resources</a:t>
            </a:r>
            <a:r>
              <a:rPr lang="cs-CZ" sz="1500" b="1" dirty="0">
                <a:solidFill>
                  <a:srgbClr val="404040"/>
                </a:solidFill>
                <a:latin typeface="Century Gothic"/>
              </a:rPr>
              <a:t>:</a:t>
            </a:r>
          </a:p>
          <a:p>
            <a:pPr lvl="1" defTabSz="45720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SzPct val="100000"/>
              <a:buFont typeface="Arial" pitchFamily="34"/>
              <a:buChar char="•"/>
            </a:pPr>
            <a:r>
              <a:rPr lang="en-US" sz="1500" dirty="0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Farmers struggle with shortage of workers</a:t>
            </a:r>
          </a:p>
          <a:p>
            <a:pPr lvl="1" defTabSz="457200">
              <a:lnSpc>
                <a:spcPct val="80000"/>
              </a:lnSpc>
              <a:spcBef>
                <a:spcPts val="1001"/>
              </a:spcBef>
              <a:buClr>
                <a:srgbClr val="A53010"/>
              </a:buClr>
              <a:buSzPct val="100000"/>
              <a:buFont typeface="Arial" pitchFamily="34"/>
              <a:buChar char="•"/>
            </a:pPr>
            <a:r>
              <a:rPr lang="en-US" sz="1500" dirty="0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The old farmers </a:t>
            </a:r>
            <a:r>
              <a:rPr lang="cs-CZ" sz="1500" dirty="0" err="1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have</a:t>
            </a:r>
            <a:r>
              <a:rPr lang="cs-CZ" sz="1500" dirty="0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cs-CZ" sz="1500" dirty="0" err="1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been</a:t>
            </a:r>
            <a:r>
              <a:rPr lang="cs-CZ" sz="1500" dirty="0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en-US" sz="1500" dirty="0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leaving and the young </a:t>
            </a:r>
            <a:r>
              <a:rPr lang="cs-CZ" sz="1500" dirty="0" err="1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one</a:t>
            </a:r>
            <a:r>
              <a:rPr lang="cs-CZ" sz="1500" dirty="0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 </a:t>
            </a:r>
            <a:r>
              <a:rPr lang="en-US" sz="1500" dirty="0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ha</a:t>
            </a:r>
            <a:r>
              <a:rPr lang="cs-CZ" sz="1500" dirty="0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ve</a:t>
            </a:r>
            <a:r>
              <a:rPr lang="en-US" sz="1500" dirty="0">
                <a:solidFill>
                  <a:srgbClr val="404040"/>
                </a:solidFill>
                <a:highlight>
                  <a:srgbClr val="FFFFFF"/>
                </a:highlight>
                <a:latin typeface="Calibri" pitchFamily="18"/>
              </a:rPr>
              <a:t> lost their relationship with the land and cattle</a:t>
            </a:r>
            <a:endParaRPr lang="cs-CZ" sz="1500" dirty="0">
              <a:solidFill>
                <a:srgbClr val="404040"/>
              </a:solidFill>
              <a:highlight>
                <a:srgbClr val="FFFFFF"/>
              </a:highlight>
              <a:latin typeface="Calibri" pitchFamily="1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244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D532D-B986-4E38-AAE9-18188E8ED9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36366" y="190472"/>
            <a:ext cx="8911687" cy="1280891"/>
          </a:xfrm>
        </p:spPr>
        <p:txBody>
          <a:bodyPr/>
          <a:lstStyle/>
          <a:p>
            <a:pPr lvl="0"/>
            <a:r>
              <a:rPr lang="en-US" b="1" dirty="0"/>
              <a:t>Veterinary care in livestock farm</a:t>
            </a:r>
            <a:r>
              <a:rPr lang="en-US" dirty="0"/>
              <a:t>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0021A-12D3-4D38-8F0C-6F8893A0D78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14135" y="1118550"/>
            <a:ext cx="10515600" cy="4351320"/>
          </a:xfrm>
        </p:spPr>
        <p:txBody>
          <a:bodyPr lIns="91440" tIns="45720" rIns="91440" bIns="45720">
            <a:normAutofit fontScale="85000" lnSpcReduction="20000"/>
          </a:bodyPr>
          <a:lstStyle/>
          <a:p>
            <a:pPr marL="0" lvl="0" indent="0" hangingPunct="1">
              <a:lnSpc>
                <a:spcPct val="80000"/>
              </a:lnSpc>
              <a:spcBef>
                <a:spcPts val="1001"/>
              </a:spcBef>
              <a:buSzPct val="100000"/>
              <a:buNone/>
            </a:pPr>
            <a:r>
              <a:rPr lang="en-US" sz="2800" dirty="0">
                <a:latin typeface="Calibri" pitchFamily="18"/>
              </a:rPr>
              <a:t>We can</a:t>
            </a:r>
            <a:r>
              <a:rPr lang="en-US" altLang="zh-CN" sz="2800" dirty="0">
                <a:latin typeface="Calibri" pitchFamily="18"/>
              </a:rPr>
              <a:t>´t talk about </a:t>
            </a:r>
            <a:r>
              <a:rPr lang="en-US" sz="2800" b="1" dirty="0">
                <a:latin typeface="Calibri" pitchFamily="18"/>
              </a:rPr>
              <a:t>standard situation </a:t>
            </a:r>
            <a:r>
              <a:rPr lang="en-US" sz="2800" dirty="0">
                <a:latin typeface="Calibri" pitchFamily="18"/>
              </a:rPr>
              <a:t>in dairy cattle breeding in Czech Republic</a:t>
            </a:r>
          </a:p>
          <a:p>
            <a:pPr marL="0" lvl="0" indent="0" hangingPunct="1">
              <a:lnSpc>
                <a:spcPct val="80000"/>
              </a:lnSpc>
              <a:spcBef>
                <a:spcPts val="1001"/>
              </a:spcBef>
              <a:buSzPct val="100000"/>
              <a:buNone/>
            </a:pPr>
            <a:endParaRPr lang="cs-CZ" sz="2800" dirty="0">
              <a:latin typeface="Calibri" pitchFamily="18"/>
            </a:endParaRPr>
          </a:p>
          <a:p>
            <a:pPr marL="0" lvl="0" indent="0" hangingPunct="1">
              <a:lnSpc>
                <a:spcPct val="80000"/>
              </a:lnSpc>
              <a:spcBef>
                <a:spcPts val="1001"/>
              </a:spcBef>
              <a:buSzPct val="100000"/>
              <a:buNone/>
            </a:pPr>
            <a:r>
              <a:rPr lang="en-US" sz="2800" dirty="0">
                <a:latin typeface="Calibri" pitchFamily="18"/>
              </a:rPr>
              <a:t>Enterprises have different levels</a:t>
            </a:r>
            <a:r>
              <a:rPr lang="cs-CZ" sz="2800" dirty="0">
                <a:latin typeface="Calibri" pitchFamily="18"/>
              </a:rPr>
              <a:t>:</a:t>
            </a: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renovated old barns/new air barns, </a:t>
            </a: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old types of milking </a:t>
            </a:r>
            <a:r>
              <a:rPr lang="en-US" sz="2800" dirty="0" err="1">
                <a:latin typeface="Calibri" pitchFamily="18"/>
              </a:rPr>
              <a:t>parlours</a:t>
            </a:r>
            <a:r>
              <a:rPr lang="en-US" sz="2800" dirty="0">
                <a:latin typeface="Calibri" pitchFamily="18"/>
              </a:rPr>
              <a:t>/robotic milking, </a:t>
            </a: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r>
              <a:rPr lang="cs-CZ" sz="2800" dirty="0">
                <a:latin typeface="Calibri" pitchFamily="18"/>
              </a:rPr>
              <a:t>s</a:t>
            </a:r>
            <a:r>
              <a:rPr lang="en-US" sz="2800" dirty="0" err="1">
                <a:latin typeface="Calibri" pitchFamily="18"/>
              </a:rPr>
              <a:t>hrew</a:t>
            </a:r>
            <a:r>
              <a:rPr lang="cs-CZ" sz="2800">
                <a:latin typeface="Calibri" pitchFamily="18"/>
              </a:rPr>
              <a:t>e</a:t>
            </a:r>
            <a:r>
              <a:rPr lang="en-US" sz="2800">
                <a:latin typeface="Calibri" pitchFamily="18"/>
              </a:rPr>
              <a:t>d </a:t>
            </a:r>
            <a:r>
              <a:rPr lang="en-US" sz="2800" dirty="0">
                <a:latin typeface="Calibri" pitchFamily="18"/>
              </a:rPr>
              <a:t>zootechnical technician/digital systems monitoring activity, rumination or estrus, </a:t>
            </a: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o</a:t>
            </a:r>
            <a:r>
              <a:rPr lang="cs-CZ" sz="2800" dirty="0" err="1">
                <a:latin typeface="Calibri" pitchFamily="18"/>
              </a:rPr>
              <a:t>bsolete</a:t>
            </a:r>
            <a:r>
              <a:rPr lang="cs-CZ" sz="2800" dirty="0">
                <a:latin typeface="Calibri" pitchFamily="18"/>
              </a:rPr>
              <a:t> </a:t>
            </a:r>
            <a:r>
              <a:rPr lang="en-US" sz="2800" dirty="0">
                <a:latin typeface="Calibri" pitchFamily="18"/>
              </a:rPr>
              <a:t>calf </a:t>
            </a:r>
            <a:r>
              <a:rPr lang="cs-CZ" sz="2800" dirty="0" err="1">
                <a:latin typeface="Calibri" pitchFamily="18"/>
              </a:rPr>
              <a:t>breeding</a:t>
            </a:r>
            <a:r>
              <a:rPr lang="en-US" sz="2800" dirty="0">
                <a:latin typeface="Calibri" pitchFamily="18"/>
              </a:rPr>
              <a:t> methods/air calf</a:t>
            </a:r>
            <a:r>
              <a:rPr lang="cs-CZ" sz="2800" dirty="0">
                <a:latin typeface="Calibri" pitchFamily="18"/>
              </a:rPr>
              <a:t> </a:t>
            </a:r>
            <a:r>
              <a:rPr lang="cs-CZ" sz="2800" dirty="0" err="1">
                <a:latin typeface="Calibri" pitchFamily="18"/>
              </a:rPr>
              <a:t>stable</a:t>
            </a:r>
            <a:r>
              <a:rPr lang="en-US" sz="2800" dirty="0">
                <a:latin typeface="Calibri" pitchFamily="18"/>
              </a:rPr>
              <a:t>s)</a:t>
            </a: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en-US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Industrial livestock farming/family farms</a:t>
            </a: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Closed herd turnovers/animal purchases</a:t>
            </a: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Cooperating zootechnician/zootechnician not accepting changes</a:t>
            </a: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Enterprises willing to invest in development/Stagnant enterprises</a:t>
            </a: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80000"/>
              </a:lnSpc>
              <a:spcBef>
                <a:spcPts val="1001"/>
              </a:spcBef>
              <a:buSzPct val="100000"/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4ADE9E6-5A8D-47CD-AD3B-67F8F934063E}"/>
              </a:ext>
            </a:extLst>
          </p:cNvPr>
          <p:cNvSpPr/>
          <p:nvPr/>
        </p:nvSpPr>
        <p:spPr>
          <a:xfrm>
            <a:off x="1394262" y="3980889"/>
            <a:ext cx="10435473" cy="225300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B10F34-6363-40B7-91CC-D056E420F9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4718" y="624105"/>
            <a:ext cx="11265029" cy="1280891"/>
          </a:xfrm>
        </p:spPr>
        <p:txBody>
          <a:bodyPr/>
          <a:lstStyle/>
          <a:p>
            <a:pPr lvl="0"/>
            <a:r>
              <a:rPr lang="cs-CZ" b="1" dirty="0" err="1"/>
              <a:t>Disease</a:t>
            </a:r>
            <a:r>
              <a:rPr lang="cs-CZ" b="1" dirty="0"/>
              <a:t> </a:t>
            </a:r>
            <a:r>
              <a:rPr lang="cs-CZ" b="1" dirty="0" err="1"/>
              <a:t>situation</a:t>
            </a:r>
            <a:r>
              <a:rPr lang="cs-CZ" b="1" dirty="0"/>
              <a:t>, </a:t>
            </a:r>
            <a:r>
              <a:rPr lang="cs-CZ" b="1" dirty="0" err="1"/>
              <a:t>residue</a:t>
            </a:r>
            <a:r>
              <a:rPr lang="cs-CZ" b="1" dirty="0"/>
              <a:t> </a:t>
            </a:r>
            <a:r>
              <a:rPr lang="cs-CZ" b="1" dirty="0" err="1"/>
              <a:t>checks</a:t>
            </a:r>
            <a:r>
              <a:rPr lang="cs-CZ" b="1" dirty="0"/>
              <a:t>, </a:t>
            </a:r>
            <a:r>
              <a:rPr lang="cs-CZ" b="1" dirty="0" err="1"/>
              <a:t>documentation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5700EB-7B1D-4C97-A740-E847512631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083" y="1825563"/>
            <a:ext cx="11105677" cy="4351318"/>
          </a:xfrm>
        </p:spPr>
        <p:txBody>
          <a:bodyPr lIns="91440" tIns="45720" rIns="91440" bIns="45720">
            <a:normAutofit lnSpcReduction="10000"/>
          </a:bodyPr>
          <a:lstStyle/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Brucellosis, leukosis or tuberculosis </a:t>
            </a:r>
            <a:r>
              <a:rPr lang="cs-CZ" sz="2800" dirty="0">
                <a:latin typeface="Calibri" pitchFamily="18"/>
              </a:rPr>
              <a:t>free - </a:t>
            </a:r>
            <a:r>
              <a:rPr lang="en-US" sz="2800" dirty="0">
                <a:latin typeface="Calibri" pitchFamily="18"/>
              </a:rPr>
              <a:t>Czech Republic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800" dirty="0">
                <a:latin typeface="Calibri" pitchFamily="18"/>
              </a:rPr>
              <a:t>R</a:t>
            </a:r>
            <a:r>
              <a:rPr lang="en-US" sz="2800" dirty="0" err="1">
                <a:latin typeface="Calibri" pitchFamily="18"/>
              </a:rPr>
              <a:t>egular</a:t>
            </a:r>
            <a:r>
              <a:rPr lang="en-US" sz="2800" dirty="0">
                <a:latin typeface="Calibri" pitchFamily="18"/>
              </a:rPr>
              <a:t> checks for residues in urine </a:t>
            </a:r>
            <a:r>
              <a:rPr lang="cs-CZ" sz="2800" dirty="0">
                <a:latin typeface="Calibri" pitchFamily="18"/>
              </a:rPr>
              <a:t>(</a:t>
            </a:r>
            <a:r>
              <a:rPr lang="cs-CZ" sz="2800" dirty="0" err="1">
                <a:latin typeface="Calibri" pitchFamily="18"/>
              </a:rPr>
              <a:t>targeted</a:t>
            </a:r>
            <a:r>
              <a:rPr lang="cs-CZ" sz="2800" dirty="0">
                <a:latin typeface="Calibri" pitchFamily="18"/>
              </a:rPr>
              <a:t> on </a:t>
            </a:r>
            <a:r>
              <a:rPr lang="cs-CZ" sz="2800" dirty="0" err="1">
                <a:latin typeface="Calibri" pitchFamily="18"/>
              </a:rPr>
              <a:t>banned</a:t>
            </a:r>
            <a:r>
              <a:rPr lang="cs-CZ" sz="2800" dirty="0">
                <a:latin typeface="Calibri" pitchFamily="18"/>
              </a:rPr>
              <a:t> </a:t>
            </a:r>
            <a:r>
              <a:rPr lang="cs-CZ" sz="2800" dirty="0" err="1">
                <a:latin typeface="Calibri" pitchFamily="18"/>
              </a:rPr>
              <a:t>substances</a:t>
            </a:r>
            <a:r>
              <a:rPr lang="cs-CZ" sz="2800" dirty="0">
                <a:latin typeface="Calibri" pitchFamily="18"/>
              </a:rPr>
              <a:t>)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800" dirty="0">
                <a:latin typeface="Calibri" pitchFamily="18"/>
              </a:rPr>
              <a:t>R</a:t>
            </a:r>
            <a:r>
              <a:rPr lang="en-US" sz="2800" dirty="0" err="1">
                <a:latin typeface="Calibri" pitchFamily="18"/>
              </a:rPr>
              <a:t>egular</a:t>
            </a:r>
            <a:r>
              <a:rPr lang="en-US" sz="2800" dirty="0">
                <a:latin typeface="Calibri" pitchFamily="18"/>
              </a:rPr>
              <a:t> monitoring</a:t>
            </a:r>
            <a:r>
              <a:rPr lang="cs-CZ" sz="2800" dirty="0">
                <a:latin typeface="Calibri" pitchFamily="18"/>
              </a:rPr>
              <a:t>s (</a:t>
            </a:r>
            <a:r>
              <a:rPr lang="cs-CZ" sz="2800" dirty="0" err="1">
                <a:latin typeface="Calibri" pitchFamily="18"/>
              </a:rPr>
              <a:t>residues</a:t>
            </a:r>
            <a:r>
              <a:rPr lang="cs-CZ" sz="2800" dirty="0">
                <a:latin typeface="Calibri" pitchFamily="18"/>
              </a:rPr>
              <a:t> </a:t>
            </a:r>
            <a:r>
              <a:rPr lang="cs-CZ" sz="2800" dirty="0" err="1">
                <a:latin typeface="Calibri" pitchFamily="18"/>
              </a:rPr>
              <a:t>meat</a:t>
            </a:r>
            <a:r>
              <a:rPr lang="cs-CZ" sz="2800" dirty="0">
                <a:latin typeface="Calibri" pitchFamily="18"/>
              </a:rPr>
              <a:t> and </a:t>
            </a:r>
            <a:r>
              <a:rPr lang="cs-CZ" sz="2800" dirty="0" err="1">
                <a:latin typeface="Calibri" pitchFamily="18"/>
              </a:rPr>
              <a:t>offals</a:t>
            </a:r>
            <a:r>
              <a:rPr lang="cs-CZ" sz="2800" dirty="0">
                <a:latin typeface="Calibri" pitchFamily="18"/>
              </a:rPr>
              <a:t>)</a:t>
            </a:r>
            <a:endParaRPr lang="en-US" sz="2800" dirty="0">
              <a:latin typeface="Calibri" pitchFamily="18"/>
            </a:endParaRP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800" dirty="0" err="1">
                <a:latin typeface="Calibri" pitchFamily="18"/>
              </a:rPr>
              <a:t>Milk</a:t>
            </a:r>
            <a:r>
              <a:rPr lang="cs-CZ" sz="2800" dirty="0">
                <a:latin typeface="Calibri" pitchFamily="18"/>
              </a:rPr>
              <a:t> </a:t>
            </a:r>
            <a:r>
              <a:rPr lang="cs-CZ" sz="2800" dirty="0" err="1">
                <a:latin typeface="Calibri" pitchFamily="18"/>
              </a:rPr>
              <a:t>residues</a:t>
            </a:r>
            <a:r>
              <a:rPr lang="cs-CZ" sz="2800" dirty="0">
                <a:latin typeface="Calibri" pitchFamily="18"/>
              </a:rPr>
              <a:t> (</a:t>
            </a:r>
            <a:r>
              <a:rPr lang="cs-CZ" sz="2800" dirty="0" err="1">
                <a:latin typeface="Calibri" pitchFamily="18"/>
              </a:rPr>
              <a:t>screening</a:t>
            </a:r>
            <a:r>
              <a:rPr lang="cs-CZ" sz="2800" dirty="0">
                <a:latin typeface="Calibri" pitchFamily="18"/>
              </a:rPr>
              <a:t> </a:t>
            </a:r>
            <a:r>
              <a:rPr lang="cs-CZ" sz="2800" dirty="0" err="1">
                <a:latin typeface="Calibri" pitchFamily="18"/>
              </a:rPr>
              <a:t>tests</a:t>
            </a:r>
            <a:r>
              <a:rPr lang="cs-CZ" sz="2800" dirty="0">
                <a:latin typeface="Calibri" pitchFamily="18"/>
              </a:rPr>
              <a:t>  ... </a:t>
            </a:r>
            <a:r>
              <a:rPr lang="cs-CZ" sz="2800" dirty="0" err="1">
                <a:latin typeface="Calibri" pitchFamily="18"/>
              </a:rPr>
              <a:t>confirmatory</a:t>
            </a:r>
            <a:r>
              <a:rPr lang="cs-CZ" sz="2800" dirty="0">
                <a:latin typeface="Calibri" pitchFamily="18"/>
              </a:rPr>
              <a:t> </a:t>
            </a:r>
            <a:r>
              <a:rPr lang="cs-CZ" sz="2800" dirty="0" err="1">
                <a:latin typeface="Calibri" pitchFamily="18"/>
              </a:rPr>
              <a:t>tests</a:t>
            </a:r>
            <a:r>
              <a:rPr lang="cs-CZ" sz="2800" dirty="0">
                <a:latin typeface="Calibri" pitchFamily="18"/>
              </a:rPr>
              <a:t> – </a:t>
            </a:r>
            <a:r>
              <a:rPr lang="cs-CZ" sz="2800" dirty="0" err="1">
                <a:latin typeface="Calibri" pitchFamily="18"/>
              </a:rPr>
              <a:t>offic</a:t>
            </a:r>
            <a:r>
              <a:rPr lang="cs-CZ" sz="2800" dirty="0">
                <a:latin typeface="Calibri" pitchFamily="18"/>
              </a:rPr>
              <a:t> </a:t>
            </a:r>
            <a:r>
              <a:rPr lang="cs-CZ" sz="2800" dirty="0" err="1">
                <a:latin typeface="Calibri" pitchFamily="18"/>
              </a:rPr>
              <a:t>labs</a:t>
            </a:r>
            <a:r>
              <a:rPr lang="cs-CZ" sz="2800" dirty="0">
                <a:latin typeface="Calibri" pitchFamily="18"/>
              </a:rPr>
              <a:t>)</a:t>
            </a:r>
            <a:endParaRPr lang="en-US" sz="2800" dirty="0">
              <a:latin typeface="Calibri" pitchFamily="18"/>
            </a:endParaRP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Official veterinarians carry out </a:t>
            </a:r>
            <a:r>
              <a:rPr lang="en-US" sz="2800" dirty="0" err="1">
                <a:latin typeface="Calibri" pitchFamily="18"/>
              </a:rPr>
              <a:t>wellfare</a:t>
            </a:r>
            <a:r>
              <a:rPr lang="en-US" sz="2800" dirty="0">
                <a:latin typeface="Calibri" pitchFamily="18"/>
              </a:rPr>
              <a:t> checks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P</a:t>
            </a:r>
            <a:r>
              <a:rPr lang="cs-CZ" sz="2800" dirty="0" err="1">
                <a:latin typeface="Calibri" pitchFamily="18"/>
              </a:rPr>
              <a:t>roduction</a:t>
            </a:r>
            <a:r>
              <a:rPr lang="en-US" sz="2800" dirty="0">
                <a:latin typeface="Calibri" pitchFamily="18"/>
              </a:rPr>
              <a:t> is also checked regularly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Documentation </a:t>
            </a:r>
            <a:r>
              <a:rPr lang="cs-CZ" sz="2800" dirty="0" err="1">
                <a:latin typeface="Calibri" pitchFamily="18"/>
              </a:rPr>
              <a:t>Vets</a:t>
            </a:r>
            <a:r>
              <a:rPr lang="cs-CZ" sz="2800" dirty="0">
                <a:latin typeface="Calibri" pitchFamily="18"/>
              </a:rPr>
              <a:t>/ </a:t>
            </a:r>
            <a:r>
              <a:rPr lang="cs-CZ" sz="2800" dirty="0" err="1">
                <a:latin typeface="Calibri" pitchFamily="18"/>
              </a:rPr>
              <a:t>Farmers</a:t>
            </a:r>
            <a:r>
              <a:rPr lang="cs-CZ" sz="2800" dirty="0">
                <a:latin typeface="Calibri" pitchFamily="18"/>
              </a:rPr>
              <a:t> </a:t>
            </a:r>
            <a:r>
              <a:rPr lang="en-US" sz="2800" dirty="0">
                <a:latin typeface="Calibri" pitchFamily="18"/>
              </a:rPr>
              <a:t>check</a:t>
            </a:r>
            <a:r>
              <a:rPr lang="cs-CZ" sz="2800" dirty="0">
                <a:latin typeface="Calibri" pitchFamily="18"/>
              </a:rPr>
              <a:t>up</a:t>
            </a:r>
            <a:r>
              <a:rPr lang="en-US" sz="2800" dirty="0">
                <a:latin typeface="Calibri" pitchFamily="18"/>
              </a:rPr>
              <a:t> are carried out</a:t>
            </a: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800" dirty="0" err="1">
                <a:latin typeface="Calibri" pitchFamily="18"/>
              </a:rPr>
              <a:t>Farmers</a:t>
            </a:r>
            <a:r>
              <a:rPr lang="cs-CZ" sz="2800" dirty="0">
                <a:latin typeface="Calibri" pitchFamily="18"/>
              </a:rPr>
              <a:t> – </a:t>
            </a:r>
            <a:r>
              <a:rPr lang="cs-CZ" sz="2800" dirty="0" err="1">
                <a:latin typeface="Calibri" pitchFamily="18"/>
              </a:rPr>
              <a:t>Information</a:t>
            </a:r>
            <a:r>
              <a:rPr lang="cs-CZ" sz="2800" dirty="0">
                <a:latin typeface="Calibri" pitchFamily="18"/>
              </a:rPr>
              <a:t> on Food </a:t>
            </a:r>
            <a:r>
              <a:rPr lang="cs-CZ" sz="2800" dirty="0" err="1">
                <a:latin typeface="Calibri" pitchFamily="18"/>
              </a:rPr>
              <a:t>Chain</a:t>
            </a:r>
            <a:r>
              <a:rPr lang="cs-CZ" sz="2800" dirty="0">
                <a:latin typeface="Calibri" pitchFamily="18"/>
              </a:rPr>
              <a:t> (</a:t>
            </a:r>
            <a:r>
              <a:rPr lang="cs-CZ" sz="2800" dirty="0" err="1">
                <a:latin typeface="Calibri" pitchFamily="18"/>
              </a:rPr>
              <a:t>form</a:t>
            </a:r>
            <a:r>
              <a:rPr lang="cs-CZ" sz="2800" dirty="0">
                <a:latin typeface="Calibri" pitchFamily="18"/>
              </a:rPr>
              <a:t> </a:t>
            </a:r>
            <a:r>
              <a:rPr lang="cs-CZ" sz="2800" dirty="0" err="1">
                <a:latin typeface="Calibri" pitchFamily="18"/>
              </a:rPr>
              <a:t>filled</a:t>
            </a:r>
            <a:r>
              <a:rPr lang="cs-CZ" sz="2800" dirty="0">
                <a:latin typeface="Calibri" pitchFamily="18"/>
              </a:rPr>
              <a:t>/</a:t>
            </a:r>
            <a:r>
              <a:rPr lang="cs-CZ" sz="2800" dirty="0" err="1">
                <a:latin typeface="Calibri" pitchFamily="18"/>
              </a:rPr>
              <a:t>treatment</a:t>
            </a:r>
            <a:r>
              <a:rPr lang="cs-CZ" sz="2800" dirty="0">
                <a:latin typeface="Calibri" pitchFamily="18"/>
              </a:rPr>
              <a:t> </a:t>
            </a:r>
            <a:r>
              <a:rPr lang="cs-CZ" sz="2800" dirty="0" err="1">
                <a:latin typeface="Calibri" pitchFamily="18"/>
              </a:rPr>
              <a:t>statement</a:t>
            </a:r>
            <a:r>
              <a:rPr lang="cs-CZ" sz="2800" dirty="0">
                <a:latin typeface="Calibri" pitchFamily="18"/>
              </a:rPr>
              <a:t>/ in animal/s for </a:t>
            </a:r>
            <a:r>
              <a:rPr lang="cs-CZ" sz="2800" dirty="0" err="1">
                <a:latin typeface="Calibri" pitchFamily="18"/>
              </a:rPr>
              <a:t>slaughter</a:t>
            </a:r>
            <a:r>
              <a:rPr lang="cs-CZ" sz="2800" dirty="0">
                <a:latin typeface="Calibri" pitchFamily="18"/>
              </a:rPr>
              <a:t>)</a:t>
            </a:r>
            <a:endParaRPr lang="en-US" sz="2800" dirty="0">
              <a:latin typeface="Calibri" pitchFamily="1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79A344-64AB-48BD-B1EB-59920E92A3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96" y="324073"/>
            <a:ext cx="11582403" cy="1280891"/>
          </a:xfrm>
        </p:spPr>
        <p:txBody>
          <a:bodyPr>
            <a:normAutofit/>
          </a:bodyPr>
          <a:lstStyle/>
          <a:p>
            <a:pPr lvl="0"/>
            <a:r>
              <a:rPr lang="cs-CZ" sz="3200" b="1" dirty="0" err="1"/>
              <a:t>Overall</a:t>
            </a:r>
            <a:r>
              <a:rPr lang="cs-CZ" sz="3200" b="1" dirty="0"/>
              <a:t> use of </a:t>
            </a:r>
            <a:r>
              <a:rPr lang="cs-CZ" sz="3200" b="1" dirty="0" err="1"/>
              <a:t>antibiotics</a:t>
            </a:r>
            <a:r>
              <a:rPr lang="cs-CZ" sz="3200" b="1" dirty="0"/>
              <a:t> in food </a:t>
            </a:r>
            <a:r>
              <a:rPr lang="cs-CZ" sz="3200" b="1" dirty="0" err="1"/>
              <a:t>producing</a:t>
            </a:r>
            <a:r>
              <a:rPr lang="cs-CZ" sz="3200" b="1" dirty="0"/>
              <a:t> </a:t>
            </a:r>
            <a:r>
              <a:rPr lang="cs-CZ" sz="3200" b="1" dirty="0" err="1"/>
              <a:t>animals</a:t>
            </a:r>
            <a:endParaRPr lang="cs-CZ" sz="3200" b="1" dirty="0"/>
          </a:p>
        </p:txBody>
      </p:sp>
      <p:sp>
        <p:nvSpPr>
          <p:cNvPr id="4" name="TextovéPole 10">
            <a:extLst>
              <a:ext uri="{FF2B5EF4-FFF2-40B4-BE49-F238E27FC236}">
                <a16:creationId xmlns:a16="http://schemas.microsoft.com/office/drawing/2014/main" id="{6AABE4A1-E2EF-4FDE-966A-EA8C0DE07394}"/>
              </a:ext>
            </a:extLst>
          </p:cNvPr>
          <p:cNvSpPr txBox="1"/>
          <p:nvPr/>
        </p:nvSpPr>
        <p:spPr>
          <a:xfrm>
            <a:off x="10222790" y="6447571"/>
            <a:ext cx="196921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Data source</a:t>
            </a: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C7905FD-859C-419E-96BE-47392BDEA3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02595" y="6513810"/>
            <a:ext cx="686805" cy="252849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24A8964B-AB61-421C-AD31-C522973EFC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3" y="1604964"/>
          <a:ext cx="10972800" cy="397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775195A-59A4-4A55-8B34-EADC408042EE}"/>
              </a:ext>
            </a:extLst>
          </p:cNvPr>
          <p:cNvSpPr txBox="1"/>
          <p:nvPr/>
        </p:nvSpPr>
        <p:spPr>
          <a:xfrm>
            <a:off x="2055044" y="678729"/>
            <a:ext cx="92571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/>
              <a:t>CASE  STUDIES</a:t>
            </a:r>
          </a:p>
          <a:p>
            <a:endParaRPr lang="cs-CZ" sz="6000" dirty="0"/>
          </a:p>
          <a:p>
            <a:r>
              <a:rPr lang="cs-CZ" sz="6000" dirty="0"/>
              <a:t>I) Big </a:t>
            </a:r>
            <a:r>
              <a:rPr lang="cs-CZ" sz="6000" dirty="0" err="1"/>
              <a:t>farm</a:t>
            </a:r>
            <a:r>
              <a:rPr lang="cs-CZ" sz="6000" dirty="0"/>
              <a:t>: 300 </a:t>
            </a:r>
            <a:r>
              <a:rPr lang="cs-CZ" sz="6000" dirty="0" err="1"/>
              <a:t>dairy</a:t>
            </a:r>
            <a:r>
              <a:rPr lang="cs-CZ" sz="6000" dirty="0"/>
              <a:t> </a:t>
            </a:r>
            <a:r>
              <a:rPr lang="cs-CZ" sz="6000" dirty="0" err="1"/>
              <a:t>cows</a:t>
            </a:r>
            <a:r>
              <a:rPr lang="cs-CZ" sz="6000" dirty="0"/>
              <a:t> </a:t>
            </a:r>
          </a:p>
          <a:p>
            <a:endParaRPr lang="cs-CZ" sz="6000" dirty="0"/>
          </a:p>
          <a:p>
            <a:r>
              <a:rPr lang="cs-CZ" sz="6000" dirty="0"/>
              <a:t>II) </a:t>
            </a:r>
            <a:r>
              <a:rPr lang="cs-CZ" sz="6000" dirty="0" err="1"/>
              <a:t>Small</a:t>
            </a:r>
            <a:r>
              <a:rPr lang="cs-CZ" sz="6000" dirty="0"/>
              <a:t> </a:t>
            </a:r>
            <a:r>
              <a:rPr lang="cs-CZ" sz="6000" dirty="0" err="1"/>
              <a:t>farm</a:t>
            </a:r>
            <a:r>
              <a:rPr lang="cs-CZ" sz="6000" dirty="0"/>
              <a:t>: 60 </a:t>
            </a:r>
            <a:r>
              <a:rPr lang="cs-CZ" sz="6000" dirty="0" err="1"/>
              <a:t>dairy</a:t>
            </a:r>
            <a:r>
              <a:rPr lang="cs-CZ" sz="6000" dirty="0"/>
              <a:t> </a:t>
            </a:r>
            <a:r>
              <a:rPr lang="cs-CZ" sz="6000" dirty="0" err="1"/>
              <a:t>cows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75470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2FF2F-F082-4794-AA5A-70608484F2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407289"/>
            <a:ext cx="8911687" cy="1280891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C00000"/>
                </a:solidFill>
              </a:rPr>
              <a:t>CASE STUDY 1: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en-US" b="1" dirty="0"/>
              <a:t>Farm of 300 dairy cows - </a:t>
            </a:r>
            <a:r>
              <a:rPr lang="cs-CZ" b="1" dirty="0"/>
              <a:t>4</a:t>
            </a:r>
            <a:r>
              <a:rPr lang="en-US" b="1" dirty="0"/>
              <a:t> years ago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90E208-8846-4F4C-A2DB-E2B4881EE0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084" y="1825563"/>
            <a:ext cx="10515600" cy="4351318"/>
          </a:xfrm>
        </p:spPr>
        <p:txBody>
          <a:bodyPr lIns="91440" tIns="45720" rIns="91440" bIns="45720"/>
          <a:lstStyle/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High incidence of mastitis, especially in calved cows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800" dirty="0">
                <a:latin typeface="Calibri" pitchFamily="18"/>
              </a:rPr>
              <a:t>H</a:t>
            </a:r>
            <a:r>
              <a:rPr lang="en-US" sz="2800" dirty="0" err="1">
                <a:latin typeface="Calibri" pitchFamily="18"/>
              </a:rPr>
              <a:t>igh</a:t>
            </a:r>
            <a:r>
              <a:rPr lang="en-US" sz="2800" dirty="0">
                <a:latin typeface="Calibri" pitchFamily="18"/>
              </a:rPr>
              <a:t> amount of somatic cells in milk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800" dirty="0">
                <a:latin typeface="Calibri" pitchFamily="18"/>
              </a:rPr>
              <a:t>V</a:t>
            </a:r>
            <a:r>
              <a:rPr lang="en-US" sz="2800" dirty="0" err="1">
                <a:latin typeface="Calibri" pitchFamily="18"/>
              </a:rPr>
              <a:t>ery</a:t>
            </a:r>
            <a:r>
              <a:rPr lang="en-US" sz="2800" dirty="0">
                <a:latin typeface="Calibri" pitchFamily="18"/>
              </a:rPr>
              <a:t> frequent occurrence of Str. Uberis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Occurrence of resistant strains of bacteria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800" dirty="0">
                <a:latin typeface="Calibri" pitchFamily="18"/>
              </a:rPr>
              <a:t>H</a:t>
            </a:r>
            <a:r>
              <a:rPr lang="en-US" sz="2800" dirty="0" err="1">
                <a:latin typeface="Calibri" pitchFamily="18"/>
              </a:rPr>
              <a:t>igh</a:t>
            </a:r>
            <a:r>
              <a:rPr lang="en-US" sz="2800" dirty="0">
                <a:latin typeface="Calibri" pitchFamily="18"/>
              </a:rPr>
              <a:t> incidence of mortality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800" dirty="0">
                <a:latin typeface="Calibri" pitchFamily="18"/>
              </a:rPr>
              <a:t>H</a:t>
            </a:r>
            <a:r>
              <a:rPr lang="en-US" sz="2800" dirty="0" err="1">
                <a:latin typeface="Calibri" pitchFamily="18"/>
              </a:rPr>
              <a:t>igh</a:t>
            </a:r>
            <a:r>
              <a:rPr lang="en-US" sz="2800" dirty="0">
                <a:latin typeface="Calibri" pitchFamily="18"/>
              </a:rPr>
              <a:t> incidence of lameness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Reproductive performance good in dairy cows, worse in heifers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Frequent occurrence of metritis, left-sided splenic dislocations</a:t>
            </a:r>
            <a:r>
              <a:rPr lang="cs-CZ" sz="2800" dirty="0">
                <a:latin typeface="Calibri" pitchFamily="18"/>
              </a:rPr>
              <a:t>, </a:t>
            </a:r>
            <a:r>
              <a:rPr lang="cs-CZ" sz="2800" dirty="0" err="1">
                <a:latin typeface="Calibri" pitchFamily="18"/>
              </a:rPr>
              <a:t>etc</a:t>
            </a:r>
            <a:r>
              <a:rPr lang="cs-CZ" sz="2800" dirty="0">
                <a:latin typeface="Calibri" pitchFamily="18"/>
              </a:rPr>
              <a:t>.</a:t>
            </a:r>
          </a:p>
          <a:p>
            <a:pPr lvl="0" hangingPunct="1">
              <a:lnSpc>
                <a:spcPct val="90000"/>
              </a:lnSpc>
              <a:spcBef>
                <a:spcPts val="1000"/>
              </a:spcBef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21A21-AA43-4F22-8444-1106355AF0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4127" y="313021"/>
            <a:ext cx="8911687" cy="1280891"/>
          </a:xfrm>
        </p:spPr>
        <p:txBody>
          <a:bodyPr/>
          <a:lstStyle/>
          <a:p>
            <a:pPr lvl="0"/>
            <a:r>
              <a:rPr lang="en-US" b="1" dirty="0"/>
              <a:t>Farm of 300 dairy cows – Beginning</a:t>
            </a:r>
            <a:r>
              <a:rPr lang="cs-CZ" b="1" dirty="0"/>
              <a:t> - I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C95B28-176E-4B2C-AC7B-946AE17E70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084" y="1187777"/>
            <a:ext cx="10515600" cy="4989104"/>
          </a:xfrm>
        </p:spPr>
        <p:txBody>
          <a:bodyPr lIns="91440" tIns="45720" rIns="91440" bIns="45720">
            <a:normAutofit/>
          </a:bodyPr>
          <a:lstStyle/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A full veterinary </a:t>
            </a:r>
            <a:r>
              <a:rPr lang="cs-CZ" sz="2800" dirty="0" err="1">
                <a:latin typeface="Calibri" pitchFamily="18"/>
              </a:rPr>
              <a:t>service</a:t>
            </a:r>
            <a:r>
              <a:rPr lang="en-US" sz="2800" dirty="0">
                <a:latin typeface="Calibri" pitchFamily="18"/>
              </a:rPr>
              <a:t> was carried out at the beginning,</a:t>
            </a: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cs-CZ" sz="2800" dirty="0">
                <a:latin typeface="Calibri" pitchFamily="18"/>
              </a:rPr>
              <a:t>C</a:t>
            </a:r>
            <a:r>
              <a:rPr lang="en-US" sz="2800" dirty="0" err="1">
                <a:latin typeface="Calibri" pitchFamily="18"/>
              </a:rPr>
              <a:t>hecking</a:t>
            </a:r>
            <a:r>
              <a:rPr lang="cs-CZ" sz="2800" dirty="0">
                <a:latin typeface="Calibri" pitchFamily="18"/>
              </a:rPr>
              <a:t>:</a:t>
            </a:r>
          </a:p>
          <a:p>
            <a:pPr lvl="1">
              <a:lnSpc>
                <a:spcPct val="70000"/>
              </a:lnSpc>
              <a:buFont typeface="Arial" pitchFamily="34"/>
              <a:buChar char="•"/>
            </a:pPr>
            <a:r>
              <a:rPr lang="en-US" sz="2000" dirty="0">
                <a:latin typeface="Calibri" pitchFamily="18"/>
              </a:rPr>
              <a:t>milking hygiene</a:t>
            </a:r>
            <a:endParaRPr lang="cs-CZ" sz="2000" dirty="0">
              <a:latin typeface="Calibri" pitchFamily="18"/>
            </a:endParaRPr>
          </a:p>
          <a:p>
            <a:pPr lvl="1">
              <a:lnSpc>
                <a:spcPct val="70000"/>
              </a:lnSpc>
              <a:buFont typeface="Arial" pitchFamily="34"/>
              <a:buChar char="•"/>
            </a:pPr>
            <a:r>
              <a:rPr lang="en-US" sz="2000" dirty="0">
                <a:latin typeface="Calibri" pitchFamily="18"/>
              </a:rPr>
              <a:t>intramammary </a:t>
            </a:r>
            <a:r>
              <a:rPr lang="cs-CZ" sz="2000" dirty="0" err="1">
                <a:latin typeface="Calibri" pitchFamily="18"/>
              </a:rPr>
              <a:t>administration</a:t>
            </a:r>
            <a:endParaRPr lang="cs-CZ" sz="2000" dirty="0">
              <a:latin typeface="Calibri" pitchFamily="18"/>
            </a:endParaRPr>
          </a:p>
          <a:p>
            <a:pPr lvl="1">
              <a:lnSpc>
                <a:spcPct val="70000"/>
              </a:lnSpc>
              <a:buFont typeface="Arial" pitchFamily="34"/>
              <a:buChar char="•"/>
            </a:pPr>
            <a:r>
              <a:rPr lang="en-US" sz="2000" dirty="0">
                <a:latin typeface="Calibri" pitchFamily="18"/>
              </a:rPr>
              <a:t>dry period preparation.</a:t>
            </a:r>
          </a:p>
          <a:p>
            <a:pPr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Checking the results of the productivity control, including the level of somatic cells.</a:t>
            </a: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Microbiological analysis of the milk, including determination of the causative agent,</a:t>
            </a: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Introduction of mastitis register (unfortunately written</a:t>
            </a:r>
            <a:r>
              <a:rPr lang="cs-CZ" sz="2800" dirty="0">
                <a:latin typeface="Calibri" pitchFamily="18"/>
              </a:rPr>
              <a:t> </a:t>
            </a:r>
            <a:r>
              <a:rPr lang="cs-CZ" sz="2800" dirty="0" err="1">
                <a:latin typeface="Calibri" pitchFamily="18"/>
              </a:rPr>
              <a:t>form</a:t>
            </a:r>
            <a:r>
              <a:rPr lang="en-US" sz="2800" dirty="0">
                <a:latin typeface="Calibri" pitchFamily="18"/>
              </a:rPr>
              <a:t>),</a:t>
            </a: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Introduction of </a:t>
            </a:r>
            <a:r>
              <a:rPr lang="cs-CZ" sz="2800" dirty="0">
                <a:latin typeface="Calibri" pitchFamily="18"/>
              </a:rPr>
              <a:t>„ON-</a:t>
            </a:r>
            <a:r>
              <a:rPr lang="en-US" sz="2800" dirty="0">
                <a:latin typeface="Calibri" pitchFamily="18"/>
              </a:rPr>
              <a:t>farm cultivation</a:t>
            </a:r>
            <a:r>
              <a:rPr lang="cs-CZ" sz="2800" dirty="0">
                <a:latin typeface="Calibri" pitchFamily="18"/>
              </a:rPr>
              <a:t>“</a:t>
            </a:r>
            <a:r>
              <a:rPr lang="en-US" sz="2800" dirty="0">
                <a:latin typeface="Calibri" pitchFamily="18"/>
              </a:rPr>
              <a:t> </a:t>
            </a: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r>
              <a:rPr lang="en-US" sz="2800" dirty="0">
                <a:latin typeface="Calibri" pitchFamily="18"/>
              </a:rPr>
              <a:t>Regular inspection of feed </a:t>
            </a:r>
            <a:r>
              <a:rPr lang="cs-CZ" sz="2800" dirty="0" err="1">
                <a:latin typeface="Calibri" pitchFamily="18"/>
              </a:rPr>
              <a:t>ingredients</a:t>
            </a:r>
            <a:r>
              <a:rPr lang="en-US" sz="2800" dirty="0">
                <a:latin typeface="Calibri" pitchFamily="18"/>
              </a:rPr>
              <a:t>, mixtures and bedding material</a:t>
            </a:r>
          </a:p>
          <a:p>
            <a:pPr marL="0" lvl="0" indent="0" hangingPunct="1">
              <a:lnSpc>
                <a:spcPct val="70000"/>
              </a:lnSpc>
              <a:spcBef>
                <a:spcPts val="1000"/>
              </a:spcBef>
              <a:buNone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  <a:p>
            <a:pPr lvl="0" hangingPunct="1">
              <a:lnSpc>
                <a:spcPct val="70000"/>
              </a:lnSpc>
              <a:spcBef>
                <a:spcPts val="1000"/>
              </a:spcBef>
              <a:buFont typeface="Arial" pitchFamily="34"/>
              <a:buChar char="•"/>
            </a:pPr>
            <a:endParaRPr lang="cs-CZ" sz="2800" dirty="0">
              <a:latin typeface="Calibri" pitchFamily="1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8BAB6A1C84F545963E0C901C12A503" ma:contentTypeVersion="13" ma:contentTypeDescription="Crear nuevo documento." ma:contentTypeScope="" ma:versionID="72f1889dfbcdd83fbc240b864d4538ff">
  <xsd:schema xmlns:xsd="http://www.w3.org/2001/XMLSchema" xmlns:xs="http://www.w3.org/2001/XMLSchema" xmlns:p="http://schemas.microsoft.com/office/2006/metadata/properties" xmlns:ns2="647396e3-6a7c-49e4-86bb-38ecec5b669c" xmlns:ns3="cf327815-79d0-4fc2-8b8d-cf7e72fbbfb7" targetNamespace="http://schemas.microsoft.com/office/2006/metadata/properties" ma:root="true" ma:fieldsID="3e5149360898c58efd1605597a8c192d" ns2:_="" ns3:_="">
    <xsd:import namespace="647396e3-6a7c-49e4-86bb-38ecec5b669c"/>
    <xsd:import namespace="cf327815-79d0-4fc2-8b8d-cf7e72fbb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396e3-6a7c-49e4-86bb-38ecec5b6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7815-79d0-4fc2-8b8d-cf7e72fbbf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cdd13-5fd3-47fb-8bca-23f56ed786a9}" ma:internalName="TaxCatchAll" ma:showField="CatchAllData" ma:web="cf327815-79d0-4fc2-8b8d-cf7e72fbb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7396e3-6a7c-49e4-86bb-38ecec5b669c">
      <Terms xmlns="http://schemas.microsoft.com/office/infopath/2007/PartnerControls"/>
    </lcf76f155ced4ddcb4097134ff3c332f>
    <TaxCatchAll xmlns="cf327815-79d0-4fc2-8b8d-cf7e72fbbfb7" xsi:nil="true"/>
  </documentManagement>
</p:properties>
</file>

<file path=customXml/itemProps1.xml><?xml version="1.0" encoding="utf-8"?>
<ds:datastoreItem xmlns:ds="http://schemas.openxmlformats.org/officeDocument/2006/customXml" ds:itemID="{EDC9E98C-8FF6-41B2-99A6-D9CACF75585D}"/>
</file>

<file path=customXml/itemProps2.xml><?xml version="1.0" encoding="utf-8"?>
<ds:datastoreItem xmlns:ds="http://schemas.openxmlformats.org/officeDocument/2006/customXml" ds:itemID="{5E287DF4-50F4-4C19-8EB9-A65510CE9AE7}"/>
</file>

<file path=customXml/itemProps3.xml><?xml version="1.0" encoding="utf-8"?>
<ds:datastoreItem xmlns:ds="http://schemas.openxmlformats.org/officeDocument/2006/customXml" ds:itemID="{A0A98E8F-594A-4254-94AE-4EF3FE6DCF80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685</TotalTime>
  <Words>1539</Words>
  <Application>Microsoft Office PowerPoint</Application>
  <PresentationFormat>Širokoúhlá obrazovka</PresentationFormat>
  <Paragraphs>285</Paragraphs>
  <Slides>27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7" baseType="lpstr">
      <vt:lpstr>Arial Unicode MS</vt:lpstr>
      <vt:lpstr>Arial</vt:lpstr>
      <vt:lpstr>Calibri</vt:lpstr>
      <vt:lpstr>Century Gothic</vt:lpstr>
      <vt:lpstr>Liberation Sans</vt:lpstr>
      <vt:lpstr>Liberation Serif</vt:lpstr>
      <vt:lpstr>PingFang SC</vt:lpstr>
      <vt:lpstr>Tahoma</vt:lpstr>
      <vt:lpstr>Wingdings 3</vt:lpstr>
      <vt:lpstr>Stébla</vt:lpstr>
      <vt:lpstr>Case study: herd health care, management and use of antimicrobials in two dairy cattle farms</vt:lpstr>
      <vt:lpstr>Introduction</vt:lpstr>
      <vt:lpstr>Life is about the need to percept colocations</vt:lpstr>
      <vt:lpstr>Veterinary care in livestock farms</vt:lpstr>
      <vt:lpstr>Disease situation, residue checks, documentation</vt:lpstr>
      <vt:lpstr>Overall use of antibiotics in food producing animals</vt:lpstr>
      <vt:lpstr>Prezentace aplikace PowerPoint</vt:lpstr>
      <vt:lpstr>CASE STUDY 1: Farm of 300 dairy cows - 4 years ago</vt:lpstr>
      <vt:lpstr>Farm of 300 dairy cows – Beginning - I</vt:lpstr>
      <vt:lpstr>Farm of 300 dairy cows – Beginning - II</vt:lpstr>
      <vt:lpstr>Farm of 300 dairy cows – Beginning - III</vt:lpstr>
      <vt:lpstr>CASE  STUDY I -  FARM initial stage</vt:lpstr>
      <vt:lpstr>Technological changes on the farm</vt:lpstr>
      <vt:lpstr>CASE  STUDY I -  FARM new technologies and barn</vt:lpstr>
      <vt:lpstr>Prevention of the occurrence and spread of Streptococcus uberis</vt:lpstr>
      <vt:lpstr>The current issues we are faced with</vt:lpstr>
      <vt:lpstr>The costs of treating animals are identical !</vt:lpstr>
      <vt:lpstr>Results of our work together</vt:lpstr>
      <vt:lpstr>CASE STUDY 2: Family farm with 60 dairy cows</vt:lpstr>
      <vt:lpstr>Initial issues</vt:lpstr>
      <vt:lpstr>Prezentace aplikace PowerPoint</vt:lpstr>
      <vt:lpstr>Herd health status and prevention</vt:lpstr>
      <vt:lpstr>Educational activities for the public</vt:lpstr>
      <vt:lpstr>Prezentace aplikace PowerPoint</vt:lpstr>
      <vt:lpstr>The costs of treating animals are identical !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Situace v chovech mléčného skotu v ČR pohledem soukromého veterinárního lékaře</dc:title>
  <dc:creator>Petra Šinová</dc:creator>
  <cp:lastModifiedBy>Pokludová Lucie</cp:lastModifiedBy>
  <cp:revision>49</cp:revision>
  <dcterms:created xsi:type="dcterms:W3CDTF">2024-05-10T09:52:33Z</dcterms:created>
  <dcterms:modified xsi:type="dcterms:W3CDTF">2024-11-13T15:12:09Z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0x010100C78BAB6A1C84F545963E0C901C12A503</vt:lpwstr>
  </property>
</Properties>
</file>