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1" r:id="rId2"/>
    <p:sldId id="275" r:id="rId3"/>
    <p:sldId id="259" r:id="rId4"/>
    <p:sldId id="260" r:id="rId5"/>
    <p:sldId id="261" r:id="rId6"/>
    <p:sldId id="315" r:id="rId7"/>
    <p:sldId id="290" r:id="rId8"/>
    <p:sldId id="345" r:id="rId9"/>
    <p:sldId id="299" r:id="rId10"/>
    <p:sldId id="313" r:id="rId11"/>
    <p:sldId id="314" r:id="rId12"/>
    <p:sldId id="297" r:id="rId13"/>
    <p:sldId id="317" r:id="rId14"/>
    <p:sldId id="344" r:id="rId15"/>
    <p:sldId id="303" r:id="rId16"/>
    <p:sldId id="346" r:id="rId17"/>
    <p:sldId id="318" r:id="rId18"/>
    <p:sldId id="324" r:id="rId19"/>
    <p:sldId id="256" r:id="rId20"/>
    <p:sldId id="320" r:id="rId21"/>
    <p:sldId id="323" r:id="rId22"/>
    <p:sldId id="304" r:id="rId23"/>
    <p:sldId id="305" r:id="rId24"/>
    <p:sldId id="307" r:id="rId25"/>
    <p:sldId id="302" r:id="rId26"/>
    <p:sldId id="306" r:id="rId27"/>
  </p:sldIdLst>
  <p:sldSz cx="12192000" cy="6858000"/>
  <p:notesSz cx="6888163" cy="100203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EF"/>
    <a:srgbClr val="E5F8FD"/>
    <a:srgbClr val="FFFFCC"/>
    <a:srgbClr val="FF9933"/>
    <a:srgbClr val="FFCC99"/>
    <a:srgbClr val="FF9966"/>
    <a:srgbClr val="96C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92984" autoAdjust="0"/>
  </p:normalViewPr>
  <p:slideViewPr>
    <p:cSldViewPr snapToGrid="0">
      <p:cViewPr varScale="1">
        <p:scale>
          <a:sx n="63" d="100"/>
          <a:sy n="63" d="100"/>
        </p:scale>
        <p:origin x="628" y="48"/>
      </p:cViewPr>
      <p:guideLst/>
    </p:cSldViewPr>
  </p:slideViewPr>
  <p:outlineViewPr>
    <p:cViewPr>
      <p:scale>
        <a:sx n="33" d="100"/>
        <a:sy n="33" d="100"/>
      </p:scale>
      <p:origin x="0" y="-1429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4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4208263792099E-2"/>
          <c:y val="5.6409683882721634E-2"/>
          <c:w val="0.59676378129901608"/>
          <c:h val="0.71162548065713194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prasnic v tisících</c:v>
                </c:pt>
              </c:strCache>
            </c:strRef>
          </c:tx>
          <c:spPr>
            <a:ln>
              <a:solidFill>
                <a:srgbClr val="BA2A32"/>
              </a:solidFill>
            </a:ln>
          </c:spPr>
          <c:marker>
            <c:symbol val="none"/>
          </c:marker>
          <c:cat>
            <c:numRef>
              <c:f>List1!$A$2:$A$34</c:f>
              <c:numCache>
                <c:formatCode>General</c:formatCod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2023</c:v>
                </c:pt>
              </c:numCache>
            </c:numRef>
          </c:cat>
          <c:val>
            <c:numRef>
              <c:f>List1!$B$2:$B$34</c:f>
              <c:numCache>
                <c:formatCode>#,##0</c:formatCode>
                <c:ptCount val="33"/>
                <c:pt idx="0">
                  <c:v>327</c:v>
                </c:pt>
                <c:pt idx="1">
                  <c:v>324</c:v>
                </c:pt>
                <c:pt idx="2">
                  <c:v>295</c:v>
                </c:pt>
                <c:pt idx="3">
                  <c:v>295</c:v>
                </c:pt>
                <c:pt idx="4">
                  <c:v>318</c:v>
                </c:pt>
                <c:pt idx="5">
                  <c:v>321</c:v>
                </c:pt>
                <c:pt idx="6">
                  <c:v>320</c:v>
                </c:pt>
                <c:pt idx="7">
                  <c:v>317</c:v>
                </c:pt>
                <c:pt idx="8">
                  <c:v>297</c:v>
                </c:pt>
                <c:pt idx="9">
                  <c:v>293</c:v>
                </c:pt>
                <c:pt idx="10">
                  <c:v>289</c:v>
                </c:pt>
                <c:pt idx="11">
                  <c:v>283</c:v>
                </c:pt>
                <c:pt idx="12" formatCode="General">
                  <c:v>251</c:v>
                </c:pt>
                <c:pt idx="13" formatCode="General">
                  <c:v>232</c:v>
                </c:pt>
                <c:pt idx="14" formatCode="General">
                  <c:v>229</c:v>
                </c:pt>
                <c:pt idx="15" formatCode="General">
                  <c:v>225</c:v>
                </c:pt>
                <c:pt idx="16" formatCode="General">
                  <c:v>179</c:v>
                </c:pt>
                <c:pt idx="17" formatCode="General">
                  <c:v>142</c:v>
                </c:pt>
                <c:pt idx="18" formatCode="General">
                  <c:v>133</c:v>
                </c:pt>
                <c:pt idx="19" formatCode="General">
                  <c:v>112</c:v>
                </c:pt>
                <c:pt idx="20" formatCode="General">
                  <c:v>100</c:v>
                </c:pt>
                <c:pt idx="21" formatCode="General">
                  <c:v>102</c:v>
                </c:pt>
                <c:pt idx="22" formatCode="General">
                  <c:v>103</c:v>
                </c:pt>
                <c:pt idx="23" formatCode="General">
                  <c:v>96</c:v>
                </c:pt>
                <c:pt idx="24" formatCode="General">
                  <c:v>94</c:v>
                </c:pt>
                <c:pt idx="25" formatCode="General">
                  <c:v>94</c:v>
                </c:pt>
                <c:pt idx="26" formatCode="General">
                  <c:v>92</c:v>
                </c:pt>
                <c:pt idx="27" formatCode="General">
                  <c:v>91</c:v>
                </c:pt>
                <c:pt idx="28" formatCode="General">
                  <c:v>88</c:v>
                </c:pt>
                <c:pt idx="29" formatCode="General">
                  <c:v>90</c:v>
                </c:pt>
                <c:pt idx="30" formatCode="General">
                  <c:v>81</c:v>
                </c:pt>
                <c:pt idx="31" formatCode="General">
                  <c:v>79</c:v>
                </c:pt>
                <c:pt idx="32" formatCode="General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41-2440-AB66-37FFFEC23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782272"/>
        <c:axId val="165783808"/>
      </c:lineChart>
      <c:catAx>
        <c:axId val="16578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5783808"/>
        <c:crosses val="autoZero"/>
        <c:auto val="1"/>
        <c:lblAlgn val="ctr"/>
        <c:lblOffset val="100"/>
        <c:noMultiLvlLbl val="0"/>
      </c:catAx>
      <c:valAx>
        <c:axId val="1657838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57822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517516139593251"/>
          <c:y val="0.41160414007326934"/>
          <c:w val="0.2790167449872672"/>
          <c:h val="0.21298060773240488"/>
        </c:manualLayout>
      </c:layout>
      <c:overlay val="0"/>
      <c:txPr>
        <a:bodyPr/>
        <a:lstStyle/>
        <a:p>
          <a:pPr>
            <a:defRPr sz="165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ADEA0-F69D-4585-B9F1-D68917874CC1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8F19F-8553-48EE-A067-38D9AA6256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851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48D8BEC-68F7-4A6C-8D64-D93890121AD0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014B4F4-66FE-4061-BE20-C4A2BA6F7A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16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4B4F4-66FE-4061-BE20-C4A2BA6F7AB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39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4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33256E-8EA6-4123-B4A1-99561EC46F3B}" type="slidenum">
              <a:rPr lang="cs-CZ" alt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cs-CZ" altLang="en-US" sz="120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en-US" dirty="0"/>
              <a:t>Data</a:t>
            </a:r>
            <a:r>
              <a:rPr lang="cs-CZ" altLang="en-US" baseline="0" dirty="0"/>
              <a:t> o prodejích veterinárních antimikrobik za rok 2016 ve 30 státech EU/EEA (poslední dostupná souhrnná data za oblast EU/EEA publikována 2018, v řadě států důrazná opatření na snížení spotřeb)</a:t>
            </a:r>
          </a:p>
          <a:p>
            <a:pPr>
              <a:spcBef>
                <a:spcPct val="0"/>
              </a:spcBef>
            </a:pPr>
            <a:endParaRPr lang="cs-CZ" altLang="en-US" baseline="0" dirty="0"/>
          </a:p>
          <a:p>
            <a:pPr>
              <a:spcBef>
                <a:spcPct val="0"/>
              </a:spcBef>
            </a:pPr>
            <a:r>
              <a:rPr lang="cs-CZ" altLang="en-US" baseline="0" dirty="0"/>
              <a:t>Je velký rozptyl dat (nejnižší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2.9</a:t>
            </a:r>
            <a:r>
              <a:rPr lang="cs-CZ" altLang="en-US" baseline="0" dirty="0">
                <a:solidFill>
                  <a:srgbClr val="FF0000"/>
                </a:solidFill>
              </a:rPr>
              <a:t> </a:t>
            </a:r>
            <a:r>
              <a:rPr lang="cs-CZ" altLang="en-US" baseline="0" dirty="0"/>
              <a:t>– nejvyšší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453.4 mg/PCU</a:t>
            </a:r>
            <a:r>
              <a:rPr lang="cs-CZ" altLang="en-US" baseline="0" dirty="0"/>
              <a:t>), průměr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124.6 mg/PCU</a:t>
            </a:r>
            <a:r>
              <a:rPr lang="cs-CZ" altLang="en-US" baseline="0" dirty="0"/>
              <a:t> , medián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57.0 mg/PCU. </a:t>
            </a:r>
            <a:r>
              <a:rPr lang="cs-CZ" altLang="en-US" baseline="0" dirty="0"/>
              <a:t>( ČR  61,2 mg/PCU) – tj.  Polovina průměru, lehce nad mediánem, na 16. místě z 30 států</a:t>
            </a:r>
          </a:p>
          <a:p>
            <a:pPr>
              <a:spcBef>
                <a:spcPct val="0"/>
              </a:spcBef>
            </a:pPr>
            <a:endParaRPr lang="cs-CZ" altLang="en-US" baseline="0" dirty="0"/>
          </a:p>
          <a:p>
            <a:pPr>
              <a:spcBef>
                <a:spcPct val="0"/>
              </a:spcBef>
            </a:pPr>
            <a:r>
              <a:rPr lang="cs-CZ" altLang="en-US" baseline="0" dirty="0">
                <a:solidFill>
                  <a:srgbClr val="FF0000"/>
                </a:solidFill>
              </a:rPr>
              <a:t>Při  porovnání států si musíme být vědomi, že existují parametry, které činí data obtížně srovnatelnými ! Proto srovnání, ač matematicky korektní, je pouze orientační !</a:t>
            </a:r>
          </a:p>
          <a:p>
            <a:pPr>
              <a:spcBef>
                <a:spcPct val="0"/>
              </a:spcBef>
            </a:pPr>
            <a:r>
              <a:rPr lang="cs-CZ" altLang="en-US" baseline="0" dirty="0">
                <a:solidFill>
                  <a:srgbClr val="FF0000"/>
                </a:solidFill>
              </a:rPr>
              <a:t> - mezi jednotlivými státy se liší rozvrstvení v rámci hospodářských zvířat (např. DK má významný sektor prasat, NL sektor skotu a drůbeže atp.)</a:t>
            </a:r>
          </a:p>
          <a:p>
            <a:pPr>
              <a:spcBef>
                <a:spcPct val="0"/>
              </a:spcBef>
            </a:pPr>
            <a:r>
              <a:rPr lang="cs-CZ" altLang="en-US" baseline="0" dirty="0">
                <a:solidFill>
                  <a:srgbClr val="FF0000"/>
                </a:solidFill>
              </a:rPr>
              <a:t>-  různá intenzita/velikost chovů, technologie chovů a management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cs-CZ" altLang="en-US" baseline="0" dirty="0">
                <a:solidFill>
                  <a:srgbClr val="FF0000"/>
                </a:solidFill>
              </a:rPr>
              <a:t>různé portfolio dostupných VLP na trhu každého ze států a s tím částečně související rozsah používání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cs-CZ" altLang="en-US" baseline="0" dirty="0">
                <a:solidFill>
                  <a:srgbClr val="FF0000"/>
                </a:solidFill>
              </a:rPr>
              <a:t>klimatické poměry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cs-CZ" altLang="en-US" baseline="0" dirty="0">
                <a:solidFill>
                  <a:srgbClr val="FF0000"/>
                </a:solidFill>
              </a:rPr>
              <a:t>socioekonomické faktory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cs-CZ" altLang="en-US" baseline="0" dirty="0">
                <a:solidFill>
                  <a:srgbClr val="FF0000"/>
                </a:solidFill>
              </a:rPr>
              <a:t>Je rovněž nutno brát v úvahu, že toto jsou OFICIÁLNĚ nahlášená data o  prodejích antimikrobik v registrovaných VLP (vybrané státy mají všech – tedy i např. na výjimky povolených) v daných členských státech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en-US" baseline="0" dirty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en-US" baseline="0" dirty="0">
                <a:solidFill>
                  <a:srgbClr val="FF0000"/>
                </a:solidFill>
              </a:rPr>
              <a:t>Protože ČR (i cca 9 dalších států) má dostupná validní data již přibližně 10 let, je vhodné spíše sledovat trendy vývoje v každém státě individuálně a zaměřit se spíše na určité ukazatele (např. používání antimikrobik kriticky významných z pohledu veřejného zdraví (např. cefalosporiny 3.a a 4. generace a fluorochinolony)</a:t>
            </a:r>
          </a:p>
          <a:p>
            <a:pPr>
              <a:spcBef>
                <a:spcPct val="0"/>
              </a:spcBef>
            </a:pPr>
            <a:endParaRPr lang="cs-CZ" altLang="en-US" baseline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087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4B4F4-66FE-4061-BE20-C4A2BA6F7AB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3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4B4F4-66FE-4061-BE20-C4A2BA6F7AB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130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4B4F4-66FE-4061-BE20-C4A2BA6F7AB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2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26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88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704B7-01ED-4A11-AE48-09648E6DA46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240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26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89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30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55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97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7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37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81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4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veterinary-regulatory/overview/antimicrobial-resistance/european-surveillance-veterinary-antimicrobial-consumption-esva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3380" y="1092208"/>
            <a:ext cx="11452860" cy="2387600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chemeClr val="tx2"/>
                </a:solidFill>
                <a:latin typeface="+mn-lt"/>
              </a:rPr>
              <a:t> </a:t>
            </a: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Measures to control infections in pigs as </a:t>
            </a:r>
            <a:b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way to farming with </a:t>
            </a:r>
            <a:r>
              <a:rPr lang="en-US" sz="4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minimised</a:t>
            </a: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use of antibiotics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827726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cs-CZ" sz="3200" b="1" dirty="0">
                <a:solidFill>
                  <a:schemeClr val="tx2"/>
                </a:solidFill>
              </a:rPr>
              <a:t>MVDr. Marek Žižlavský, Ph.D.</a:t>
            </a:r>
          </a:p>
          <a:p>
            <a:r>
              <a:rPr lang="cs-CZ" dirty="0">
                <a:solidFill>
                  <a:schemeClr val="tx2"/>
                </a:solidFill>
              </a:rPr>
              <a:t>Brno, 22. 11. 2024</a:t>
            </a:r>
          </a:p>
          <a:p>
            <a:r>
              <a:rPr lang="en-US" b="1" dirty="0">
                <a:solidFill>
                  <a:schemeClr val="tx2"/>
                </a:solidFill>
              </a:rPr>
              <a:t>Hands-on training for farmers and veterinarians – </a:t>
            </a:r>
            <a:r>
              <a:rPr lang="cs-CZ" b="1" dirty="0">
                <a:solidFill>
                  <a:schemeClr val="tx2"/>
                </a:solidFill>
              </a:rPr>
              <a:t>CZ</a:t>
            </a:r>
          </a:p>
          <a:p>
            <a:r>
              <a:rPr lang="cs-CZ" b="1" dirty="0">
                <a:solidFill>
                  <a:schemeClr val="tx2"/>
                </a:solidFill>
              </a:rPr>
              <a:t>CASE STUDY </a:t>
            </a:r>
          </a:p>
        </p:txBody>
      </p:sp>
    </p:spTree>
    <p:extLst>
      <p:ext uri="{BB962C8B-B14F-4D97-AF65-F5344CB8AC3E}">
        <p14:creationId xmlns:p14="http://schemas.microsoft.com/office/powerpoint/2010/main" val="405214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FE0792D3-551A-BA4F-856E-069539E3869A}"/>
              </a:ext>
            </a:extLst>
          </p:cNvPr>
          <p:cNvSpPr txBox="1"/>
          <p:nvPr/>
        </p:nvSpPr>
        <p:spPr>
          <a:xfrm>
            <a:off x="8604739" y="6533664"/>
            <a:ext cx="2047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prstClr val="white"/>
                </a:solidFill>
                <a:latin typeface="Trebuchet MS" panose="020B0703020202090204" pitchFamily="34" charset="0"/>
              </a:rPr>
              <a:t>www.sevaron.cz</a:t>
            </a:r>
            <a:endParaRPr lang="cs-CZ" sz="1400" dirty="0">
              <a:solidFill>
                <a:prstClr val="white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8EF3083-72D6-E540-AC96-DD2C56E41908}"/>
              </a:ext>
            </a:extLst>
          </p:cNvPr>
          <p:cNvSpPr txBox="1">
            <a:spLocks noChangeArrowheads="1"/>
          </p:cNvSpPr>
          <p:nvPr/>
        </p:nvSpPr>
        <p:spPr>
          <a:xfrm>
            <a:off x="262328" y="379648"/>
            <a:ext cx="11422505" cy="724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solidFill>
                  <a:schemeClr val="tx2"/>
                </a:solidFill>
                <a:latin typeface="+mn-lt"/>
              </a:rPr>
              <a:t>Trend in </a:t>
            </a:r>
            <a:r>
              <a:rPr lang="cs-CZ" sz="3600" b="1" dirty="0" err="1">
                <a:solidFill>
                  <a:schemeClr val="tx2"/>
                </a:solidFill>
                <a:latin typeface="+mn-lt"/>
              </a:rPr>
              <a:t>number</a:t>
            </a:r>
            <a:r>
              <a:rPr lang="cs-CZ" sz="36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cs-CZ" sz="36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chemeClr val="tx2"/>
                </a:solidFill>
                <a:latin typeface="+mn-lt"/>
              </a:rPr>
              <a:t>sows</a:t>
            </a:r>
            <a:r>
              <a:rPr lang="cs-CZ" sz="3600" b="1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algn="ctr"/>
            <a:r>
              <a:rPr lang="cs-CZ" sz="3600" b="1" dirty="0">
                <a:solidFill>
                  <a:schemeClr val="tx2"/>
                </a:solidFill>
                <a:latin typeface="+mn-lt"/>
              </a:rPr>
              <a:t>in </a:t>
            </a:r>
            <a:r>
              <a:rPr lang="cs-CZ" sz="3600" b="1" dirty="0" err="1">
                <a:solidFill>
                  <a:schemeClr val="tx2"/>
                </a:solidFill>
                <a:latin typeface="+mn-lt"/>
              </a:rPr>
              <a:t>the</a:t>
            </a:r>
            <a:r>
              <a:rPr lang="cs-CZ" sz="3600" b="1" dirty="0">
                <a:solidFill>
                  <a:schemeClr val="tx2"/>
                </a:solidFill>
                <a:latin typeface="+mn-lt"/>
              </a:rPr>
              <a:t> Czech Republic 1992 – 2023</a:t>
            </a:r>
          </a:p>
        </p:txBody>
      </p:sp>
      <p:graphicFrame>
        <p:nvGraphicFramePr>
          <p:cNvPr id="18" name="Zástupný symbol pro obsah 3">
            <a:extLst>
              <a:ext uri="{FF2B5EF4-FFF2-40B4-BE49-F238E27FC236}">
                <a16:creationId xmlns:a16="http://schemas.microsoft.com/office/drawing/2014/main" id="{AB4F4B46-531E-E143-A592-45B81B6B14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221063"/>
              </p:ext>
            </p:extLst>
          </p:nvPr>
        </p:nvGraphicFramePr>
        <p:xfrm>
          <a:off x="2134816" y="1340768"/>
          <a:ext cx="8240914" cy="506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délník 1"/>
          <p:cNvSpPr/>
          <p:nvPr/>
        </p:nvSpPr>
        <p:spPr>
          <a:xfrm>
            <a:off x="2063552" y="6084004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Source: Czech </a:t>
            </a:r>
            <a:r>
              <a:rPr lang="cs-CZ" dirty="0" err="1"/>
              <a:t>Statistical</a:t>
            </a:r>
            <a:r>
              <a:rPr lang="cs-CZ" dirty="0"/>
              <a:t> Office, </a:t>
            </a:r>
            <a:r>
              <a:rPr lang="cs-CZ" dirty="0" err="1"/>
              <a:t>December</a:t>
            </a:r>
            <a:r>
              <a:rPr lang="cs-CZ" dirty="0"/>
              <a:t> 2023</a:t>
            </a:r>
            <a:endParaRPr lang="en-GB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82F3605-34C7-4101-B8A2-FF6D66C2C3B0}"/>
              </a:ext>
            </a:extLst>
          </p:cNvPr>
          <p:cNvSpPr txBox="1"/>
          <p:nvPr/>
        </p:nvSpPr>
        <p:spPr>
          <a:xfrm>
            <a:off x="4776617" y="2202476"/>
            <a:ext cx="6339401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Joining</a:t>
            </a:r>
            <a:r>
              <a:rPr lang="cs-CZ" dirty="0"/>
              <a:t> EU (2004),  start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steep decline in sow numbers =&gt; gradual loss of self-sufficiency p</a:t>
            </a:r>
            <a:r>
              <a:rPr lang="cs-CZ" dirty="0" err="1"/>
              <a:t>ork</a:t>
            </a:r>
            <a:r>
              <a:rPr lang="cs-CZ" dirty="0"/>
              <a:t> </a:t>
            </a:r>
            <a:r>
              <a:rPr lang="cs-CZ" dirty="0" err="1"/>
              <a:t>meat</a:t>
            </a:r>
            <a:r>
              <a:rPr lang="en-US" dirty="0"/>
              <a:t> production</a:t>
            </a:r>
            <a:endParaRPr lang="en-GB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451F75C-C244-4FE5-AD9C-EC146E49452E}"/>
              </a:ext>
            </a:extLst>
          </p:cNvPr>
          <p:cNvSpPr txBox="1"/>
          <p:nvPr/>
        </p:nvSpPr>
        <p:spPr>
          <a:xfrm>
            <a:off x="5632235" y="4514241"/>
            <a:ext cx="5020136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Start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repopulation</a:t>
            </a:r>
            <a:r>
              <a:rPr lang="cs-CZ" dirty="0"/>
              <a:t> (</a:t>
            </a:r>
            <a:r>
              <a:rPr lang="cs-CZ" dirty="0" err="1"/>
              <a:t>approx</a:t>
            </a:r>
            <a:r>
              <a:rPr lang="cs-CZ" dirty="0"/>
              <a:t>. 2010),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subsidies</a:t>
            </a:r>
            <a:r>
              <a:rPr lang="cs-CZ" dirty="0"/>
              <a:t>, </a:t>
            </a:r>
            <a:r>
              <a:rPr lang="cs-CZ" dirty="0" err="1"/>
              <a:t>followed</a:t>
            </a:r>
            <a:r>
              <a:rPr lang="cs-CZ" dirty="0"/>
              <a:t> by a period </a:t>
            </a:r>
            <a:r>
              <a:rPr lang="cs-CZ" dirty="0" err="1"/>
              <a:t>of</a:t>
            </a:r>
            <a:r>
              <a:rPr lang="cs-CZ" dirty="0"/>
              <a:t> very </a:t>
            </a:r>
            <a:r>
              <a:rPr lang="cs-CZ" dirty="0" err="1"/>
              <a:t>slow</a:t>
            </a:r>
            <a:r>
              <a:rPr lang="cs-CZ" dirty="0"/>
              <a:t> drop </a:t>
            </a:r>
            <a:r>
              <a:rPr lang="cs-CZ" dirty="0" err="1"/>
              <a:t>down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474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4784"/>
            <a:ext cx="9144000" cy="529847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283799"/>
            <a:ext cx="1187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2"/>
                </a:solidFill>
              </a:rPr>
              <a:t>Trend in </a:t>
            </a:r>
            <a:r>
              <a:rPr lang="cs-CZ" sz="3600" b="1" dirty="0" err="1">
                <a:solidFill>
                  <a:schemeClr val="tx2"/>
                </a:solidFill>
              </a:rPr>
              <a:t>number</a:t>
            </a:r>
            <a:r>
              <a:rPr lang="cs-CZ" sz="3600" b="1" dirty="0">
                <a:solidFill>
                  <a:schemeClr val="tx2"/>
                </a:solidFill>
              </a:rPr>
              <a:t> </a:t>
            </a:r>
            <a:r>
              <a:rPr lang="cs-CZ" sz="3600" b="1" dirty="0" err="1">
                <a:solidFill>
                  <a:schemeClr val="tx2"/>
                </a:solidFill>
              </a:rPr>
              <a:t>of</a:t>
            </a:r>
            <a:r>
              <a:rPr lang="cs-CZ" sz="3600" b="1" dirty="0">
                <a:solidFill>
                  <a:schemeClr val="tx2"/>
                </a:solidFill>
              </a:rPr>
              <a:t> </a:t>
            </a:r>
            <a:r>
              <a:rPr lang="cs-CZ" sz="3600" b="1" dirty="0" err="1">
                <a:solidFill>
                  <a:schemeClr val="tx2"/>
                </a:solidFill>
              </a:rPr>
              <a:t>animals</a:t>
            </a:r>
            <a:r>
              <a:rPr lang="cs-CZ" sz="3600" b="1" dirty="0">
                <a:solidFill>
                  <a:schemeClr val="tx2"/>
                </a:solidFill>
              </a:rPr>
              <a:t> and </a:t>
            </a:r>
            <a:r>
              <a:rPr lang="cs-CZ" sz="3600" b="1" dirty="0" err="1">
                <a:solidFill>
                  <a:schemeClr val="tx2"/>
                </a:solidFill>
              </a:rPr>
              <a:t>subsidies</a:t>
            </a:r>
            <a:r>
              <a:rPr lang="cs-CZ" sz="3600" b="1" dirty="0">
                <a:solidFill>
                  <a:schemeClr val="tx2"/>
                </a:solidFill>
              </a:rPr>
              <a:t> in </a:t>
            </a:r>
            <a:r>
              <a:rPr lang="cs-CZ" sz="3600" b="1" dirty="0" err="1">
                <a:solidFill>
                  <a:schemeClr val="tx2"/>
                </a:solidFill>
              </a:rPr>
              <a:t>pig</a:t>
            </a:r>
            <a:r>
              <a:rPr lang="cs-CZ" sz="3600" b="1" dirty="0">
                <a:solidFill>
                  <a:schemeClr val="tx2"/>
                </a:solidFill>
              </a:rPr>
              <a:t> </a:t>
            </a:r>
            <a:r>
              <a:rPr lang="cs-CZ" sz="3600" b="1" dirty="0" err="1">
                <a:solidFill>
                  <a:schemeClr val="tx2"/>
                </a:solidFill>
              </a:rPr>
              <a:t>sector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endParaRPr lang="cs-CZ" sz="3600" b="1" dirty="0">
              <a:solidFill>
                <a:schemeClr val="tx2"/>
              </a:solidFill>
            </a:endParaRPr>
          </a:p>
          <a:p>
            <a:pPr algn="ctr"/>
            <a:r>
              <a:rPr lang="en-US" sz="3600" b="1" dirty="0">
                <a:solidFill>
                  <a:schemeClr val="tx2"/>
                </a:solidFill>
              </a:rPr>
              <a:t>2005 </a:t>
            </a:r>
            <a:r>
              <a:rPr lang="cs-CZ" sz="3600" b="1" dirty="0">
                <a:solidFill>
                  <a:schemeClr val="tx2"/>
                </a:solidFill>
              </a:rPr>
              <a:t>-</a:t>
            </a:r>
            <a:r>
              <a:rPr lang="en-US" sz="3600" b="1" dirty="0">
                <a:solidFill>
                  <a:schemeClr val="tx2"/>
                </a:solidFill>
              </a:rPr>
              <a:t> 2022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31504" y="1556792"/>
            <a:ext cx="4392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360361" y="6444044"/>
            <a:ext cx="115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</a:rPr>
              <a:t>Zdroj: SCHP</a:t>
            </a:r>
          </a:p>
        </p:txBody>
      </p:sp>
    </p:spTree>
    <p:extLst>
      <p:ext uri="{BB962C8B-B14F-4D97-AF65-F5344CB8AC3E}">
        <p14:creationId xmlns:p14="http://schemas.microsoft.com/office/powerpoint/2010/main" val="2725459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15DF5-233E-478E-B680-C40B7D08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12191999" cy="864096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err="1">
                <a:solidFill>
                  <a:srgbClr val="002060"/>
                </a:solidFill>
                <a:latin typeface="+mn-lt"/>
              </a:rPr>
              <a:t>Trends</a:t>
            </a:r>
            <a:r>
              <a:rPr lang="cs-CZ" sz="3600" b="1" dirty="0">
                <a:solidFill>
                  <a:srgbClr val="002060"/>
                </a:solidFill>
                <a:latin typeface="+mn-lt"/>
              </a:rPr>
              <a:t> in overal </a:t>
            </a:r>
            <a:r>
              <a:rPr lang="cs-CZ" sz="3600" b="1" dirty="0" err="1">
                <a:solidFill>
                  <a:srgbClr val="002060"/>
                </a:solidFill>
                <a:latin typeface="+mn-lt"/>
              </a:rPr>
              <a:t>consumption</a:t>
            </a:r>
            <a:r>
              <a:rPr lang="cs-CZ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cs-CZ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rgbClr val="002060"/>
                </a:solidFill>
                <a:latin typeface="+mn-lt"/>
              </a:rPr>
              <a:t>veterinary</a:t>
            </a:r>
            <a:r>
              <a:rPr lang="cs-CZ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rgbClr val="002060"/>
                </a:solidFill>
                <a:latin typeface="+mn-lt"/>
              </a:rPr>
              <a:t>antimicrobials</a:t>
            </a:r>
            <a:br>
              <a:rPr lang="cs-CZ" sz="3600" b="1" dirty="0">
                <a:solidFill>
                  <a:srgbClr val="002060"/>
                </a:solidFill>
                <a:latin typeface="+mn-lt"/>
              </a:rPr>
            </a:br>
            <a:r>
              <a:rPr lang="cs-CZ" sz="3600" b="1" dirty="0">
                <a:solidFill>
                  <a:srgbClr val="002060"/>
                </a:solidFill>
                <a:latin typeface="+mn-lt"/>
              </a:rPr>
              <a:t> CZ 2008 – 2022, </a:t>
            </a:r>
            <a:r>
              <a:rPr lang="cs-CZ" sz="3600" b="1" dirty="0" err="1">
                <a:solidFill>
                  <a:srgbClr val="002060"/>
                </a:solidFill>
                <a:latin typeface="+mn-lt"/>
              </a:rPr>
              <a:t>population</a:t>
            </a:r>
            <a:r>
              <a:rPr lang="cs-CZ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rgbClr val="002060"/>
                </a:solidFill>
                <a:latin typeface="+mn-lt"/>
              </a:rPr>
              <a:t>correction</a:t>
            </a:r>
            <a:r>
              <a:rPr lang="cs-CZ" sz="3600" b="1" dirty="0">
                <a:solidFill>
                  <a:srgbClr val="002060"/>
                </a:solidFill>
                <a:latin typeface="+mn-lt"/>
              </a:rPr>
              <a:t> unit </a:t>
            </a:r>
            <a:r>
              <a:rPr lang="cs-CZ" sz="3600" b="1" dirty="0" err="1">
                <a:solidFill>
                  <a:srgbClr val="002060"/>
                </a:solidFill>
                <a:latin typeface="+mn-lt"/>
              </a:rPr>
              <a:t>used</a:t>
            </a:r>
            <a:endParaRPr lang="cs-CZ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FF02565-4373-49CB-8E52-7903C0E2E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52" y="1373820"/>
            <a:ext cx="6830516" cy="463443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552558A-34B0-4CA2-AC03-5A29E1D7FBA0}"/>
              </a:ext>
            </a:extLst>
          </p:cNvPr>
          <p:cNvSpPr txBox="1"/>
          <p:nvPr/>
        </p:nvSpPr>
        <p:spPr>
          <a:xfrm>
            <a:off x="946721" y="5028224"/>
            <a:ext cx="437448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2060"/>
                </a:solidFill>
              </a:rPr>
              <a:t>2018: </a:t>
            </a:r>
            <a:r>
              <a:rPr lang="cs-CZ" sz="1200" dirty="0"/>
              <a:t>ČR celkově </a:t>
            </a:r>
            <a:r>
              <a:rPr lang="cs-CZ" sz="1200" b="1" dirty="0"/>
              <a:t>57 mg/PCU =</a:t>
            </a:r>
            <a:r>
              <a:rPr lang="cs-CZ" sz="1200" dirty="0"/>
              <a:t> medián </a:t>
            </a:r>
            <a:r>
              <a:rPr lang="cs-CZ" sz="1200" dirty="0" err="1"/>
              <a:t>evropy</a:t>
            </a:r>
            <a:r>
              <a:rPr lang="cs-CZ" sz="1200" dirty="0"/>
              <a:t> </a:t>
            </a:r>
            <a:r>
              <a:rPr lang="cs-CZ" sz="1200" b="1" dirty="0"/>
              <a:t>57 mg/PCU, </a:t>
            </a:r>
            <a:r>
              <a:rPr lang="cs-CZ" sz="1200" dirty="0"/>
              <a:t>výrazně pod </a:t>
            </a:r>
            <a:r>
              <a:rPr lang="cs-CZ" sz="1200" b="1" dirty="0"/>
              <a:t>průměr 103,2 mg/PCU </a:t>
            </a:r>
            <a:r>
              <a:rPr lang="cs-CZ" sz="1200" dirty="0"/>
              <a:t>pro 31 států EU/EEA)</a:t>
            </a:r>
          </a:p>
          <a:p>
            <a:endParaRPr lang="cs-CZ" sz="135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EAB5C4F-02E3-4E59-879C-06A8513CC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849" y="6509813"/>
            <a:ext cx="765131" cy="27326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DD0B41D-302A-4CB5-BA26-9ABC9D027E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24" t="32423" r="14699" b="3800"/>
          <a:stretch/>
        </p:blipFill>
        <p:spPr>
          <a:xfrm>
            <a:off x="7282549" y="1948144"/>
            <a:ext cx="4483865" cy="437378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097B7E8-4897-4783-939B-AEABA0C6A5F5}"/>
              </a:ext>
            </a:extLst>
          </p:cNvPr>
          <p:cNvSpPr txBox="1"/>
          <p:nvPr/>
        </p:nvSpPr>
        <p:spPr>
          <a:xfrm>
            <a:off x="7777237" y="2236424"/>
            <a:ext cx="314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CZ  2018 – 2022: </a:t>
            </a:r>
            <a:r>
              <a:rPr lang="cs-CZ" b="1" dirty="0" err="1"/>
              <a:t>Farm</a:t>
            </a:r>
            <a:r>
              <a:rPr lang="cs-CZ" b="1" dirty="0"/>
              <a:t> to </a:t>
            </a:r>
            <a:r>
              <a:rPr lang="cs-CZ" b="1" dirty="0" err="1"/>
              <a:t>Fork</a:t>
            </a:r>
            <a:r>
              <a:rPr lang="cs-CZ" b="1" dirty="0"/>
              <a:t> </a:t>
            </a:r>
            <a:r>
              <a:rPr lang="cs-CZ" b="1" dirty="0" err="1"/>
              <a:t>decrease</a:t>
            </a:r>
            <a:r>
              <a:rPr lang="cs-CZ" b="1" dirty="0"/>
              <a:t> by </a:t>
            </a:r>
            <a:r>
              <a:rPr lang="cs-CZ" b="1" dirty="0">
                <a:solidFill>
                  <a:srgbClr val="C00000"/>
                </a:solidFill>
              </a:rPr>
              <a:t>18,6%</a:t>
            </a:r>
            <a:r>
              <a:rPr lang="cs-CZ" b="1" dirty="0"/>
              <a:t> (mg/PCU)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172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6">
            <a:extLst>
              <a:ext uri="{FF2B5EF4-FFF2-40B4-BE49-F238E27FC236}">
                <a16:creationId xmlns:a16="http://schemas.microsoft.com/office/drawing/2014/main" id="{FA1D1CE0-B0E4-4DDB-836D-B364E34BC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71" y="1517540"/>
            <a:ext cx="9084725" cy="49914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962" y="348977"/>
            <a:ext cx="12132038" cy="63894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err="1">
                <a:solidFill>
                  <a:schemeClr val="tx2"/>
                </a:solidFill>
                <a:latin typeface="+mn-lt"/>
              </a:rPr>
              <a:t>Trends</a:t>
            </a:r>
            <a:r>
              <a:rPr lang="cs-CZ" sz="4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4000" b="1" dirty="0" err="1">
                <a:solidFill>
                  <a:schemeClr val="tx2"/>
                </a:solidFill>
                <a:latin typeface="+mn-lt"/>
              </a:rPr>
              <a:t>antimicrobials</a:t>
            </a:r>
            <a:r>
              <a:rPr lang="cs-CZ" sz="4000" b="1" dirty="0">
                <a:solidFill>
                  <a:schemeClr val="tx2"/>
                </a:solidFill>
                <a:latin typeface="+mn-lt"/>
              </a:rPr>
              <a:t> as a sum </a:t>
            </a:r>
            <a:r>
              <a:rPr lang="cs-CZ" sz="4000" b="1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cs-CZ" sz="4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4000" b="1" dirty="0" err="1">
                <a:solidFill>
                  <a:schemeClr val="tx2"/>
                </a:solidFill>
                <a:latin typeface="+mn-lt"/>
              </a:rPr>
              <a:t>the</a:t>
            </a:r>
            <a:r>
              <a:rPr lang="cs-CZ" sz="4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4000" b="1" dirty="0" err="1">
                <a:solidFill>
                  <a:schemeClr val="tx2"/>
                </a:solidFill>
                <a:latin typeface="+mn-lt"/>
              </a:rPr>
              <a:t>active</a:t>
            </a:r>
            <a:r>
              <a:rPr lang="cs-CZ" sz="4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4000" b="1" dirty="0" err="1">
                <a:solidFill>
                  <a:schemeClr val="tx2"/>
                </a:solidFill>
                <a:latin typeface="+mn-lt"/>
              </a:rPr>
              <a:t>substances</a:t>
            </a:r>
            <a:r>
              <a:rPr lang="cs-CZ" sz="4000" b="1" dirty="0">
                <a:solidFill>
                  <a:schemeClr val="tx2"/>
                </a:solidFill>
                <a:latin typeface="+mn-lt"/>
              </a:rPr>
              <a:t> in </a:t>
            </a:r>
            <a:r>
              <a:rPr lang="cs-CZ" sz="4000" b="1" dirty="0" err="1">
                <a:solidFill>
                  <a:schemeClr val="tx2"/>
                </a:solidFill>
                <a:latin typeface="+mn-lt"/>
              </a:rPr>
              <a:t>premix</a:t>
            </a:r>
            <a:r>
              <a:rPr lang="cs-CZ" sz="4000" b="1" dirty="0">
                <a:solidFill>
                  <a:schemeClr val="tx2"/>
                </a:solidFill>
                <a:latin typeface="+mn-lt"/>
              </a:rPr>
              <a:t> CZ 2008 - 2023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149" y="6479219"/>
            <a:ext cx="927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9753DBC-DC0E-4D90-99EB-622FF1368396}"/>
              </a:ext>
            </a:extLst>
          </p:cNvPr>
          <p:cNvSpPr txBox="1"/>
          <p:nvPr/>
        </p:nvSpPr>
        <p:spPr>
          <a:xfrm>
            <a:off x="4460241" y="2992140"/>
            <a:ext cx="392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C00000"/>
                </a:solidFill>
              </a:rPr>
              <a:t>Pig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population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decrease</a:t>
            </a:r>
            <a:r>
              <a:rPr lang="cs-CZ" sz="2000" b="1" dirty="0">
                <a:solidFill>
                  <a:srgbClr val="C00000"/>
                </a:solidFill>
              </a:rPr>
              <a:t> by 41%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FB5B31D-A3A5-4936-BFEC-106B8E2BCE5D}"/>
              </a:ext>
            </a:extLst>
          </p:cNvPr>
          <p:cNvSpPr txBox="1"/>
          <p:nvPr/>
        </p:nvSpPr>
        <p:spPr>
          <a:xfrm>
            <a:off x="2801956" y="5667069"/>
            <a:ext cx="658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70C0"/>
                </a:solidFill>
              </a:rPr>
              <a:t>Consumption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of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antimicrobials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decrease</a:t>
            </a:r>
            <a:r>
              <a:rPr lang="cs-CZ" sz="2400" b="1" dirty="0">
                <a:solidFill>
                  <a:srgbClr val="0070C0"/>
                </a:solidFill>
              </a:rPr>
              <a:t> by 85%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02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9684" y="-160963"/>
            <a:ext cx="11310079" cy="764704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sz="3600" b="1" dirty="0" err="1">
                <a:solidFill>
                  <a:srgbClr val="002060"/>
                </a:solidFill>
                <a:latin typeface="+mn-lt"/>
              </a:rPr>
              <a:t>Position</a:t>
            </a:r>
            <a:r>
              <a:rPr lang="cs-CZ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cs-CZ" sz="3600" b="1" dirty="0">
                <a:solidFill>
                  <a:srgbClr val="002060"/>
                </a:solidFill>
                <a:latin typeface="+mn-lt"/>
              </a:rPr>
              <a:t> CZ (2022) and </a:t>
            </a:r>
            <a:r>
              <a:rPr lang="cs-CZ" sz="3600" b="1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cs-CZ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rgbClr val="002060"/>
                </a:solidFill>
                <a:latin typeface="+mn-lt"/>
              </a:rPr>
              <a:t>other</a:t>
            </a:r>
            <a:r>
              <a:rPr lang="cs-CZ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rgbClr val="002060"/>
                </a:solidFill>
                <a:latin typeface="+mn-lt"/>
              </a:rPr>
              <a:t>Member</a:t>
            </a:r>
            <a:r>
              <a:rPr lang="cs-CZ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rgbClr val="002060"/>
                </a:solidFill>
                <a:latin typeface="+mn-lt"/>
              </a:rPr>
              <a:t>States</a:t>
            </a:r>
            <a:r>
              <a:rPr lang="cs-CZ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cs-CZ" sz="3600" b="1" dirty="0">
                <a:solidFill>
                  <a:srgbClr val="002060"/>
                </a:solidFill>
                <a:latin typeface="+mn-lt"/>
              </a:rPr>
              <a:t>  EU/EEA </a:t>
            </a:r>
            <a:br>
              <a:rPr lang="cs-CZ" sz="3600" b="1" dirty="0">
                <a:solidFill>
                  <a:srgbClr val="002060"/>
                </a:solidFill>
                <a:latin typeface="+mn-lt"/>
              </a:rPr>
            </a:b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o  sales </a:t>
            </a:r>
            <a:r>
              <a:rPr lang="cs-CZ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vet ATM </a:t>
            </a:r>
            <a:r>
              <a:rPr lang="cs-CZ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corrected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food </a:t>
            </a:r>
            <a:r>
              <a:rPr lang="cs-CZ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producing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mg/PCU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247522" y="6296823"/>
            <a:ext cx="7953635" cy="46384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r>
              <a:rPr lang="cs-CZ" sz="1200" dirty="0">
                <a:solidFill>
                  <a:schemeClr val="tx1"/>
                </a:solidFill>
              </a:rPr>
              <a:t>Data source ESVAC: Sales of </a:t>
            </a:r>
            <a:r>
              <a:rPr lang="cs-CZ" sz="1200" dirty="0" err="1">
                <a:solidFill>
                  <a:schemeClr val="tx1"/>
                </a:solidFill>
              </a:rPr>
              <a:t>veterinary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antimicrobial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agents</a:t>
            </a:r>
            <a:r>
              <a:rPr lang="cs-CZ" sz="1200" dirty="0">
                <a:solidFill>
                  <a:schemeClr val="tx1"/>
                </a:solidFill>
              </a:rPr>
              <a:t> in 31EU/EEA </a:t>
            </a:r>
            <a:r>
              <a:rPr lang="cs-CZ" sz="1200" dirty="0" err="1">
                <a:solidFill>
                  <a:schemeClr val="tx1"/>
                </a:solidFill>
              </a:rPr>
              <a:t>countries</a:t>
            </a:r>
            <a:r>
              <a:rPr lang="cs-CZ" sz="1200" dirty="0">
                <a:solidFill>
                  <a:schemeClr val="tx1"/>
                </a:solidFill>
              </a:rPr>
              <a:t>  in 2022 –  </a:t>
            </a:r>
            <a:r>
              <a:rPr lang="cs-CZ" sz="1400" dirty="0">
                <a:hlinkClick r:id="rId3"/>
              </a:rPr>
              <a:t>European Surveillance of </a:t>
            </a:r>
            <a:r>
              <a:rPr lang="cs-CZ" sz="1400" dirty="0" err="1">
                <a:hlinkClick r:id="rId3"/>
              </a:rPr>
              <a:t>Veterinary</a:t>
            </a:r>
            <a:r>
              <a:rPr lang="cs-CZ" sz="1400" dirty="0">
                <a:hlinkClick r:id="rId3"/>
              </a:rPr>
              <a:t> </a:t>
            </a:r>
            <a:r>
              <a:rPr lang="cs-CZ" sz="1400" dirty="0" err="1">
                <a:hlinkClick r:id="rId3"/>
              </a:rPr>
              <a:t>Antimicrobial</a:t>
            </a:r>
            <a:r>
              <a:rPr lang="cs-CZ" sz="1400" dirty="0">
                <a:hlinkClick r:id="rId3"/>
              </a:rPr>
              <a:t> </a:t>
            </a:r>
            <a:r>
              <a:rPr lang="cs-CZ" sz="1400" dirty="0" err="1">
                <a:hlinkClick r:id="rId3"/>
              </a:rPr>
              <a:t>Consumption</a:t>
            </a:r>
            <a:r>
              <a:rPr lang="cs-CZ" sz="1400" dirty="0">
                <a:hlinkClick r:id="rId3"/>
              </a:rPr>
              <a:t> (ESVAC) | European </a:t>
            </a:r>
            <a:r>
              <a:rPr lang="cs-CZ" sz="1400" dirty="0" err="1">
                <a:hlinkClick r:id="rId3"/>
              </a:rPr>
              <a:t>Medicines</a:t>
            </a:r>
            <a:r>
              <a:rPr lang="cs-CZ" sz="1400" dirty="0">
                <a:hlinkClick r:id="rId3"/>
              </a:rPr>
              <a:t> </a:t>
            </a:r>
            <a:r>
              <a:rPr lang="cs-CZ" sz="1400" dirty="0" err="1">
                <a:hlinkClick r:id="rId3"/>
              </a:rPr>
              <a:t>Agency</a:t>
            </a:r>
            <a:r>
              <a:rPr lang="cs-CZ" sz="1400" dirty="0">
                <a:hlinkClick r:id="rId3"/>
              </a:rPr>
              <a:t> (europa.eu)</a:t>
            </a:r>
            <a:endParaRPr lang="cs-CZ" sz="1400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04775" y="5678648"/>
            <a:ext cx="7254492" cy="5760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Data should be interpreted with great caution, animal population demography </a:t>
            </a:r>
            <a:r>
              <a:rPr lang="en-US" sz="1400" dirty="0" err="1">
                <a:solidFill>
                  <a:schemeClr val="tx1"/>
                </a:solidFill>
              </a:rPr>
              <a:t>difers</a:t>
            </a:r>
            <a:r>
              <a:rPr lang="en-US" sz="1400" dirty="0">
                <a:solidFill>
                  <a:schemeClr val="tx1"/>
                </a:solidFill>
              </a:rPr>
              <a:t> among individual countries as well as portfolio of antimicrobials used,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200" b="1" dirty="0">
                <a:solidFill>
                  <a:srgbClr val="C00000"/>
                </a:solidFill>
              </a:rPr>
              <a:t>more details explained on spot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098" y="6375593"/>
            <a:ext cx="979115" cy="34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028DFD9-D05B-4DC6-B84D-6E5767C1C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" y="858489"/>
            <a:ext cx="8848366" cy="484922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33AA16B-25D6-4A89-8589-A751DBC9411F}"/>
              </a:ext>
            </a:extLst>
          </p:cNvPr>
          <p:cNvSpPr txBox="1"/>
          <p:nvPr/>
        </p:nvSpPr>
        <p:spPr>
          <a:xfrm>
            <a:off x="709793" y="1384202"/>
            <a:ext cx="6048672" cy="877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700" b="1" dirty="0">
                <a:solidFill>
                  <a:srgbClr val="0070C0"/>
                </a:solidFill>
              </a:rPr>
              <a:t>CZ</a:t>
            </a:r>
            <a:r>
              <a:rPr lang="cs-CZ" sz="1700" dirty="0">
                <a:solidFill>
                  <a:srgbClr val="0070C0"/>
                </a:solidFill>
              </a:rPr>
              <a:t> (</a:t>
            </a:r>
            <a:r>
              <a:rPr lang="cs-CZ" sz="1700" b="1" dirty="0">
                <a:solidFill>
                  <a:srgbClr val="0070C0"/>
                </a:solidFill>
              </a:rPr>
              <a:t>46,4 mg/PCU</a:t>
            </a:r>
            <a:r>
              <a:rPr lang="cs-CZ" sz="1700" dirty="0">
                <a:solidFill>
                  <a:srgbClr val="0070C0"/>
                </a:solidFill>
              </a:rPr>
              <a:t>) </a:t>
            </a:r>
            <a:r>
              <a:rPr lang="cs-CZ" sz="1700" dirty="0"/>
              <a:t>je</a:t>
            </a:r>
            <a:r>
              <a:rPr lang="cs-CZ" sz="1700" dirty="0">
                <a:solidFill>
                  <a:srgbClr val="0070C0"/>
                </a:solidFill>
              </a:rPr>
              <a:t> </a:t>
            </a:r>
          </a:p>
          <a:p>
            <a:r>
              <a:rPr lang="cs-CZ" sz="1700" dirty="0" err="1"/>
              <a:t>Slightly</a:t>
            </a:r>
            <a:r>
              <a:rPr lang="cs-CZ" sz="1700" dirty="0"/>
              <a:t> </a:t>
            </a:r>
            <a:r>
              <a:rPr lang="cs-CZ" sz="1700" dirty="0" err="1"/>
              <a:t>above</a:t>
            </a:r>
            <a:r>
              <a:rPr lang="cs-CZ" sz="1700" dirty="0"/>
              <a:t> </a:t>
            </a:r>
            <a:r>
              <a:rPr lang="cs-CZ" sz="1700" b="1" dirty="0"/>
              <a:t>EU </a:t>
            </a:r>
            <a:r>
              <a:rPr lang="cs-CZ" sz="1700" b="1" dirty="0" err="1"/>
              <a:t>median</a:t>
            </a:r>
            <a:r>
              <a:rPr lang="cs-CZ" sz="1700" b="1" dirty="0"/>
              <a:t> EU </a:t>
            </a:r>
            <a:r>
              <a:rPr lang="cs-CZ" sz="1700" dirty="0"/>
              <a:t>(</a:t>
            </a:r>
            <a:r>
              <a:rPr lang="cs-CZ" sz="1700" b="1" dirty="0">
                <a:solidFill>
                  <a:schemeClr val="tx2"/>
                </a:solidFill>
              </a:rPr>
              <a:t>45,8 mg/PCU</a:t>
            </a:r>
            <a:r>
              <a:rPr lang="cs-CZ" sz="1700" dirty="0"/>
              <a:t>): </a:t>
            </a:r>
            <a:r>
              <a:rPr lang="cs-CZ" sz="1200" b="1" dirty="0">
                <a:solidFill>
                  <a:srgbClr val="0070C0"/>
                </a:solidFill>
              </a:rPr>
              <a:t>16 </a:t>
            </a:r>
            <a:r>
              <a:rPr lang="cs-CZ" sz="1200" b="1" dirty="0" err="1">
                <a:solidFill>
                  <a:srgbClr val="0070C0"/>
                </a:solidFill>
              </a:rPr>
              <a:t>MSs</a:t>
            </a:r>
            <a:r>
              <a:rPr lang="cs-CZ" sz="1200" b="1" dirty="0">
                <a:solidFill>
                  <a:srgbClr val="0070C0"/>
                </a:solidFill>
              </a:rPr>
              <a:t> </a:t>
            </a:r>
            <a:r>
              <a:rPr lang="cs-CZ" sz="1200" dirty="0"/>
              <a:t>&lt; </a:t>
            </a:r>
            <a:r>
              <a:rPr lang="cs-CZ" sz="1200" b="1" dirty="0">
                <a:solidFill>
                  <a:srgbClr val="C00000"/>
                </a:solidFill>
              </a:rPr>
              <a:t>CZ</a:t>
            </a:r>
            <a:r>
              <a:rPr lang="cs-CZ" sz="1200" dirty="0"/>
              <a:t> &lt; </a:t>
            </a:r>
            <a:r>
              <a:rPr lang="cs-CZ" sz="1200" b="1" dirty="0">
                <a:solidFill>
                  <a:srgbClr val="0070C0"/>
                </a:solidFill>
              </a:rPr>
              <a:t>14 </a:t>
            </a:r>
            <a:r>
              <a:rPr lang="cs-CZ" sz="1200" b="1" dirty="0" err="1">
                <a:solidFill>
                  <a:srgbClr val="0070C0"/>
                </a:solidFill>
              </a:rPr>
              <a:t>MSs</a:t>
            </a:r>
            <a:endParaRPr lang="cs-CZ" sz="1200" b="1" dirty="0">
              <a:solidFill>
                <a:srgbClr val="0070C0"/>
              </a:solidFill>
            </a:endParaRPr>
          </a:p>
          <a:p>
            <a:r>
              <a:rPr lang="cs-CZ" sz="1700" dirty="0" err="1"/>
              <a:t>Significantly</a:t>
            </a:r>
            <a:r>
              <a:rPr lang="cs-CZ" sz="1700" dirty="0"/>
              <a:t> </a:t>
            </a:r>
            <a:r>
              <a:rPr lang="cs-CZ" sz="1700" dirty="0" err="1"/>
              <a:t>below</a:t>
            </a:r>
            <a:r>
              <a:rPr lang="cs-CZ" sz="1700" dirty="0"/>
              <a:t> </a:t>
            </a:r>
            <a:r>
              <a:rPr lang="cs-CZ" sz="1700" b="1" dirty="0"/>
              <a:t>EU </a:t>
            </a:r>
            <a:r>
              <a:rPr lang="cs-CZ" sz="1700" b="1" dirty="0" err="1"/>
              <a:t>mean</a:t>
            </a:r>
            <a:r>
              <a:rPr lang="cs-CZ" sz="1700" dirty="0"/>
              <a:t> </a:t>
            </a:r>
            <a:r>
              <a:rPr lang="cs-CZ" sz="1700" b="1" dirty="0"/>
              <a:t> </a:t>
            </a:r>
            <a:r>
              <a:rPr lang="cs-CZ" sz="1700" b="1" dirty="0">
                <a:solidFill>
                  <a:schemeClr val="tx2"/>
                </a:solidFill>
              </a:rPr>
              <a:t>(73,9 mg/PCU)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52272CE-FC68-4D82-A6BF-AB4E895C01B1}"/>
              </a:ext>
            </a:extLst>
          </p:cNvPr>
          <p:cNvSpPr txBox="1"/>
          <p:nvPr/>
        </p:nvSpPr>
        <p:spPr>
          <a:xfrm>
            <a:off x="4747114" y="5400520"/>
            <a:ext cx="3775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Pozn. Z důvodu poměrového zobrazení detailů  graf neobsahuje Kypr: 254,7 mg/PCU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E0292876-7061-4E80-84CA-96CADBE08C41}"/>
              </a:ext>
            </a:extLst>
          </p:cNvPr>
          <p:cNvSpPr/>
          <p:nvPr/>
        </p:nvSpPr>
        <p:spPr>
          <a:xfrm>
            <a:off x="8592995" y="1033386"/>
            <a:ext cx="3581400" cy="3351327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02B82B-2D94-49C9-9ED9-1443FADB09BB}"/>
              </a:ext>
            </a:extLst>
          </p:cNvPr>
          <p:cNvSpPr txBox="1"/>
          <p:nvPr/>
        </p:nvSpPr>
        <p:spPr>
          <a:xfrm>
            <a:off x="9201157" y="1110407"/>
            <a:ext cx="2782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Position of CZ comparing to other EU/EEA and what is needed to improve?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Total consumption slightly above median, decrease continuing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CONTINUE need to be targeted also on qualitative improvement</a:t>
            </a:r>
          </a:p>
        </p:txBody>
      </p:sp>
    </p:spTree>
    <p:extLst>
      <p:ext uri="{BB962C8B-B14F-4D97-AF65-F5344CB8AC3E}">
        <p14:creationId xmlns:p14="http://schemas.microsoft.com/office/powerpoint/2010/main" val="19330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898" y="332656"/>
            <a:ext cx="8922598" cy="6093296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F0F6DCB8-6ACE-43CE-B660-7F7A28407308}"/>
              </a:ext>
            </a:extLst>
          </p:cNvPr>
          <p:cNvSpPr/>
          <p:nvPr/>
        </p:nvSpPr>
        <p:spPr>
          <a:xfrm>
            <a:off x="7823200" y="2692400"/>
            <a:ext cx="4023360" cy="1473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2E4F94D-5591-4861-BDB5-5A9C8F5DEAA9}"/>
              </a:ext>
            </a:extLst>
          </p:cNvPr>
          <p:cNvSpPr txBox="1"/>
          <p:nvPr/>
        </p:nvSpPr>
        <p:spPr>
          <a:xfrm>
            <a:off x="7955280" y="3167390"/>
            <a:ext cx="375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CZ: 2023 -  </a:t>
            </a:r>
            <a:r>
              <a:rPr lang="en-GB" sz="2800" b="1" dirty="0">
                <a:solidFill>
                  <a:srgbClr val="FFFF00"/>
                </a:solidFill>
              </a:rPr>
              <a:t>42.2 mg/PCU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75E7BB6A-9E27-43B2-9231-C07CE8E367FF}"/>
              </a:ext>
            </a:extLst>
          </p:cNvPr>
          <p:cNvSpPr/>
          <p:nvPr/>
        </p:nvSpPr>
        <p:spPr>
          <a:xfrm>
            <a:off x="345440" y="2795530"/>
            <a:ext cx="4023361" cy="135079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FF00"/>
                </a:solidFill>
              </a:rPr>
              <a:t>EU   BAROMETR </a:t>
            </a:r>
          </a:p>
          <a:p>
            <a:pPr algn="ctr"/>
            <a:r>
              <a:rPr lang="cs-CZ" sz="2400" b="1" dirty="0" err="1">
                <a:solidFill>
                  <a:srgbClr val="FFFF00"/>
                </a:solidFill>
              </a:rPr>
              <a:t>Farm</a:t>
            </a:r>
            <a:r>
              <a:rPr lang="cs-CZ" sz="2400" b="1" dirty="0">
                <a:solidFill>
                  <a:srgbClr val="FFFF00"/>
                </a:solidFill>
              </a:rPr>
              <a:t> to </a:t>
            </a:r>
            <a:r>
              <a:rPr lang="cs-CZ" sz="2400" b="1" dirty="0" err="1">
                <a:solidFill>
                  <a:srgbClr val="FFFF00"/>
                </a:solidFill>
              </a:rPr>
              <a:t>Fork</a:t>
            </a:r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 err="1">
                <a:solidFill>
                  <a:srgbClr val="FFFF00"/>
                </a:solidFill>
              </a:rPr>
              <a:t>target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33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07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Evolution of the disease situation </a:t>
            </a:r>
            <a:r>
              <a:rPr lang="cs-CZ" altLang="cs-CZ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CZ</a:t>
            </a:r>
            <a:endParaRPr lang="cs-CZ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77328"/>
            <a:ext cx="12192000" cy="499019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err="1">
                <a:solidFill>
                  <a:srgbClr val="002060"/>
                </a:solidFill>
              </a:rPr>
              <a:t>Eradication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of</a:t>
            </a:r>
            <a:r>
              <a:rPr lang="cs-CZ" dirty="0">
                <a:solidFill>
                  <a:srgbClr val="002060"/>
                </a:solidFill>
              </a:rPr>
              <a:t> very </a:t>
            </a:r>
            <a:r>
              <a:rPr lang="cs-CZ" dirty="0" err="1">
                <a:solidFill>
                  <a:srgbClr val="002060"/>
                </a:solidFill>
              </a:rPr>
              <a:t>dangerous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infectious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diseases</a:t>
            </a:r>
            <a:endParaRPr lang="cs-CZ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002060"/>
                </a:solidFill>
              </a:rPr>
              <a:t>Period 1989-2008-2010-2018-2023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	- </a:t>
            </a:r>
            <a:r>
              <a:rPr lang="en-US" sz="2700" dirty="0">
                <a:solidFill>
                  <a:srgbClr val="002060"/>
                </a:solidFill>
              </a:rPr>
              <a:t>significant deterioration in the health status of pig holdings </a:t>
            </a:r>
            <a:endParaRPr lang="cs-CZ" sz="27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700" dirty="0">
                <a:solidFill>
                  <a:srgbClr val="002060"/>
                </a:solidFill>
              </a:rPr>
              <a:t>	</a:t>
            </a:r>
            <a:r>
              <a:rPr lang="en-US" sz="2700" dirty="0">
                <a:solidFill>
                  <a:srgbClr val="002060"/>
                </a:solidFill>
              </a:rPr>
              <a:t>- huge consumption of antibiotics - veterinary care </a:t>
            </a:r>
            <a:r>
              <a:rPr lang="cs-CZ" sz="2700" dirty="0">
                <a:solidFill>
                  <a:srgbClr val="002060"/>
                </a:solidFill>
              </a:rPr>
              <a:t>0,16</a:t>
            </a:r>
            <a:r>
              <a:rPr lang="en-US" sz="2700" dirty="0">
                <a:solidFill>
                  <a:srgbClr val="002060"/>
                </a:solidFill>
              </a:rPr>
              <a:t>-</a:t>
            </a:r>
            <a:r>
              <a:rPr lang="cs-CZ" sz="2700" dirty="0">
                <a:solidFill>
                  <a:srgbClr val="002060"/>
                </a:solidFill>
              </a:rPr>
              <a:t>0,24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cs-CZ" sz="2700" dirty="0">
                <a:solidFill>
                  <a:srgbClr val="002060"/>
                </a:solidFill>
              </a:rPr>
              <a:t>€/kg body </a:t>
            </a:r>
            <a:r>
              <a:rPr lang="en-US" sz="2700" dirty="0">
                <a:solidFill>
                  <a:srgbClr val="002060"/>
                </a:solidFill>
              </a:rPr>
              <a:t>live weight      </a:t>
            </a:r>
            <a:endParaRPr lang="cs-CZ" sz="27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700" dirty="0">
                <a:solidFill>
                  <a:srgbClr val="002060"/>
                </a:solidFill>
              </a:rPr>
              <a:t>	</a:t>
            </a:r>
            <a:r>
              <a:rPr lang="en-US" sz="2700" dirty="0">
                <a:solidFill>
                  <a:srgbClr val="002060"/>
                </a:solidFill>
              </a:rPr>
              <a:t>- since 2008 repopulation of pig farms to SPF status </a:t>
            </a:r>
            <a:endParaRPr lang="cs-CZ" sz="27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700" dirty="0">
                <a:solidFill>
                  <a:srgbClr val="002060"/>
                </a:solidFill>
              </a:rPr>
              <a:t>	</a:t>
            </a:r>
            <a:r>
              <a:rPr lang="en-US" sz="2700" dirty="0">
                <a:solidFill>
                  <a:srgbClr val="002060"/>
                </a:solidFill>
              </a:rPr>
              <a:t>- 2010 first subsidies for pigs 8.F.a. and 8.F.b.(d) </a:t>
            </a:r>
            <a:endParaRPr lang="cs-CZ" sz="27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700" dirty="0">
                <a:solidFill>
                  <a:srgbClr val="002060"/>
                </a:solidFill>
              </a:rPr>
              <a:t>	</a:t>
            </a:r>
            <a:r>
              <a:rPr lang="en-US" sz="2700" dirty="0">
                <a:solidFill>
                  <a:srgbClr val="002060"/>
                </a:solidFill>
              </a:rPr>
              <a:t>- repopulation led to </a:t>
            </a:r>
            <a:r>
              <a:rPr lang="cs-CZ" sz="2700" dirty="0">
                <a:solidFill>
                  <a:srgbClr val="002060"/>
                </a:solidFill>
              </a:rPr>
              <a:t>drop in </a:t>
            </a:r>
            <a:r>
              <a:rPr lang="cs-CZ" sz="2700" dirty="0" err="1">
                <a:solidFill>
                  <a:srgbClr val="002060"/>
                </a:solidFill>
              </a:rPr>
              <a:t>consumption</a:t>
            </a:r>
            <a:r>
              <a:rPr lang="en-US" sz="2700" dirty="0">
                <a:solidFill>
                  <a:srgbClr val="002060"/>
                </a:solidFill>
              </a:rPr>
              <a:t> of antimicrobials </a:t>
            </a:r>
            <a:r>
              <a:rPr lang="cs-CZ" sz="2700" dirty="0" err="1">
                <a:solidFill>
                  <a:srgbClr val="002060"/>
                </a:solidFill>
              </a:rPr>
              <a:t>at</a:t>
            </a:r>
            <a:r>
              <a:rPr lang="en-US" sz="2700" dirty="0">
                <a:solidFill>
                  <a:srgbClr val="002060"/>
                </a:solidFill>
              </a:rPr>
              <a:t> the level of </a:t>
            </a:r>
            <a:r>
              <a:rPr lang="cs-CZ" sz="2700" dirty="0">
                <a:solidFill>
                  <a:srgbClr val="002060"/>
                </a:solidFill>
              </a:rPr>
              <a:t>42,2</a:t>
            </a:r>
            <a:r>
              <a:rPr lang="en-US" sz="2700" dirty="0">
                <a:solidFill>
                  <a:srgbClr val="002060"/>
                </a:solidFill>
              </a:rPr>
              <a:t> mg/</a:t>
            </a:r>
            <a:r>
              <a:rPr lang="cs-CZ" sz="2700" dirty="0">
                <a:solidFill>
                  <a:srgbClr val="002060"/>
                </a:solidFill>
              </a:rPr>
              <a:t>PC</a:t>
            </a:r>
            <a:r>
              <a:rPr lang="en-US" sz="2700" dirty="0">
                <a:solidFill>
                  <a:srgbClr val="002060"/>
                </a:solidFill>
              </a:rPr>
              <a:t>U </a:t>
            </a:r>
            <a:r>
              <a:rPr lang="en-US" sz="2100" dirty="0">
                <a:solidFill>
                  <a:srgbClr val="002060"/>
                </a:solidFill>
              </a:rPr>
              <a:t>(202</a:t>
            </a:r>
            <a:r>
              <a:rPr lang="cs-CZ" sz="2100" dirty="0">
                <a:solidFill>
                  <a:srgbClr val="002060"/>
                </a:solidFill>
              </a:rPr>
              <a:t>3</a:t>
            </a:r>
            <a:r>
              <a:rPr lang="en-US" sz="2100" dirty="0">
                <a:solidFill>
                  <a:srgbClr val="002060"/>
                </a:solidFill>
              </a:rPr>
              <a:t>)</a:t>
            </a:r>
            <a:endParaRPr lang="cs-CZ" sz="21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700" dirty="0">
                <a:solidFill>
                  <a:srgbClr val="002060"/>
                </a:solidFill>
              </a:rPr>
              <a:t>	</a:t>
            </a:r>
            <a:r>
              <a:rPr lang="en-US" sz="2700" dirty="0">
                <a:solidFill>
                  <a:srgbClr val="002060"/>
                </a:solidFill>
              </a:rPr>
              <a:t>- after repopulations, the cost of veterinary care is </a:t>
            </a:r>
            <a:r>
              <a:rPr lang="cs-CZ" sz="2700" dirty="0">
                <a:solidFill>
                  <a:srgbClr val="002060"/>
                </a:solidFill>
              </a:rPr>
              <a:t>0,024</a:t>
            </a:r>
            <a:r>
              <a:rPr lang="en-US" sz="2700" dirty="0">
                <a:solidFill>
                  <a:srgbClr val="002060"/>
                </a:solidFill>
              </a:rPr>
              <a:t>-</a:t>
            </a:r>
            <a:r>
              <a:rPr lang="cs-CZ" sz="2700" dirty="0">
                <a:solidFill>
                  <a:srgbClr val="002060"/>
                </a:solidFill>
              </a:rPr>
              <a:t>0,048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cs-CZ" sz="2700" dirty="0">
                <a:solidFill>
                  <a:srgbClr val="002060"/>
                </a:solidFill>
              </a:rPr>
              <a:t>€/kg body </a:t>
            </a:r>
            <a:r>
              <a:rPr lang="en-US" sz="2700" dirty="0">
                <a:solidFill>
                  <a:srgbClr val="002060"/>
                </a:solidFill>
              </a:rPr>
              <a:t>live weight </a:t>
            </a:r>
            <a:endParaRPr lang="cs-CZ" sz="27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</a:rPr>
              <a:t>3 .  </a:t>
            </a:r>
            <a:r>
              <a:rPr lang="cs-CZ" b="1" dirty="0" err="1">
                <a:solidFill>
                  <a:srgbClr val="002060"/>
                </a:solidFill>
              </a:rPr>
              <a:t>Plan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of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further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decrease</a:t>
            </a:r>
            <a:r>
              <a:rPr lang="cs-CZ" b="1" dirty="0">
                <a:solidFill>
                  <a:srgbClr val="002060"/>
                </a:solidFill>
              </a:rPr>
              <a:t> in </a:t>
            </a:r>
            <a:r>
              <a:rPr lang="cs-CZ" b="1" dirty="0" err="1">
                <a:solidFill>
                  <a:srgbClr val="002060"/>
                </a:solidFill>
              </a:rPr>
              <a:t>consumption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of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antimicrobials</a:t>
            </a:r>
            <a:r>
              <a:rPr lang="cs-CZ" b="1" dirty="0">
                <a:solidFill>
                  <a:srgbClr val="002060"/>
                </a:solidFill>
              </a:rPr>
              <a:t>: period 2023-2027 (2030)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	- </a:t>
            </a:r>
            <a:r>
              <a:rPr lang="en-US" dirty="0">
                <a:solidFill>
                  <a:srgbClr val="002060"/>
                </a:solidFill>
              </a:rPr>
              <a:t>measures to increase immunity in pig</a:t>
            </a:r>
            <a:r>
              <a:rPr lang="cs-CZ" dirty="0">
                <a:solidFill>
                  <a:srgbClr val="002060"/>
                </a:solidFill>
              </a:rPr>
              <a:t>s</a:t>
            </a:r>
            <a:r>
              <a:rPr lang="en-US" dirty="0">
                <a:solidFill>
                  <a:srgbClr val="002060"/>
                </a:solidFill>
              </a:rPr>
              <a:t> by vaccination 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US" dirty="0">
                <a:solidFill>
                  <a:srgbClr val="002060"/>
                </a:solidFill>
              </a:rPr>
              <a:t>- the aim is to gradually reduce the consumption of antimicrobials below 50 mg/CPU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41" y="125760"/>
            <a:ext cx="11092721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+mn-lt"/>
              </a:rPr>
              <a:t>Measures to control infections in pigs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528" y="1288303"/>
            <a:ext cx="10920334" cy="547260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Requirements for new subsidies: new, measurable achievements, </a:t>
            </a:r>
            <a:r>
              <a:rPr lang="en-US" dirty="0" err="1">
                <a:solidFill>
                  <a:srgbClr val="002060"/>
                </a:solidFill>
              </a:rPr>
              <a:t>rateable</a:t>
            </a:r>
            <a:r>
              <a:rPr lang="en-US" dirty="0">
                <a:solidFill>
                  <a:srgbClr val="002060"/>
                </a:solidFill>
              </a:rPr>
              <a:t> and leading to a reduction in the need for antimicrobial use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Measures proposed for subsidies:</a:t>
            </a:r>
          </a:p>
          <a:p>
            <a:r>
              <a:rPr lang="en-US" sz="2400" strike="sngStrike" dirty="0">
                <a:solidFill>
                  <a:srgbClr val="002060"/>
                </a:solidFill>
              </a:rPr>
              <a:t>1. </a:t>
            </a:r>
            <a:r>
              <a:rPr lang="en-US" sz="2400" strike="sngStrike" dirty="0" err="1">
                <a:solidFill>
                  <a:srgbClr val="002060"/>
                </a:solidFill>
              </a:rPr>
              <a:t>Ensurance</a:t>
            </a:r>
            <a:r>
              <a:rPr lang="en-US" sz="2400" strike="sngStrike" dirty="0">
                <a:solidFill>
                  <a:srgbClr val="002060"/>
                </a:solidFill>
              </a:rPr>
              <a:t> of sufficient </a:t>
            </a:r>
            <a:r>
              <a:rPr lang="en-US" sz="2400" strike="sngStrike" dirty="0" err="1">
                <a:solidFill>
                  <a:srgbClr val="002060"/>
                </a:solidFill>
              </a:rPr>
              <a:t>collostrum</a:t>
            </a:r>
            <a:r>
              <a:rPr lang="en-US" sz="2400" strike="sngStrike" dirty="0">
                <a:solidFill>
                  <a:srgbClr val="002060"/>
                </a:solidFill>
              </a:rPr>
              <a:t> intake</a:t>
            </a:r>
          </a:p>
          <a:p>
            <a:r>
              <a:rPr lang="en-US" sz="2400" strike="sngStrike" dirty="0">
                <a:solidFill>
                  <a:srgbClr val="002060"/>
                </a:solidFill>
              </a:rPr>
              <a:t>2.</a:t>
            </a:r>
            <a:r>
              <a:rPr lang="en-US" sz="2400" b="1" strike="sngStrike" dirty="0">
                <a:solidFill>
                  <a:srgbClr val="002060"/>
                </a:solidFill>
              </a:rPr>
              <a:t> </a:t>
            </a:r>
            <a:r>
              <a:rPr lang="en-US" sz="2400" strike="sngStrike" dirty="0">
                <a:solidFill>
                  <a:srgbClr val="002060"/>
                </a:solidFill>
              </a:rPr>
              <a:t>Selection boxes in pre-finisher period as a toll for </a:t>
            </a:r>
            <a:r>
              <a:rPr lang="en-US" sz="2400" strike="sngStrike" dirty="0" err="1">
                <a:solidFill>
                  <a:srgbClr val="002060"/>
                </a:solidFill>
              </a:rPr>
              <a:t>individualised</a:t>
            </a:r>
            <a:r>
              <a:rPr lang="en-US" sz="2400" strike="sngStrike" dirty="0">
                <a:solidFill>
                  <a:srgbClr val="002060"/>
                </a:solidFill>
              </a:rPr>
              <a:t> care of weak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        </a:t>
            </a:r>
            <a:r>
              <a:rPr lang="en-US" sz="2400" strike="sngStrike" dirty="0">
                <a:solidFill>
                  <a:srgbClr val="002060"/>
                </a:solidFill>
              </a:rPr>
              <a:t>or  diseased animals</a:t>
            </a:r>
          </a:p>
          <a:p>
            <a:r>
              <a:rPr lang="en-US" sz="2400" strike="sngStrike" dirty="0">
                <a:solidFill>
                  <a:srgbClr val="002060"/>
                </a:solidFill>
              </a:rPr>
              <a:t>3. Selection boxes in fattening pigs as a toll for </a:t>
            </a:r>
            <a:r>
              <a:rPr lang="en-US" sz="2400" strike="sngStrike" dirty="0" err="1">
                <a:solidFill>
                  <a:srgbClr val="002060"/>
                </a:solidFill>
              </a:rPr>
              <a:t>individualised</a:t>
            </a:r>
            <a:r>
              <a:rPr lang="en-US" sz="2400" strike="sngStrike" dirty="0">
                <a:solidFill>
                  <a:srgbClr val="002060"/>
                </a:solidFill>
              </a:rPr>
              <a:t> care of weak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        </a:t>
            </a:r>
            <a:r>
              <a:rPr lang="en-US" sz="2400" strike="sngStrike" dirty="0">
                <a:solidFill>
                  <a:srgbClr val="002060"/>
                </a:solidFill>
              </a:rPr>
              <a:t>or  diseased animals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4. Subsidy targeted on vaccination </a:t>
            </a:r>
            <a:r>
              <a:rPr lang="en-US" sz="2400" dirty="0" err="1">
                <a:solidFill>
                  <a:srgbClr val="002060"/>
                </a:solidFill>
              </a:rPr>
              <a:t>programme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        - Primary vaccination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        - </a:t>
            </a:r>
            <a:r>
              <a:rPr lang="en-US" sz="2400" b="1" dirty="0" err="1">
                <a:solidFill>
                  <a:schemeClr val="tx2"/>
                </a:solidFill>
              </a:rPr>
              <a:t>Subsidised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vaccination </a:t>
            </a:r>
            <a:r>
              <a:rPr lang="en-US" sz="2400" dirty="0" err="1">
                <a:solidFill>
                  <a:srgbClr val="002060"/>
                </a:solidFill>
              </a:rPr>
              <a:t>programme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6" name="Šipka: doleva 5">
            <a:extLst>
              <a:ext uri="{FF2B5EF4-FFF2-40B4-BE49-F238E27FC236}">
                <a16:creationId xmlns:a16="http://schemas.microsoft.com/office/drawing/2014/main" id="{26F7C1F8-9666-4F6E-9046-0C62931135C4}"/>
              </a:ext>
            </a:extLst>
          </p:cNvPr>
          <p:cNvSpPr/>
          <p:nvPr/>
        </p:nvSpPr>
        <p:spPr>
          <a:xfrm>
            <a:off x="6973676" y="5321147"/>
            <a:ext cx="4498796" cy="11788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>
                <a:solidFill>
                  <a:srgbClr val="C00000"/>
                </a:solidFill>
              </a:rPr>
              <a:t>Approved</a:t>
            </a:r>
            <a:r>
              <a:rPr lang="cs-CZ" b="1" dirty="0">
                <a:solidFill>
                  <a:srgbClr val="C00000"/>
                </a:solidFill>
              </a:rPr>
              <a:t> + CAP </a:t>
            </a:r>
            <a:r>
              <a:rPr lang="cs-CZ" b="1" dirty="0" err="1">
                <a:solidFill>
                  <a:srgbClr val="C00000"/>
                </a:solidFill>
              </a:rPr>
              <a:t>subsidy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achieved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66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t="16166" r="61696" b="3490"/>
          <a:stretch/>
        </p:blipFill>
        <p:spPr bwMode="auto">
          <a:xfrm>
            <a:off x="833558" y="884748"/>
            <a:ext cx="4759311" cy="508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8" t="14795" r="65922" b="7544"/>
          <a:stretch/>
        </p:blipFill>
        <p:spPr bwMode="auto">
          <a:xfrm>
            <a:off x="6096000" y="129144"/>
            <a:ext cx="5665414" cy="659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773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8" y="0"/>
            <a:ext cx="11632367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err="1">
                <a:solidFill>
                  <a:schemeClr val="tx2"/>
                </a:solidFill>
                <a:latin typeface="+mn-lt"/>
              </a:rPr>
              <a:t>Primary</a:t>
            </a:r>
            <a:r>
              <a:rPr lang="cs-CZ" sz="4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4000" b="1" dirty="0" err="1">
                <a:solidFill>
                  <a:schemeClr val="tx2"/>
                </a:solidFill>
                <a:latin typeface="+mn-lt"/>
              </a:rPr>
              <a:t>vs</a:t>
            </a:r>
            <a:r>
              <a:rPr lang="cs-CZ" sz="4000" b="1" dirty="0">
                <a:solidFill>
                  <a:schemeClr val="tx2"/>
                </a:solidFill>
                <a:latin typeface="+mn-lt"/>
              </a:rPr>
              <a:t> CAP </a:t>
            </a:r>
            <a:r>
              <a:rPr lang="cs-CZ" sz="4000" b="1" dirty="0" err="1">
                <a:solidFill>
                  <a:schemeClr val="tx2"/>
                </a:solidFill>
                <a:latin typeface="+mn-lt"/>
              </a:rPr>
              <a:t>subvenced</a:t>
            </a:r>
            <a:r>
              <a:rPr lang="cs-CZ" sz="4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4000" b="1" dirty="0" err="1">
                <a:solidFill>
                  <a:schemeClr val="tx2"/>
                </a:solidFill>
                <a:latin typeface="+mn-lt"/>
              </a:rPr>
              <a:t>vaccination</a:t>
            </a:r>
            <a:r>
              <a:rPr lang="cs-CZ" sz="4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4000" b="1" dirty="0" err="1">
                <a:solidFill>
                  <a:schemeClr val="tx2"/>
                </a:solidFill>
                <a:latin typeface="+mn-lt"/>
              </a:rPr>
              <a:t>programme</a:t>
            </a:r>
            <a:endParaRPr lang="cs-CZ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232234"/>
            <a:ext cx="1093883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Primary vaccination </a:t>
            </a:r>
            <a:r>
              <a:rPr lang="en-US" b="1" dirty="0" err="1">
                <a:solidFill>
                  <a:schemeClr val="tx2"/>
                </a:solidFill>
              </a:rPr>
              <a:t>programme</a:t>
            </a:r>
            <a:r>
              <a:rPr lang="en-US" b="1" dirty="0">
                <a:solidFill>
                  <a:schemeClr val="tx2"/>
                </a:solidFill>
              </a:rPr>
              <a:t> - not supported</a:t>
            </a:r>
          </a:p>
          <a:p>
            <a:r>
              <a:rPr lang="en-US" b="1" dirty="0">
                <a:solidFill>
                  <a:schemeClr val="tx2"/>
                </a:solidFill>
              </a:rPr>
              <a:t>Suckling piglets´ diarrhoea</a:t>
            </a:r>
            <a:r>
              <a:rPr lang="en-US" dirty="0">
                <a:solidFill>
                  <a:schemeClr val="tx2"/>
                </a:solidFill>
              </a:rPr>
              <a:t> caused by </a:t>
            </a:r>
            <a:r>
              <a:rPr lang="en-US" i="1" dirty="0">
                <a:solidFill>
                  <a:schemeClr val="tx2"/>
                </a:solidFill>
              </a:rPr>
              <a:t>Escherichia coli v</a:t>
            </a:r>
            <a:r>
              <a:rPr lang="en-US" dirty="0">
                <a:solidFill>
                  <a:schemeClr val="tx2"/>
                </a:solidFill>
              </a:rPr>
              <a:t>accination of sows and gilts</a:t>
            </a:r>
            <a:endParaRPr lang="en-US" i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Parvovirus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b="1" dirty="0">
                <a:solidFill>
                  <a:schemeClr val="tx2"/>
                </a:solidFill>
              </a:rPr>
              <a:t>swine erysipelas </a:t>
            </a:r>
            <a:r>
              <a:rPr lang="en-US" dirty="0">
                <a:solidFill>
                  <a:schemeClr val="tx2"/>
                </a:solidFill>
              </a:rPr>
              <a:t>vaccination of sows and gilts</a:t>
            </a:r>
          </a:p>
          <a:p>
            <a:r>
              <a:rPr lang="en-US" dirty="0">
                <a:solidFill>
                  <a:schemeClr val="tx2"/>
                </a:solidFill>
              </a:rPr>
              <a:t>Vaccinations under another subsidy - </a:t>
            </a:r>
            <a:r>
              <a:rPr lang="en-US" b="1" dirty="0">
                <a:solidFill>
                  <a:schemeClr val="tx2"/>
                </a:solidFill>
              </a:rPr>
              <a:t>PRRS</a:t>
            </a:r>
            <a:r>
              <a:rPr lang="en-US" dirty="0">
                <a:solidFill>
                  <a:schemeClr val="tx2"/>
                </a:solidFill>
              </a:rPr>
              <a:t> in 8.F.a. or 8.F.d.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CAP supported vaccination </a:t>
            </a:r>
            <a:r>
              <a:rPr lang="en-US" b="1" dirty="0" err="1">
                <a:solidFill>
                  <a:schemeClr val="tx2"/>
                </a:solidFill>
              </a:rPr>
              <a:t>programme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Vaccinations to other infectious diseases not listed above</a:t>
            </a:r>
          </a:p>
          <a:p>
            <a:r>
              <a:rPr lang="en-US" dirty="0">
                <a:solidFill>
                  <a:schemeClr val="tx2"/>
                </a:solidFill>
              </a:rPr>
              <a:t>Four categories of pigs subject of subsidy</a:t>
            </a:r>
          </a:p>
          <a:p>
            <a:r>
              <a:rPr lang="en-US" dirty="0">
                <a:solidFill>
                  <a:schemeClr val="tx2"/>
                </a:solidFill>
              </a:rPr>
              <a:t>Cooperation between the </a:t>
            </a:r>
            <a:r>
              <a:rPr lang="en-US" dirty="0" err="1">
                <a:solidFill>
                  <a:schemeClr val="tx2"/>
                </a:solidFill>
              </a:rPr>
              <a:t>MinAgri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cs-CZ" dirty="0">
                <a:solidFill>
                  <a:schemeClr val="tx2"/>
                </a:solidFill>
              </a:rPr>
              <a:t>IAEI</a:t>
            </a:r>
            <a:r>
              <a:rPr lang="en-US" dirty="0">
                <a:solidFill>
                  <a:schemeClr val="tx2"/>
                </a:solidFill>
              </a:rPr>
              <a:t>, ISCVBM, CPVS, </a:t>
            </a:r>
            <a:r>
              <a:rPr lang="cs-CZ" dirty="0">
                <a:solidFill>
                  <a:schemeClr val="tx2"/>
                </a:solidFill>
              </a:rPr>
              <a:t>PBA</a:t>
            </a:r>
            <a:r>
              <a:rPr lang="en-US" dirty="0">
                <a:solidFill>
                  <a:schemeClr val="tx2"/>
                </a:solidFill>
              </a:rPr>
              <a:t> and the European Commission bodies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9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cs-CZ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Outline of the presentation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71A981-9DAA-492E-98CD-12E2564F347F}"/>
              </a:ext>
            </a:extLst>
          </p:cNvPr>
          <p:cNvSpPr txBox="1"/>
          <p:nvPr/>
        </p:nvSpPr>
        <p:spPr>
          <a:xfrm>
            <a:off x="198303" y="1410159"/>
            <a:ext cx="11071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Eradication of very dangerous infectious diseases</a:t>
            </a:r>
          </a:p>
          <a:p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2.  Evolution of the disease situation between 1989 and 2024       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  - Repopulations of pig farms into SPF health status</a:t>
            </a:r>
          </a:p>
          <a:p>
            <a:endParaRPr lang="en-US" sz="3200" dirty="0">
              <a:solidFill>
                <a:schemeClr val="tx2"/>
              </a:solidFill>
            </a:endParaRPr>
          </a:p>
          <a:p>
            <a:pPr marL="514350" indent="-514350">
              <a:buAutoNum type="arabicPeriod" startAt="3"/>
            </a:pPr>
            <a:r>
              <a:rPr lang="en-US" sz="3200" dirty="0">
                <a:solidFill>
                  <a:schemeClr val="tx2"/>
                </a:solidFill>
              </a:rPr>
              <a:t>Plan for further reduction of antimicrobial consumption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    period 2023-2027 (2030)      </a:t>
            </a:r>
          </a:p>
          <a:p>
            <a:pPr marL="742950" lvl="1" indent="-285750">
              <a:buFontTx/>
              <a:buChar char="-"/>
            </a:pPr>
            <a:r>
              <a:rPr lang="en-US" sz="3200" dirty="0">
                <a:solidFill>
                  <a:schemeClr val="tx2"/>
                </a:solidFill>
              </a:rPr>
              <a:t>Measures to increase immunity in pig farming by vaccination      </a:t>
            </a:r>
          </a:p>
          <a:p>
            <a:pPr marL="742950" lvl="1" indent="-285750">
              <a:buFontTx/>
              <a:buChar char="-"/>
            </a:pPr>
            <a:r>
              <a:rPr lang="en-US" sz="3200" dirty="0">
                <a:solidFill>
                  <a:schemeClr val="tx2"/>
                </a:solidFill>
              </a:rPr>
              <a:t>Subsidies to promote vaccination</a:t>
            </a:r>
          </a:p>
        </p:txBody>
      </p:sp>
    </p:spTree>
    <p:extLst>
      <p:ext uri="{BB962C8B-B14F-4D97-AF65-F5344CB8AC3E}">
        <p14:creationId xmlns:p14="http://schemas.microsoft.com/office/powerpoint/2010/main" val="2261606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2758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+mn-lt"/>
              </a:rPr>
              <a:t>Measures to control infections in pigs</a:t>
            </a:r>
            <a:r>
              <a:rPr lang="cs-CZ" sz="4000" b="1" dirty="0">
                <a:solidFill>
                  <a:schemeClr val="tx2"/>
                </a:solidFill>
                <a:latin typeface="+mn-lt"/>
              </a:rPr>
              <a:t>:  </a:t>
            </a:r>
            <a:br>
              <a:rPr lang="cs-CZ" sz="4000" b="1" dirty="0">
                <a:solidFill>
                  <a:schemeClr val="tx2"/>
                </a:solidFill>
                <a:latin typeface="+mn-lt"/>
              </a:rPr>
            </a:br>
            <a:r>
              <a:rPr lang="cs-CZ" sz="4000" b="1" dirty="0" err="1">
                <a:solidFill>
                  <a:schemeClr val="tx2"/>
                </a:solidFill>
                <a:latin typeface="+mn-lt"/>
              </a:rPr>
              <a:t>categories</a:t>
            </a:r>
            <a:r>
              <a:rPr lang="cs-CZ" sz="4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4000" b="1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cs-CZ" sz="4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4000" b="1" dirty="0" err="1">
                <a:solidFill>
                  <a:schemeClr val="tx2"/>
                </a:solidFill>
                <a:latin typeface="+mn-lt"/>
              </a:rPr>
              <a:t>pigs</a:t>
            </a:r>
            <a:endParaRPr lang="cs-CZ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882" y="2129348"/>
            <a:ext cx="12012118" cy="490591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Piglet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</a:t>
            </a:r>
            <a:r>
              <a:rPr lang="en-US" dirty="0">
                <a:solidFill>
                  <a:schemeClr val="tx2"/>
                </a:solidFill>
              </a:rPr>
              <a:t>Piglets from birth till end of pre-finisher stage, max till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14th week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Fattening pig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</a:t>
            </a:r>
            <a:r>
              <a:rPr lang="en-US" dirty="0">
                <a:solidFill>
                  <a:schemeClr val="tx2"/>
                </a:solidFill>
              </a:rPr>
              <a:t>Pig after end of pre-finishing stage (</a:t>
            </a:r>
            <a:r>
              <a:rPr lang="en-US" b="1" dirty="0">
                <a:solidFill>
                  <a:schemeClr val="tx2"/>
                </a:solidFill>
              </a:rPr>
              <a:t>since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15the week)</a:t>
            </a:r>
            <a:r>
              <a:rPr lang="en-US" dirty="0">
                <a:solidFill>
                  <a:schemeClr val="tx2"/>
                </a:solidFill>
              </a:rPr>
              <a:t> till slaughter</a:t>
            </a:r>
          </a:p>
          <a:p>
            <a:r>
              <a:rPr lang="en-US" b="1" dirty="0">
                <a:solidFill>
                  <a:schemeClr val="tx2"/>
                </a:solidFill>
              </a:rPr>
              <a:t>Gilt</a:t>
            </a:r>
            <a:endParaRPr lang="cs-CZ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2"/>
                </a:solidFill>
              </a:rPr>
              <a:t>   </a:t>
            </a:r>
            <a:r>
              <a:rPr lang="en-US" dirty="0">
                <a:solidFill>
                  <a:schemeClr val="tx2"/>
                </a:solidFill>
              </a:rPr>
              <a:t>Matured female since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months till end of first pregnancy</a:t>
            </a:r>
          </a:p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Sow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Matured</a:t>
            </a:r>
            <a:r>
              <a:rPr lang="en-US" dirty="0">
                <a:solidFill>
                  <a:schemeClr val="tx2"/>
                </a:solidFill>
              </a:rPr>
              <a:t> female, </a:t>
            </a:r>
            <a:r>
              <a:rPr lang="en-US" b="1" dirty="0">
                <a:solidFill>
                  <a:schemeClr val="tx2"/>
                </a:solidFill>
              </a:rPr>
              <a:t>after at least one parturition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0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70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400" b="1" dirty="0" err="1">
                <a:solidFill>
                  <a:schemeClr val="tx2"/>
                </a:solidFill>
                <a:latin typeface="+mn-lt"/>
              </a:rPr>
              <a:t>Diseases</a:t>
            </a:r>
            <a:r>
              <a:rPr lang="cs-CZ" sz="3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3400" b="1" dirty="0" err="1">
                <a:solidFill>
                  <a:schemeClr val="tx2"/>
                </a:solidFill>
                <a:latin typeface="+mn-lt"/>
              </a:rPr>
              <a:t>based</a:t>
            </a:r>
            <a:r>
              <a:rPr lang="cs-CZ" sz="3400" b="1" dirty="0">
                <a:solidFill>
                  <a:schemeClr val="tx2"/>
                </a:solidFill>
                <a:latin typeface="+mn-lt"/>
              </a:rPr>
              <a:t> on </a:t>
            </a:r>
            <a:r>
              <a:rPr lang="cs-CZ" sz="3400" b="1" dirty="0" err="1">
                <a:solidFill>
                  <a:schemeClr val="tx2"/>
                </a:solidFill>
                <a:latin typeface="+mn-lt"/>
              </a:rPr>
              <a:t>ethiology</a:t>
            </a:r>
            <a:r>
              <a:rPr lang="cs-CZ" sz="3400" b="1" dirty="0">
                <a:solidFill>
                  <a:schemeClr val="tx2"/>
                </a:solidFill>
                <a:latin typeface="+mn-lt"/>
              </a:rPr>
              <a:t> agens in </a:t>
            </a:r>
            <a:r>
              <a:rPr lang="cs-CZ" sz="3400" b="1" dirty="0" err="1">
                <a:solidFill>
                  <a:schemeClr val="tx2"/>
                </a:solidFill>
                <a:latin typeface="+mn-lt"/>
              </a:rPr>
              <a:t>pigs´categories</a:t>
            </a:r>
            <a:endParaRPr lang="cs-CZ" sz="3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946767" y="5583505"/>
            <a:ext cx="6632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The subsidy is calculated as the product of 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en-US" sz="2400" u="sng" dirty="0">
                <a:solidFill>
                  <a:schemeClr val="tx2"/>
                </a:solidFill>
              </a:rPr>
              <a:t>the number of </a:t>
            </a:r>
            <a:r>
              <a:rPr lang="cs-CZ" sz="2400" u="sng" dirty="0">
                <a:solidFill>
                  <a:schemeClr val="tx2"/>
                </a:solidFill>
              </a:rPr>
              <a:t>LL</a:t>
            </a:r>
            <a:r>
              <a:rPr lang="en-US" sz="2400" u="sng" dirty="0">
                <a:solidFill>
                  <a:schemeClr val="tx2"/>
                </a:solidFill>
              </a:rPr>
              <a:t>Us</a:t>
            </a:r>
            <a:r>
              <a:rPr lang="cs-CZ" sz="2400" u="sng" dirty="0">
                <a:solidFill>
                  <a:schemeClr val="tx2"/>
                </a:solidFill>
              </a:rPr>
              <a:t>* </a:t>
            </a:r>
            <a:r>
              <a:rPr lang="en-US" sz="2400" u="sng" dirty="0">
                <a:solidFill>
                  <a:schemeClr val="tx2"/>
                </a:solidFill>
              </a:rPr>
              <a:t>of each category </a:t>
            </a:r>
            <a:r>
              <a:rPr lang="en-US" sz="2400" dirty="0">
                <a:solidFill>
                  <a:schemeClr val="tx2"/>
                </a:solidFill>
              </a:rPr>
              <a:t>and the </a:t>
            </a:r>
            <a:r>
              <a:rPr lang="en-US" sz="2400" u="sng" dirty="0">
                <a:solidFill>
                  <a:schemeClr val="tx2"/>
                </a:solidFill>
              </a:rPr>
              <a:t>rates</a:t>
            </a:r>
            <a:endParaRPr lang="cs-CZ" sz="2400" u="sng" dirty="0">
              <a:solidFill>
                <a:schemeClr val="tx2"/>
              </a:solidFill>
            </a:endParaRPr>
          </a:p>
          <a:p>
            <a:r>
              <a:rPr lang="cs-CZ" sz="2400" dirty="0">
                <a:solidFill>
                  <a:schemeClr val="tx2"/>
                </a:solidFill>
              </a:rPr>
              <a:t>* </a:t>
            </a:r>
            <a:r>
              <a:rPr lang="cs-CZ" sz="2400" dirty="0" err="1">
                <a:solidFill>
                  <a:schemeClr val="tx2"/>
                </a:solidFill>
              </a:rPr>
              <a:t>LLUs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err="1">
                <a:solidFill>
                  <a:schemeClr val="tx2"/>
                </a:solidFill>
              </a:rPr>
              <a:t>Large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err="1">
                <a:solidFill>
                  <a:schemeClr val="tx2"/>
                </a:solidFill>
              </a:rPr>
              <a:t>Livestock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err="1">
                <a:solidFill>
                  <a:schemeClr val="tx2"/>
                </a:solidFill>
              </a:rPr>
              <a:t>Units</a:t>
            </a:r>
            <a:endParaRPr lang="en-US" sz="2400" dirty="0">
              <a:solidFill>
                <a:schemeClr val="tx2"/>
              </a:solidFill>
            </a:endParaRPr>
          </a:p>
          <a:p>
            <a:endParaRPr lang="cs-CZ" sz="2400" u="sng" dirty="0">
              <a:solidFill>
                <a:schemeClr val="tx2"/>
              </a:solidFill>
            </a:endParaRP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2C8FD917-8BBF-4BA5-9ABE-52E46AFC2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6155"/>
          <a:stretch/>
        </p:blipFill>
        <p:spPr>
          <a:xfrm>
            <a:off x="1599668" y="786953"/>
            <a:ext cx="3234515" cy="321287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98387E7-CA87-4CBF-8376-EAEC31D6B9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155"/>
          <a:stretch/>
        </p:blipFill>
        <p:spPr>
          <a:xfrm>
            <a:off x="1628959" y="3956658"/>
            <a:ext cx="3234516" cy="281659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FCF5C29-7C0B-4A87-A84D-C65CAFD0AA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078"/>
          <a:stretch/>
        </p:blipFill>
        <p:spPr>
          <a:xfrm>
            <a:off x="5771755" y="779458"/>
            <a:ext cx="3503555" cy="341407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9CCBEC0-A93A-41F9-8B2F-7B28C9BF8B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r="36078" b="4267"/>
          <a:stretch/>
        </p:blipFill>
        <p:spPr>
          <a:xfrm>
            <a:off x="5801046" y="4037298"/>
            <a:ext cx="3444972" cy="152917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D15D1A7E-6DB6-4B4E-860A-29E421E4A1AB}"/>
              </a:ext>
            </a:extLst>
          </p:cNvPr>
          <p:cNvSpPr txBox="1"/>
          <p:nvPr/>
        </p:nvSpPr>
        <p:spPr>
          <a:xfrm>
            <a:off x="1600647" y="836380"/>
            <a:ext cx="320522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GILTS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468F3B3-9C33-4043-9B50-34AA2CABB40D}"/>
              </a:ext>
            </a:extLst>
          </p:cNvPr>
          <p:cNvSpPr txBox="1"/>
          <p:nvPr/>
        </p:nvSpPr>
        <p:spPr>
          <a:xfrm>
            <a:off x="1628959" y="3934173"/>
            <a:ext cx="320522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PIGLETS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B52B965-C16B-465B-B017-97D68515B5A2}"/>
              </a:ext>
            </a:extLst>
          </p:cNvPr>
          <p:cNvSpPr txBox="1"/>
          <p:nvPr/>
        </p:nvSpPr>
        <p:spPr>
          <a:xfrm>
            <a:off x="5771755" y="809438"/>
            <a:ext cx="350355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SOWS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0AEC98A-618E-4E77-AF25-3347F0B105F6}"/>
              </a:ext>
            </a:extLst>
          </p:cNvPr>
          <p:cNvSpPr txBox="1"/>
          <p:nvPr/>
        </p:nvSpPr>
        <p:spPr>
          <a:xfrm>
            <a:off x="5781322" y="4038322"/>
            <a:ext cx="344497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FATTENING PIG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29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407"/>
            <a:ext cx="10515600" cy="97697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+mn-lt"/>
              </a:rPr>
              <a:t>Zootechnical</a:t>
            </a:r>
            <a:r>
              <a:rPr lang="cs-CZ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+mn-lt"/>
              </a:rPr>
              <a:t>results</a:t>
            </a:r>
            <a:r>
              <a:rPr lang="cs-CZ" b="1" dirty="0">
                <a:solidFill>
                  <a:schemeClr val="tx2"/>
                </a:solidFill>
                <a:latin typeface="+mn-lt"/>
              </a:rPr>
              <a:t> - </a:t>
            </a:r>
            <a:r>
              <a:rPr lang="cs-CZ" dirty="0" err="1">
                <a:solidFill>
                  <a:schemeClr val="tx2"/>
                </a:solidFill>
                <a:latin typeface="+mn-lt"/>
              </a:rPr>
              <a:t>Weekly</a:t>
            </a:r>
            <a:r>
              <a:rPr lang="cs-CZ" dirty="0">
                <a:solidFill>
                  <a:schemeClr val="tx2"/>
                </a:solidFill>
                <a:latin typeface="+mn-lt"/>
              </a:rPr>
              <a:t> management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332" y="1201994"/>
            <a:ext cx="9841448" cy="5656005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4684426" y="2750695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4701916" y="3247865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696921" y="3535175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4694421" y="4529524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207896" y="2600796"/>
            <a:ext cx="157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</a:rPr>
              <a:t>Farrowing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rate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633433" y="3101929"/>
            <a:ext cx="11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Born </a:t>
            </a:r>
            <a:r>
              <a:rPr lang="cs-CZ" b="1" dirty="0" err="1">
                <a:solidFill>
                  <a:schemeClr val="tx2"/>
                </a:solidFill>
              </a:rPr>
              <a:t>alive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129540" y="3386739"/>
            <a:ext cx="16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Born </a:t>
            </a:r>
            <a:r>
              <a:rPr lang="cs-CZ" b="1" dirty="0" err="1">
                <a:solidFill>
                  <a:schemeClr val="tx2"/>
                </a:solidFill>
              </a:rPr>
              <a:t>alive</a:t>
            </a:r>
            <a:r>
              <a:rPr lang="cs-CZ" b="1" dirty="0">
                <a:solidFill>
                  <a:schemeClr val="tx2"/>
                </a:solidFill>
              </a:rPr>
              <a:t>/</a:t>
            </a:r>
            <a:r>
              <a:rPr lang="cs-CZ" b="1" dirty="0" err="1">
                <a:solidFill>
                  <a:schemeClr val="tx2"/>
                </a:solidFill>
              </a:rPr>
              <a:t>gilts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759580" y="4391081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</a:rPr>
              <a:t>Stillborn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4696921" y="4284689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361612" y="4136248"/>
            <a:ext cx="1409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</a:rPr>
              <a:t>Weak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piglets</a:t>
            </a:r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16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3347"/>
            <a:ext cx="10515600" cy="846405"/>
          </a:xfrm>
        </p:spPr>
        <p:txBody>
          <a:bodyPr/>
          <a:lstStyle/>
          <a:p>
            <a:r>
              <a:rPr lang="cs-CZ" b="1" dirty="0" err="1">
                <a:solidFill>
                  <a:schemeClr val="tx2"/>
                </a:solidFill>
                <a:latin typeface="+mn-lt"/>
              </a:rPr>
              <a:t>Zootechnical</a:t>
            </a:r>
            <a:r>
              <a:rPr lang="cs-CZ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+mn-lt"/>
              </a:rPr>
              <a:t>results</a:t>
            </a:r>
            <a:r>
              <a:rPr lang="cs-CZ" b="1" dirty="0">
                <a:solidFill>
                  <a:schemeClr val="tx2"/>
                </a:solidFill>
                <a:latin typeface="+mn-lt"/>
              </a:rPr>
              <a:t> - </a:t>
            </a:r>
            <a:r>
              <a:rPr lang="cs-CZ" dirty="0" err="1">
                <a:solidFill>
                  <a:schemeClr val="tx2"/>
                </a:solidFill>
                <a:latin typeface="+mn-lt"/>
              </a:rPr>
              <a:t>Weekly</a:t>
            </a:r>
            <a:r>
              <a:rPr lang="cs-CZ" dirty="0">
                <a:solidFill>
                  <a:schemeClr val="tx2"/>
                </a:solidFill>
                <a:latin typeface="+mn-lt"/>
              </a:rPr>
              <a:t> management</a:t>
            </a:r>
            <a:endParaRPr lang="cs-CZ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93" y="1016992"/>
            <a:ext cx="10611207" cy="5796524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4744386" y="3942406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4946751" y="4744386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932401" y="6100996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4939256" y="6385810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4744386" y="2818150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4744386" y="3657590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145274" y="1255185"/>
            <a:ext cx="8289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35 slaughter pigs delivered to slaughterhouse/sow/year</a:t>
            </a:r>
            <a:endParaRPr lang="cs-CZ" sz="2800" dirty="0">
              <a:solidFill>
                <a:schemeClr val="tx2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911913" y="2689704"/>
            <a:ext cx="1868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</a:rPr>
              <a:t>Weaned</a:t>
            </a:r>
            <a:r>
              <a:rPr lang="cs-CZ" b="1" dirty="0">
                <a:solidFill>
                  <a:schemeClr val="tx2"/>
                </a:solidFill>
              </a:rPr>
              <a:t> per </a:t>
            </a:r>
            <a:r>
              <a:rPr lang="cs-CZ" b="1" dirty="0" err="1">
                <a:solidFill>
                  <a:schemeClr val="tx2"/>
                </a:solidFill>
              </a:rPr>
              <a:t>litter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524673" y="3793979"/>
            <a:ext cx="2287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</a:rPr>
              <a:t>Regular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lactation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days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237450" y="3499171"/>
            <a:ext cx="1550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</a:rPr>
              <a:t>Lactation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days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717143" y="4608441"/>
            <a:ext cx="1308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W-I interval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882311" y="5965048"/>
            <a:ext cx="2153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Live </a:t>
            </a:r>
            <a:r>
              <a:rPr lang="cs-CZ" b="1" dirty="0" err="1">
                <a:solidFill>
                  <a:schemeClr val="tx2"/>
                </a:solidFill>
              </a:rPr>
              <a:t>borns</a:t>
            </a:r>
            <a:r>
              <a:rPr lang="cs-CZ" b="1" dirty="0">
                <a:solidFill>
                  <a:schemeClr val="tx2"/>
                </a:solidFill>
              </a:rPr>
              <a:t>/</a:t>
            </a:r>
            <a:r>
              <a:rPr lang="cs-CZ" b="1" dirty="0" err="1">
                <a:solidFill>
                  <a:schemeClr val="tx2"/>
                </a:solidFill>
              </a:rPr>
              <a:t>sow</a:t>
            </a:r>
            <a:r>
              <a:rPr lang="cs-CZ" b="1" dirty="0">
                <a:solidFill>
                  <a:schemeClr val="tx2"/>
                </a:solidFill>
              </a:rPr>
              <a:t>/</a:t>
            </a:r>
            <a:r>
              <a:rPr lang="cs-CZ" b="1" dirty="0" err="1">
                <a:solidFill>
                  <a:schemeClr val="tx2"/>
                </a:solidFill>
              </a:rPr>
              <a:t>year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044474" y="6242367"/>
            <a:ext cx="1973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</a:rPr>
              <a:t>Weaned</a:t>
            </a:r>
            <a:r>
              <a:rPr lang="cs-CZ" b="1" dirty="0">
                <a:solidFill>
                  <a:schemeClr val="tx2"/>
                </a:solidFill>
              </a:rPr>
              <a:t>/</a:t>
            </a:r>
            <a:r>
              <a:rPr lang="cs-CZ" b="1" dirty="0" err="1">
                <a:solidFill>
                  <a:schemeClr val="tx2"/>
                </a:solidFill>
              </a:rPr>
              <a:t>sow</a:t>
            </a:r>
            <a:r>
              <a:rPr lang="cs-CZ" b="1" dirty="0">
                <a:solidFill>
                  <a:schemeClr val="tx2"/>
                </a:solidFill>
              </a:rPr>
              <a:t>/</a:t>
            </a:r>
            <a:r>
              <a:rPr lang="cs-CZ" b="1" dirty="0" err="1">
                <a:solidFill>
                  <a:schemeClr val="tx2"/>
                </a:solidFill>
              </a:rPr>
              <a:t>year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296649" y="2166081"/>
            <a:ext cx="9968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440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7791"/>
            <a:ext cx="10515600" cy="903236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chemeClr val="tx2"/>
                </a:solidFill>
                <a:latin typeface="+mn-lt"/>
              </a:rPr>
              <a:t>Results</a:t>
            </a:r>
            <a:r>
              <a:rPr lang="cs-CZ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+mn-lt"/>
              </a:rPr>
              <a:t>fattening</a:t>
            </a:r>
            <a:r>
              <a:rPr lang="cs-CZ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+mn-lt"/>
              </a:rPr>
              <a:t>pigs</a:t>
            </a:r>
            <a:r>
              <a:rPr lang="cs-CZ" b="1" dirty="0">
                <a:solidFill>
                  <a:schemeClr val="tx2"/>
                </a:solidFill>
                <a:latin typeface="+mn-lt"/>
              </a:rPr>
              <a:t>: 1-3 / 2024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575291"/>
              </p:ext>
            </p:extLst>
          </p:nvPr>
        </p:nvGraphicFramePr>
        <p:xfrm>
          <a:off x="0" y="1021027"/>
          <a:ext cx="12192001" cy="5836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3812">
                  <a:extLst>
                    <a:ext uri="{9D8B030D-6E8A-4147-A177-3AD203B41FA5}">
                      <a16:colId xmlns:a16="http://schemas.microsoft.com/office/drawing/2014/main" val="932250847"/>
                    </a:ext>
                  </a:extLst>
                </a:gridCol>
                <a:gridCol w="3009660">
                  <a:extLst>
                    <a:ext uri="{9D8B030D-6E8A-4147-A177-3AD203B41FA5}">
                      <a16:colId xmlns:a16="http://schemas.microsoft.com/office/drawing/2014/main" val="4284114005"/>
                    </a:ext>
                  </a:extLst>
                </a:gridCol>
                <a:gridCol w="728453">
                  <a:extLst>
                    <a:ext uri="{9D8B030D-6E8A-4147-A177-3AD203B41FA5}">
                      <a16:colId xmlns:a16="http://schemas.microsoft.com/office/drawing/2014/main" val="673867966"/>
                    </a:ext>
                  </a:extLst>
                </a:gridCol>
                <a:gridCol w="1859472">
                  <a:extLst>
                    <a:ext uri="{9D8B030D-6E8A-4147-A177-3AD203B41FA5}">
                      <a16:colId xmlns:a16="http://schemas.microsoft.com/office/drawing/2014/main" val="3059031896"/>
                    </a:ext>
                  </a:extLst>
                </a:gridCol>
                <a:gridCol w="1226868">
                  <a:extLst>
                    <a:ext uri="{9D8B030D-6E8A-4147-A177-3AD203B41FA5}">
                      <a16:colId xmlns:a16="http://schemas.microsoft.com/office/drawing/2014/main" val="2196320286"/>
                    </a:ext>
                  </a:extLst>
                </a:gridCol>
                <a:gridCol w="1226868">
                  <a:extLst>
                    <a:ext uri="{9D8B030D-6E8A-4147-A177-3AD203B41FA5}">
                      <a16:colId xmlns:a16="http://schemas.microsoft.com/office/drawing/2014/main" val="3405772591"/>
                    </a:ext>
                  </a:extLst>
                </a:gridCol>
                <a:gridCol w="1226868">
                  <a:extLst>
                    <a:ext uri="{9D8B030D-6E8A-4147-A177-3AD203B41FA5}">
                      <a16:colId xmlns:a16="http://schemas.microsoft.com/office/drawing/2014/main" val="1042182581"/>
                    </a:ext>
                  </a:extLst>
                </a:gridCol>
              </a:tblGrid>
              <a:tr h="278815"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celkem</a:t>
                      </a:r>
                      <a:endParaRPr lang="cs-CZ" sz="14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leden</a:t>
                      </a:r>
                      <a:endParaRPr lang="cs-CZ" sz="14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únor</a:t>
                      </a:r>
                      <a:endParaRPr lang="cs-CZ" sz="14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březen</a:t>
                      </a:r>
                      <a:endParaRPr lang="cs-CZ" sz="14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470122593"/>
                  </a:ext>
                </a:extLst>
              </a:tr>
              <a:tr h="30364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SELATA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PIGLETS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292153052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naskladněno                             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placement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ks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37 038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12 910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10 171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 dirty="0">
                          <a:effectLst/>
                          <a:latin typeface="+mn-lt"/>
                        </a:rPr>
                        <a:t>13 957</a:t>
                      </a:r>
                      <a:endParaRPr lang="en-A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480615979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hmotnost                       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weight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kg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932 310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316 663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259 730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355 917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198629346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průměrná hmotnost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average weight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kg / ks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 dirty="0">
                          <a:effectLst/>
                          <a:latin typeface="+mn-lt"/>
                        </a:rPr>
                        <a:t>25,17</a:t>
                      </a:r>
                      <a:endParaRPr lang="en-A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24,53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25,54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25,50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949191989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algn="l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844735654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VÝROBA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PRODUCTION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239782370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úhyny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death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ks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986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314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293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379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062078984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přírůstek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gain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kg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3 496 553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1 231 786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952 744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1 312 023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132416984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KD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feeding day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KD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3 355 465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1 179 887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914 662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1 260 916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63973759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spotřeba KS                              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consumption of feed               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8 855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3 154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2 407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3 294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836605592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algn="l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675862359"/>
                  </a:ext>
                </a:extLst>
              </a:tr>
              <a:tr h="352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úhyny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 err="1">
                          <a:effectLst/>
                          <a:latin typeface="+mn-lt"/>
                        </a:rPr>
                        <a:t>death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 dirty="0">
                          <a:effectLst/>
                          <a:latin typeface="+mn-lt"/>
                        </a:rPr>
                        <a:t>%</a:t>
                      </a:r>
                      <a:endParaRPr lang="en-A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 dirty="0">
                          <a:effectLst/>
                          <a:latin typeface="+mn-lt"/>
                        </a:rPr>
                        <a:t>2,66%</a:t>
                      </a:r>
                      <a:endParaRPr lang="en-A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>
                          <a:effectLst/>
                          <a:latin typeface="+mn-lt"/>
                        </a:rPr>
                        <a:t>2,43%</a:t>
                      </a:r>
                      <a:endParaRPr lang="en-AE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>
                          <a:effectLst/>
                          <a:latin typeface="+mn-lt"/>
                        </a:rPr>
                        <a:t>2,88%</a:t>
                      </a:r>
                      <a:endParaRPr lang="en-AE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>
                          <a:effectLst/>
                          <a:latin typeface="+mn-lt"/>
                        </a:rPr>
                        <a:t>2,72%</a:t>
                      </a:r>
                      <a:endParaRPr lang="en-AE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679837"/>
                  </a:ext>
                </a:extLst>
              </a:tr>
              <a:tr h="352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NP, nestandardy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NP, </a:t>
                      </a:r>
                      <a:r>
                        <a:rPr lang="cs-CZ" sz="1600" b="1" u="none" strike="noStrike" dirty="0" err="1">
                          <a:effectLst/>
                          <a:latin typeface="+mn-lt"/>
                        </a:rPr>
                        <a:t>nonstandard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>
                          <a:effectLst/>
                          <a:latin typeface="+mn-lt"/>
                        </a:rPr>
                        <a:t>%</a:t>
                      </a:r>
                      <a:endParaRPr lang="en-AE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 dirty="0">
                          <a:effectLst/>
                          <a:latin typeface="+mn-lt"/>
                        </a:rPr>
                        <a:t>1,08%</a:t>
                      </a:r>
                      <a:endParaRPr lang="en-A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 dirty="0">
                          <a:effectLst/>
                          <a:latin typeface="+mn-lt"/>
                        </a:rPr>
                        <a:t>1,66%</a:t>
                      </a:r>
                      <a:endParaRPr lang="en-A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 dirty="0">
                          <a:effectLst/>
                          <a:latin typeface="+mn-lt"/>
                        </a:rPr>
                        <a:t>0,71%</a:t>
                      </a:r>
                      <a:endParaRPr lang="en-A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>
                          <a:effectLst/>
                          <a:latin typeface="+mn-lt"/>
                        </a:rPr>
                        <a:t>0,82%</a:t>
                      </a:r>
                      <a:endParaRPr lang="en-AE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925997"/>
                  </a:ext>
                </a:extLst>
              </a:tr>
              <a:tr h="352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celkové ztráty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  <a:latin typeface="+mn-lt"/>
                        </a:rPr>
                        <a:t>total loss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>
                          <a:effectLst/>
                          <a:latin typeface="+mn-lt"/>
                        </a:rPr>
                        <a:t>%</a:t>
                      </a:r>
                      <a:endParaRPr lang="en-AE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>
                          <a:effectLst/>
                          <a:latin typeface="+mn-lt"/>
                        </a:rPr>
                        <a:t>3,74%</a:t>
                      </a:r>
                      <a:endParaRPr lang="en-AE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 dirty="0">
                          <a:effectLst/>
                          <a:latin typeface="+mn-lt"/>
                        </a:rPr>
                        <a:t>4,09%</a:t>
                      </a:r>
                      <a:endParaRPr lang="en-A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 dirty="0">
                          <a:effectLst/>
                          <a:latin typeface="+mn-lt"/>
                        </a:rPr>
                        <a:t>3,59%</a:t>
                      </a:r>
                      <a:endParaRPr lang="en-A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 dirty="0">
                          <a:effectLst/>
                          <a:latin typeface="+mn-lt"/>
                        </a:rPr>
                        <a:t>3,53%</a:t>
                      </a:r>
                      <a:endParaRPr lang="en-A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871583"/>
                  </a:ext>
                </a:extLst>
              </a:tr>
              <a:tr h="352337">
                <a:tc>
                  <a:txBody>
                    <a:bodyPr/>
                    <a:lstStyle/>
                    <a:p>
                      <a:pPr algn="l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E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E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E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E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834207"/>
                  </a:ext>
                </a:extLst>
              </a:tr>
              <a:tr h="352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přírůstek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effectLst/>
                          <a:latin typeface="+mn-lt"/>
                        </a:rPr>
                        <a:t>daily weight gain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>
                          <a:effectLst/>
                          <a:latin typeface="+mn-lt"/>
                        </a:rPr>
                        <a:t>g / KD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>
                          <a:effectLst/>
                          <a:latin typeface="+mn-lt"/>
                        </a:rPr>
                        <a:t>1 042</a:t>
                      </a:r>
                      <a:endParaRPr lang="en-AE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>
                          <a:effectLst/>
                          <a:latin typeface="+mn-lt"/>
                        </a:rPr>
                        <a:t>1 044</a:t>
                      </a:r>
                      <a:endParaRPr lang="en-AE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>
                          <a:effectLst/>
                          <a:latin typeface="+mn-lt"/>
                        </a:rPr>
                        <a:t>1 042</a:t>
                      </a:r>
                      <a:endParaRPr lang="en-AE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 dirty="0">
                          <a:effectLst/>
                          <a:latin typeface="+mn-lt"/>
                        </a:rPr>
                        <a:t>1 041</a:t>
                      </a:r>
                      <a:endParaRPr lang="en-A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625871"/>
                  </a:ext>
                </a:extLst>
              </a:tr>
              <a:tr h="352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spotřeba KS / kg přírůstku 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consumption of feed / kg gain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>
                          <a:effectLst/>
                          <a:latin typeface="+mn-lt"/>
                        </a:rPr>
                        <a:t>kg / kg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>
                          <a:effectLst/>
                          <a:latin typeface="+mn-lt"/>
                        </a:rPr>
                        <a:t>2,53</a:t>
                      </a:r>
                      <a:endParaRPr lang="en-AE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>
                          <a:effectLst/>
                          <a:latin typeface="+mn-lt"/>
                        </a:rPr>
                        <a:t>2,56</a:t>
                      </a:r>
                      <a:endParaRPr lang="en-AE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>
                          <a:effectLst/>
                          <a:latin typeface="+mn-lt"/>
                        </a:rPr>
                        <a:t>2,53</a:t>
                      </a:r>
                      <a:endParaRPr lang="en-AE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600" b="1" u="none" strike="noStrike" dirty="0">
                          <a:effectLst/>
                          <a:latin typeface="+mn-lt"/>
                        </a:rPr>
                        <a:t>2,51</a:t>
                      </a:r>
                      <a:endParaRPr lang="en-A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77740"/>
                  </a:ext>
                </a:extLst>
              </a:tr>
              <a:tr h="352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spotřeba KS / KD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consumption of feed / day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kg / KD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2,64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2,67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2,63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 dirty="0">
                          <a:effectLst/>
                          <a:latin typeface="+mn-lt"/>
                        </a:rPr>
                        <a:t>2,61</a:t>
                      </a:r>
                      <a:endParaRPr lang="en-A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475231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692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34518" y="55457"/>
            <a:ext cx="10770433" cy="1143001"/>
          </a:xfrm>
        </p:spPr>
        <p:txBody>
          <a:bodyPr>
            <a:noAutofit/>
          </a:bodyPr>
          <a:lstStyle/>
          <a:p>
            <a:pPr algn="ctr"/>
            <a:r>
              <a:rPr lang="en-GB" altLang="cs-CZ" sz="4000" b="1" dirty="0">
                <a:solidFill>
                  <a:srgbClr val="000066"/>
                </a:solidFill>
                <a:latin typeface="+mn-lt"/>
              </a:rPr>
              <a:t>Comparison of conventional and SPF farms in CZ</a:t>
            </a:r>
          </a:p>
        </p:txBody>
      </p:sp>
      <p:graphicFrame>
        <p:nvGraphicFramePr>
          <p:cNvPr id="14131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17757805"/>
              </p:ext>
            </p:extLst>
          </p:nvPr>
        </p:nvGraphicFramePr>
        <p:xfrm>
          <a:off x="1730375" y="985012"/>
          <a:ext cx="8686800" cy="5765172"/>
        </p:xfrm>
        <a:graphic>
          <a:graphicData uri="http://schemas.openxmlformats.org/drawingml/2006/table">
            <a:tbl>
              <a:tblPr/>
              <a:tblGrid>
                <a:gridCol w="4513028">
                  <a:extLst>
                    <a:ext uri="{9D8B030D-6E8A-4147-A177-3AD203B41FA5}">
                      <a16:colId xmlns:a16="http://schemas.microsoft.com/office/drawing/2014/main" val="142822824"/>
                    </a:ext>
                  </a:extLst>
                </a:gridCol>
                <a:gridCol w="2113613">
                  <a:extLst>
                    <a:ext uri="{9D8B030D-6E8A-4147-A177-3AD203B41FA5}">
                      <a16:colId xmlns:a16="http://schemas.microsoft.com/office/drawing/2014/main" val="2994277450"/>
                    </a:ext>
                  </a:extLst>
                </a:gridCol>
                <a:gridCol w="2060159">
                  <a:extLst>
                    <a:ext uri="{9D8B030D-6E8A-4147-A177-3AD203B41FA5}">
                      <a16:colId xmlns:a16="http://schemas.microsoft.com/office/drawing/2014/main" val="3959223926"/>
                    </a:ext>
                  </a:extLst>
                </a:gridCol>
              </a:tblGrid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Parametr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Conventional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SPF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25069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Born 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19-20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17465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Born alive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17-18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387060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Weaned per litter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14,5-16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311628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Weaned per sow/year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Ø 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Ø 33,3 (35-40)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050914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Slaughter per sow/year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31-35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856265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DWG (25-115kg b.l.w.)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670-780g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1000-1150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94368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FC (25-115kg b.l.w.)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-3,5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kg/kg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2,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3-2,5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kg/kg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080042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Mortality (7-25kg b.l.w.)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187438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Mortality (25-115kg b.l.w.)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717704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Lean meat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54-56 %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59,8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-62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26637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Vet. cost per 1kg </a:t>
                      </a:r>
                      <a:r>
                        <a:rPr kumimoji="0" lang="en-GB" alt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b.l.w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6-0,24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24-0,048 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842897"/>
                  </a:ext>
                </a:extLst>
              </a:tr>
              <a:tr h="2381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Consumption</a:t>
                      </a:r>
                      <a:r>
                        <a:rPr lang="cs-CZ" sz="22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2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cs-CZ" sz="22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vet.</a:t>
                      </a:r>
                      <a:r>
                        <a:rPr lang="cs-CZ" sz="22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2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antimicrobials</a:t>
                      </a:r>
                      <a:br>
                        <a:rPr lang="cs-CZ" sz="2200" b="0" dirty="0">
                          <a:solidFill>
                            <a:srgbClr val="002060"/>
                          </a:solidFill>
                          <a:latin typeface="+mn-lt"/>
                        </a:rPr>
                      </a:b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114,0 mg/CPU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42,2 mg/CPU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984836"/>
                  </a:ext>
                </a:extLst>
              </a:tr>
              <a:tr h="35285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2008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2023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474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106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31115"/>
            <a:ext cx="10515600" cy="132556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chemeClr val="tx2"/>
                </a:solidFill>
                <a:latin typeface="+mn-lt"/>
              </a:rPr>
              <a:t>Conclusion</a:t>
            </a:r>
            <a:r>
              <a:rPr lang="cs-CZ" b="1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7374" y="1143000"/>
            <a:ext cx="12255910" cy="571499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Repopulation - animal health is the key to reducing antimicrobial consumption</a:t>
            </a:r>
          </a:p>
          <a:p>
            <a:r>
              <a:rPr lang="en-US" dirty="0">
                <a:solidFill>
                  <a:schemeClr val="tx2"/>
                </a:solidFill>
              </a:rPr>
              <a:t>Vaccination support - maintaining good health</a:t>
            </a:r>
          </a:p>
          <a:p>
            <a:r>
              <a:rPr lang="en-US" dirty="0">
                <a:solidFill>
                  <a:schemeClr val="tx2"/>
                </a:solidFill>
              </a:rPr>
              <a:t>Functional biosecurity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Further challenges in pig production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r>
              <a:rPr lang="en-US" dirty="0">
                <a:solidFill>
                  <a:schemeClr val="tx2"/>
                </a:solidFill>
              </a:rPr>
              <a:t>Pigs will be born in increasing numbers</a:t>
            </a:r>
          </a:p>
          <a:p>
            <a:r>
              <a:rPr lang="en-US" dirty="0">
                <a:solidFill>
                  <a:schemeClr val="tx2"/>
                </a:solidFill>
              </a:rPr>
              <a:t>Adequate intake of quality colostrum determines zootechnical performance, total losses from farrow to finish and rate of reduction of antibiotic consumption</a:t>
            </a:r>
          </a:p>
          <a:p>
            <a:r>
              <a:rPr lang="en-US" dirty="0">
                <a:solidFill>
                  <a:schemeClr val="tx2"/>
                </a:solidFill>
              </a:rPr>
              <a:t>Nutrition of high performance animals</a:t>
            </a:r>
          </a:p>
          <a:p>
            <a:r>
              <a:rPr lang="en-US" dirty="0">
                <a:solidFill>
                  <a:schemeClr val="tx2"/>
                </a:solidFill>
              </a:rPr>
              <a:t>Husbandry technologies proper working - feeding, ventilation, temperature ...</a:t>
            </a:r>
          </a:p>
          <a:p>
            <a:r>
              <a:rPr lang="en-US" dirty="0">
                <a:solidFill>
                  <a:schemeClr val="tx2"/>
                </a:solidFill>
              </a:rPr>
              <a:t>Repeated training of  (frequently changing) staff</a:t>
            </a:r>
          </a:p>
          <a:p>
            <a:pPr marL="0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Details make the difference!</a:t>
            </a:r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7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2258094" y="67455"/>
            <a:ext cx="6840936" cy="755770"/>
          </a:xfrm>
        </p:spPr>
        <p:txBody>
          <a:bodyPr>
            <a:noAutofit/>
          </a:bodyPr>
          <a:lstStyle/>
          <a:p>
            <a:pPr algn="ctr"/>
            <a:r>
              <a:rPr lang="en-US" altLang="cs-CZ" b="1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Foot-and-mouth disease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292307" y="890318"/>
            <a:ext cx="11077100" cy="593020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000" dirty="0">
                <a:solidFill>
                  <a:schemeClr val="tx2"/>
                </a:solidFill>
              </a:rPr>
              <a:t>1897 </a:t>
            </a:r>
            <a:r>
              <a:rPr lang="en-US" sz="7000" u="sng" dirty="0">
                <a:solidFill>
                  <a:schemeClr val="tx2"/>
                </a:solidFill>
              </a:rPr>
              <a:t>Friedrich Loeffler</a:t>
            </a:r>
            <a:r>
              <a:rPr lang="en-US" sz="7000" dirty="0">
                <a:solidFill>
                  <a:schemeClr val="tx2"/>
                </a:solidFill>
              </a:rPr>
              <a:t> and Paul </a:t>
            </a:r>
            <a:r>
              <a:rPr lang="en-US" sz="7000" dirty="0" err="1">
                <a:solidFill>
                  <a:schemeClr val="tx2"/>
                </a:solidFill>
              </a:rPr>
              <a:t>Frosch</a:t>
            </a:r>
            <a:endParaRPr lang="en-US" sz="7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000" b="1" dirty="0">
                <a:solidFill>
                  <a:schemeClr val="tx2"/>
                </a:solidFill>
              </a:rPr>
              <a:t>First virus causing animal disease </a:t>
            </a:r>
            <a:r>
              <a:rPr lang="en-US" sz="7000" dirty="0">
                <a:solidFill>
                  <a:schemeClr val="tx2"/>
                </a:solidFill>
              </a:rPr>
              <a:t>(1892 - tobacco mosaic virus)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000" b="1" dirty="0" err="1">
                <a:solidFill>
                  <a:schemeClr val="tx2"/>
                </a:solidFill>
              </a:rPr>
              <a:t>Afticization</a:t>
            </a:r>
            <a:r>
              <a:rPr lang="en-US" sz="7000" dirty="0">
                <a:solidFill>
                  <a:schemeClr val="tx2"/>
                </a:solidFill>
              </a:rPr>
              <a:t>, 1871 enacted in Prussia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000" dirty="0">
                <a:solidFill>
                  <a:schemeClr val="tx2"/>
                </a:solidFill>
              </a:rPr>
              <a:t>European pandemics in 1937-39, 1951-52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000" b="1" dirty="0">
                <a:solidFill>
                  <a:schemeClr val="tx2"/>
                </a:solidFill>
              </a:rPr>
              <a:t>Vaccination in European countries</a:t>
            </a:r>
            <a:r>
              <a:rPr lang="en-US" sz="7000" dirty="0">
                <a:solidFill>
                  <a:schemeClr val="tx2"/>
                </a:solidFill>
              </a:rPr>
              <a:t> since</a:t>
            </a:r>
            <a:r>
              <a:rPr lang="en-US" sz="7000" b="1" dirty="0">
                <a:solidFill>
                  <a:schemeClr val="tx2"/>
                </a:solidFill>
              </a:rPr>
              <a:t>1950s</a:t>
            </a:r>
            <a:endParaRPr lang="en-US" sz="7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000" b="1" dirty="0">
                <a:solidFill>
                  <a:schemeClr val="tx2"/>
                </a:solidFill>
              </a:rPr>
              <a:t>Last occurrence in the Czech Republic in 1975</a:t>
            </a:r>
            <a:endParaRPr lang="en-US" sz="7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000" b="1" dirty="0">
                <a:solidFill>
                  <a:schemeClr val="tx2"/>
                </a:solidFill>
              </a:rPr>
              <a:t>1.1.1990 vaccination ban</a:t>
            </a:r>
            <a:endParaRPr lang="en-US" sz="7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000" dirty="0">
                <a:solidFill>
                  <a:schemeClr val="tx2"/>
                </a:solidFill>
              </a:rPr>
              <a:t>2001 England, 4 million head, €360 million, 2060 outbreaks, illegal importation of meat, feeding pigs with kitchen waste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000" dirty="0">
                <a:solidFill>
                  <a:schemeClr val="tx2"/>
                </a:solidFill>
              </a:rPr>
              <a:t>2011 Bulgaria, wild boar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000" dirty="0">
                <a:solidFill>
                  <a:schemeClr val="tx2"/>
                </a:solidFill>
              </a:rPr>
              <a:t>Illegal trade, laboratory escape (Russia 1993, England 2007)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000" dirty="0">
                <a:solidFill>
                  <a:schemeClr val="tx2"/>
                </a:solidFill>
              </a:rPr>
              <a:t>Risk countries: Turkey, Russia, North Africa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000" dirty="0">
                <a:solidFill>
                  <a:schemeClr val="tx2"/>
                </a:solidFill>
              </a:rPr>
              <a:t>Prof. </a:t>
            </a:r>
            <a:r>
              <a:rPr lang="en-US" sz="7000" dirty="0" err="1">
                <a:solidFill>
                  <a:schemeClr val="tx2"/>
                </a:solidFill>
              </a:rPr>
              <a:t>Kouba</a:t>
            </a:r>
            <a:r>
              <a:rPr lang="en-US" sz="7000" dirty="0">
                <a:solidFill>
                  <a:schemeClr val="tx2"/>
                </a:solidFill>
              </a:rPr>
              <a:t>, 1964, eradication of SLAK in Mongolia, CS vaccine A+O</a:t>
            </a:r>
          </a:p>
          <a:p>
            <a:endParaRPr lang="cs-CZ" altLang="cs-CZ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1981201" y="335666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en-US" altLang="cs-CZ">
                <a:solidFill>
                  <a:schemeClr val="tx2"/>
                </a:solidFill>
                <a:latin typeface="+mn-lt"/>
              </a:rPr>
            </a:br>
            <a:endParaRPr lang="en-US" altLang="cs-CZ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197" name="Picture 6" descr="https://upload.wikimedia.org/wikipedia/commons/e/e4/Foot_and_mouth_disease_in_mou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560" y="4337725"/>
            <a:ext cx="2608461" cy="178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Prof. Friedrich Loeff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167" y="15866"/>
            <a:ext cx="1763842" cy="271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370691" y="2754984"/>
            <a:ext cx="178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dirty="0">
                <a:solidFill>
                  <a:schemeClr val="tx2"/>
                </a:solidFill>
                <a:cs typeface="Calibri" panose="020F0502020204030204" pitchFamily="34" charset="0"/>
              </a:rPr>
              <a:t>Friedrich </a:t>
            </a:r>
            <a:r>
              <a:rPr lang="cs-CZ" altLang="cs-CZ" dirty="0" err="1">
                <a:solidFill>
                  <a:schemeClr val="tx2"/>
                </a:solidFill>
                <a:cs typeface="Calibri" panose="020F0502020204030204" pitchFamily="34" charset="0"/>
              </a:rPr>
              <a:t>Loeffler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17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827" y="0"/>
            <a:ext cx="1109078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4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Aujeszky</a:t>
            </a:r>
            <a:r>
              <a:rPr lang="en-US" altLang="cs-CZ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disease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1760538"/>
            <a:ext cx="121920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20000"/>
              </a:spcBef>
            </a:pPr>
            <a:endParaRPr lang="cs-CZ" altLang="cs-CZ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cs-CZ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34A041C-660F-41CC-8C1A-7A319725F33F}"/>
              </a:ext>
            </a:extLst>
          </p:cNvPr>
          <p:cNvSpPr txBox="1"/>
          <p:nvPr/>
        </p:nvSpPr>
        <p:spPr>
          <a:xfrm>
            <a:off x="218501" y="1143000"/>
            <a:ext cx="1197349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</a:rPr>
              <a:t>World-wide spread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</a:rPr>
              <a:t>In Europe, despite considerable efforts, elimination has not been achieved</a:t>
            </a:r>
            <a:endParaRPr lang="cs-CZ" sz="2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</a:rPr>
              <a:t>In the</a:t>
            </a: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en-US" sz="2600" b="1" dirty="0">
                <a:solidFill>
                  <a:schemeClr val="tx2"/>
                </a:solidFill>
              </a:rPr>
              <a:t>Czech Republic "stamping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b="1" dirty="0">
                <a:solidFill>
                  <a:schemeClr val="tx2"/>
                </a:solidFill>
              </a:rPr>
              <a:t>out" or vaccination</a:t>
            </a:r>
            <a:r>
              <a:rPr lang="cs-CZ" sz="2600" b="1" dirty="0">
                <a:solidFill>
                  <a:schemeClr val="tx2"/>
                </a:solidFill>
              </a:rPr>
              <a:t> </a:t>
            </a:r>
            <a:r>
              <a:rPr lang="en-US" sz="2600" b="1" dirty="0">
                <a:solidFill>
                  <a:schemeClr val="tx2"/>
                </a:solidFill>
              </a:rPr>
              <a:t>methods</a:t>
            </a:r>
            <a:endParaRPr lang="cs-CZ" sz="26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</a:rPr>
              <a:t>In the</a:t>
            </a: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en-US" sz="2600" b="1" dirty="0">
                <a:solidFill>
                  <a:schemeClr val="tx2"/>
                </a:solidFill>
              </a:rPr>
              <a:t>Czech Republic, the eradication </a:t>
            </a:r>
            <a:r>
              <a:rPr lang="en-US" sz="2600" b="1" dirty="0" err="1">
                <a:solidFill>
                  <a:schemeClr val="tx2"/>
                </a:solidFill>
              </a:rPr>
              <a:t>programme</a:t>
            </a:r>
            <a:r>
              <a:rPr lang="en-US" sz="2600" b="1" dirty="0">
                <a:solidFill>
                  <a:schemeClr val="tx2"/>
                </a:solidFill>
              </a:rPr>
              <a:t> ended in 1987 and in 1988 the Czech Republic was </a:t>
            </a:r>
            <a:r>
              <a:rPr lang="en-US" sz="2600" b="1" dirty="0" err="1">
                <a:solidFill>
                  <a:schemeClr val="tx2"/>
                </a:solidFill>
              </a:rPr>
              <a:t>recognised</a:t>
            </a:r>
            <a:r>
              <a:rPr lang="en-US" sz="2600" b="1" dirty="0">
                <a:solidFill>
                  <a:schemeClr val="tx2"/>
                </a:solidFill>
              </a:rPr>
              <a:t> by the OIE as an AD-free country</a:t>
            </a:r>
            <a:endParaRPr lang="cs-CZ" sz="26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6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2"/>
                </a:solidFill>
              </a:rPr>
              <a:t>Czech Republic's EU status confirmed in 2004</a:t>
            </a:r>
            <a:endParaRPr lang="cs-CZ" sz="26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</a:rPr>
              <a:t>In 2003 outbreak in domestic pigs</a:t>
            </a:r>
            <a:endParaRPr lang="cs-CZ" sz="2600" dirty="0">
              <a:solidFill>
                <a:schemeClr val="tx2"/>
              </a:solidFill>
            </a:endParaRPr>
          </a:p>
          <a:p>
            <a:endParaRPr lang="cs-CZ" sz="2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2"/>
                </a:solidFill>
              </a:rPr>
              <a:t>However, the wild pig is also a host and reservoir in the Czech Republic</a:t>
            </a:r>
            <a:endParaRPr lang="cs-CZ" sz="26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</a:rPr>
              <a:t>Seropositivity studies in wild boar in 2017: </a:t>
            </a:r>
            <a:r>
              <a:rPr lang="en-US" sz="2600" b="1" dirty="0">
                <a:solidFill>
                  <a:schemeClr val="tx2"/>
                </a:solidFill>
              </a:rPr>
              <a:t>21.4%</a:t>
            </a:r>
            <a:r>
              <a:rPr lang="en-US" sz="2600" dirty="0">
                <a:solidFill>
                  <a:schemeClr val="tx2"/>
                </a:solidFill>
              </a:rPr>
              <a:t> (82,114 samples, of which 17,572 positive)</a:t>
            </a:r>
            <a:endParaRPr lang="cs-CZ" sz="2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</a:rPr>
              <a:t>Risk for hunting dogs (in dogs the disease mimics rabies infection)</a:t>
            </a:r>
            <a:endParaRPr lang="cs-CZ" sz="2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</a:rPr>
              <a:t>Risk for pig farms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92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39843" y="228600"/>
            <a:ext cx="1162487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400" b="1" dirty="0" err="1">
                <a:solidFill>
                  <a:schemeClr val="tx2"/>
                </a:solidFill>
                <a:latin typeface="+mn-lt"/>
              </a:rPr>
              <a:t>Classical</a:t>
            </a:r>
            <a:r>
              <a:rPr lang="cs-CZ" altLang="cs-CZ" sz="4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altLang="cs-CZ" sz="4400" b="1" dirty="0" err="1">
                <a:solidFill>
                  <a:schemeClr val="tx2"/>
                </a:solidFill>
                <a:latin typeface="+mn-lt"/>
              </a:rPr>
              <a:t>swine</a:t>
            </a:r>
            <a:r>
              <a:rPr lang="cs-CZ" altLang="cs-CZ" sz="4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altLang="cs-CZ" sz="4400" b="1" dirty="0" err="1">
                <a:solidFill>
                  <a:schemeClr val="tx2"/>
                </a:solidFill>
                <a:latin typeface="+mn-lt"/>
              </a:rPr>
              <a:t>fever</a:t>
            </a:r>
            <a:endParaRPr lang="cs-CZ" altLang="cs-CZ" sz="4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201714" y="1752600"/>
            <a:ext cx="9831049" cy="44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spcBef>
                <a:spcPct val="20000"/>
              </a:spcBef>
              <a:defRPr/>
            </a:pPr>
            <a:endParaRPr lang="cs-CZ" sz="2800" dirty="0">
              <a:solidFill>
                <a:schemeClr val="tx2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B55F9CC-9821-4C93-94CF-136FEF9B9A29}"/>
              </a:ext>
            </a:extLst>
          </p:cNvPr>
          <p:cNvSpPr/>
          <p:nvPr/>
        </p:nvSpPr>
        <p:spPr>
          <a:xfrm>
            <a:off x="547141" y="1305342"/>
            <a:ext cx="114524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Since</a:t>
            </a:r>
            <a:r>
              <a:rPr lang="cs-CZ" sz="2800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1975, the virus has not been in the population</a:t>
            </a:r>
            <a:r>
              <a:rPr lang="cs-CZ" sz="2800" b="1" dirty="0">
                <a:solidFill>
                  <a:schemeClr val="tx2"/>
                </a:solidFill>
              </a:rPr>
              <a:t> </a:t>
            </a:r>
            <a:r>
              <a:rPr lang="cs-CZ" sz="2800" b="1" dirty="0" err="1">
                <a:solidFill>
                  <a:schemeClr val="tx2"/>
                </a:solidFill>
              </a:rPr>
              <a:t>of</a:t>
            </a:r>
            <a:r>
              <a:rPr lang="cs-CZ" sz="2800" b="1" dirty="0">
                <a:solidFill>
                  <a:schemeClr val="tx2"/>
                </a:solidFill>
              </a:rPr>
              <a:t> </a:t>
            </a:r>
            <a:r>
              <a:rPr lang="cs-CZ" sz="2800" b="1" dirty="0" err="1">
                <a:solidFill>
                  <a:schemeClr val="tx2"/>
                </a:solidFill>
              </a:rPr>
              <a:t>wild</a:t>
            </a:r>
            <a:r>
              <a:rPr lang="cs-CZ" sz="2800" b="1" dirty="0">
                <a:solidFill>
                  <a:schemeClr val="tx2"/>
                </a:solidFill>
              </a:rPr>
              <a:t> </a:t>
            </a:r>
            <a:r>
              <a:rPr lang="cs-CZ" sz="2800" b="1" dirty="0" err="1">
                <a:solidFill>
                  <a:schemeClr val="tx2"/>
                </a:solidFill>
              </a:rPr>
              <a:t>boars</a:t>
            </a:r>
            <a:endParaRPr lang="en-US" sz="28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Imported from</a:t>
            </a:r>
            <a:r>
              <a:rPr lang="cs-CZ" sz="2800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Austria in October 1990</a:t>
            </a:r>
            <a:endParaRPr lang="en-US" sz="28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Vaccination in domestic pig farms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Ban o</a:t>
            </a:r>
            <a:r>
              <a:rPr lang="cs-CZ" sz="2800" dirty="0">
                <a:solidFill>
                  <a:schemeClr val="tx2"/>
                </a:solidFill>
              </a:rPr>
              <a:t>f</a:t>
            </a:r>
            <a:r>
              <a:rPr lang="en-US" sz="2800" dirty="0">
                <a:solidFill>
                  <a:schemeClr val="tx2"/>
                </a:solidFill>
              </a:rPr>
              <a:t> vaccination in the Czech Republic as of 1 July 1992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T</a:t>
            </a:r>
            <a:r>
              <a:rPr lang="en-US" sz="2800" dirty="0">
                <a:solidFill>
                  <a:schemeClr val="tx2"/>
                </a:solidFill>
              </a:rPr>
              <a:t>he National Reference Laboratory (NRL) </a:t>
            </a:r>
            <a:r>
              <a:rPr lang="en-US" sz="2800" dirty="0" err="1">
                <a:solidFill>
                  <a:schemeClr val="tx2"/>
                </a:solidFill>
              </a:rPr>
              <a:t>Jihlava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cs-CZ" sz="2800" dirty="0">
                <a:solidFill>
                  <a:schemeClr val="tx2"/>
                </a:solidFill>
              </a:rPr>
              <a:t>- </a:t>
            </a:r>
            <a:r>
              <a:rPr lang="cs-CZ" sz="2800" dirty="0" err="1">
                <a:solidFill>
                  <a:schemeClr val="tx2"/>
                </a:solidFill>
              </a:rPr>
              <a:t>established</a:t>
            </a:r>
            <a:r>
              <a:rPr lang="cs-CZ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(1991-92)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Last detection of the virus in wild boars 1999 (</a:t>
            </a:r>
            <a:r>
              <a:rPr lang="en-US" sz="2800" dirty="0" err="1">
                <a:solidFill>
                  <a:schemeClr val="tx2"/>
                </a:solidFill>
              </a:rPr>
              <a:t>Vsetín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Last virus detection in domestic pigs 1997 (</a:t>
            </a:r>
            <a:r>
              <a:rPr lang="en-US" sz="2800" dirty="0" err="1">
                <a:solidFill>
                  <a:schemeClr val="tx2"/>
                </a:solidFill>
              </a:rPr>
              <a:t>Kroměříž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84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tx2"/>
                </a:solidFill>
                <a:latin typeface="+mn-lt"/>
              </a:rPr>
              <a:t>African</a:t>
            </a:r>
            <a:r>
              <a:rPr lang="cs-CZ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+mn-lt"/>
              </a:rPr>
              <a:t>swine</a:t>
            </a:r>
            <a:r>
              <a:rPr lang="cs-CZ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+mn-lt"/>
              </a:rPr>
              <a:t>fever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4123" y="1813764"/>
            <a:ext cx="1186375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African swine fever in the Czech Republic is only in wild </a:t>
            </a:r>
            <a:r>
              <a:rPr lang="cs-CZ" dirty="0" err="1">
                <a:solidFill>
                  <a:schemeClr val="tx2"/>
                </a:solidFill>
              </a:rPr>
              <a:t>boars</a:t>
            </a:r>
            <a:r>
              <a:rPr lang="en-US" dirty="0">
                <a:solidFill>
                  <a:schemeClr val="tx2"/>
                </a:solidFill>
              </a:rPr>
              <a:t> and is still </a:t>
            </a:r>
            <a:r>
              <a:rPr lang="cs-CZ" dirty="0" err="1">
                <a:solidFill>
                  <a:schemeClr val="tx2"/>
                </a:solidFill>
              </a:rPr>
              <a:t>endemic</a:t>
            </a:r>
            <a:r>
              <a:rPr lang="cs-CZ" dirty="0">
                <a:solidFill>
                  <a:schemeClr val="tx2"/>
                </a:solidFill>
              </a:rPr>
              <a:t> in </a:t>
            </a:r>
            <a:r>
              <a:rPr lang="cs-CZ" dirty="0" err="1">
                <a:solidFill>
                  <a:schemeClr val="tx2"/>
                </a:solidFill>
              </a:rPr>
              <a:t>the</a:t>
            </a:r>
            <a:r>
              <a:rPr lang="cs-CZ" dirty="0">
                <a:solidFill>
                  <a:schemeClr val="tx2"/>
                </a:solidFill>
              </a:rPr>
              <a:t> area </a:t>
            </a:r>
            <a:r>
              <a:rPr lang="cs-CZ" dirty="0" err="1">
                <a:solidFill>
                  <a:schemeClr val="tx2"/>
                </a:solidFill>
              </a:rPr>
              <a:t>of</a:t>
            </a:r>
            <a:r>
              <a:rPr lang="cs-CZ" dirty="0">
                <a:solidFill>
                  <a:schemeClr val="tx2"/>
                </a:solidFill>
              </a:rPr>
              <a:t> CZ</a:t>
            </a:r>
          </a:p>
          <a:p>
            <a:pPr>
              <a:lnSpc>
                <a:spcPct val="100000"/>
              </a:lnSpc>
            </a:pPr>
            <a:r>
              <a:rPr lang="cs-CZ" dirty="0" err="1">
                <a:solidFill>
                  <a:schemeClr val="tx2"/>
                </a:solidFill>
              </a:rPr>
              <a:t>First</a:t>
            </a:r>
            <a:r>
              <a:rPr lang="en-US" dirty="0">
                <a:solidFill>
                  <a:schemeClr val="tx2"/>
                </a:solidFill>
              </a:rPr>
              <a:t> occurrence in wild pigs - 26.6.2017 NRL for A</a:t>
            </a:r>
            <a:r>
              <a:rPr lang="cs-CZ" dirty="0">
                <a:solidFill>
                  <a:schemeClr val="tx2"/>
                </a:solidFill>
              </a:rPr>
              <a:t>SF </a:t>
            </a:r>
            <a:r>
              <a:rPr lang="en-US" dirty="0">
                <a:solidFill>
                  <a:schemeClr val="tx2"/>
                </a:solidFill>
              </a:rPr>
              <a:t>(SVÚ </a:t>
            </a:r>
            <a:r>
              <a:rPr lang="en-US" dirty="0" err="1">
                <a:solidFill>
                  <a:schemeClr val="tx2"/>
                </a:solidFill>
              </a:rPr>
              <a:t>Jihlava</a:t>
            </a:r>
            <a:r>
              <a:rPr lang="en-US" dirty="0">
                <a:solidFill>
                  <a:schemeClr val="tx2"/>
                </a:solidFill>
              </a:rPr>
              <a:t>) confirmed the occurrence of A</a:t>
            </a:r>
            <a:r>
              <a:rPr lang="cs-CZ" dirty="0">
                <a:solidFill>
                  <a:schemeClr val="tx2"/>
                </a:solidFill>
              </a:rPr>
              <a:t>SF</a:t>
            </a:r>
            <a:r>
              <a:rPr lang="en-US" dirty="0">
                <a:solidFill>
                  <a:schemeClr val="tx2"/>
                </a:solidFill>
              </a:rPr>
              <a:t> in the Czech Republic in a wild </a:t>
            </a:r>
            <a:r>
              <a:rPr lang="cs-CZ" dirty="0" err="1">
                <a:solidFill>
                  <a:schemeClr val="tx2"/>
                </a:solidFill>
              </a:rPr>
              <a:t>boar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dirty="0" err="1">
                <a:solidFill>
                  <a:schemeClr val="tx2"/>
                </a:solidFill>
              </a:rPr>
              <a:t>Zelechovice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nad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Dřevnicí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Zlín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cs-CZ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2019-2022 Czech Republic free of A</a:t>
            </a:r>
            <a:r>
              <a:rPr lang="cs-CZ" dirty="0">
                <a:solidFill>
                  <a:schemeClr val="tx2"/>
                </a:solidFill>
              </a:rPr>
              <a:t>SF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Second</a:t>
            </a:r>
            <a:r>
              <a:rPr lang="en-US" dirty="0">
                <a:solidFill>
                  <a:schemeClr val="tx2"/>
                </a:solidFill>
              </a:rPr>
              <a:t> occurrence in wild boar in 2022 - total of 84 positive cases</a:t>
            </a:r>
            <a:endParaRPr lang="cs-CZ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cs-CZ" dirty="0" err="1">
                <a:solidFill>
                  <a:schemeClr val="tx2"/>
                </a:solidFill>
              </a:rPr>
              <a:t>Situation</a:t>
            </a:r>
            <a:r>
              <a:rPr lang="cs-CZ" dirty="0">
                <a:solidFill>
                  <a:schemeClr val="tx2"/>
                </a:solidFill>
              </a:rPr>
              <a:t> 2024 </a:t>
            </a:r>
            <a:r>
              <a:rPr lang="cs-CZ" dirty="0" err="1">
                <a:solidFill>
                  <a:schemeClr val="tx2"/>
                </a:solidFill>
              </a:rPr>
              <a:t>yet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27 positive cases 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860" y="5243384"/>
            <a:ext cx="2463001" cy="164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001" y="5239428"/>
            <a:ext cx="2411760" cy="164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766916" y="17199"/>
            <a:ext cx="3286477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dirty="0"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000" dirty="0">
              <a:solidFill>
                <a:srgbClr val="0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000" dirty="0">
              <a:solidFill>
                <a:srgbClr val="0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000" dirty="0">
              <a:solidFill>
                <a:srgbClr val="0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Coated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DNA virus  </a:t>
            </a:r>
            <a:r>
              <a:rPr kumimoji="0" lang="cs-CZ" altLang="cs-CZ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family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cs-CZ" altLang="cs-CZ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Asfariviridae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cs-CZ" altLang="cs-CZ" sz="1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genus 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cs-CZ" altLang="cs-CZ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Asfivirus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Mikroskopický sním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327" y="214131"/>
            <a:ext cx="261937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5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07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Evolution of the disease situation </a:t>
            </a:r>
            <a:r>
              <a:rPr lang="cs-CZ" altLang="cs-CZ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CZ</a:t>
            </a:r>
            <a:endParaRPr lang="cs-CZ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77328"/>
            <a:ext cx="12192000" cy="499019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err="1">
                <a:solidFill>
                  <a:srgbClr val="002060"/>
                </a:solidFill>
              </a:rPr>
              <a:t>Eradication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of</a:t>
            </a:r>
            <a:r>
              <a:rPr lang="cs-CZ" dirty="0">
                <a:solidFill>
                  <a:srgbClr val="002060"/>
                </a:solidFill>
              </a:rPr>
              <a:t> very </a:t>
            </a:r>
            <a:r>
              <a:rPr lang="cs-CZ" dirty="0" err="1">
                <a:solidFill>
                  <a:srgbClr val="002060"/>
                </a:solidFill>
              </a:rPr>
              <a:t>dangerous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infectious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diseases</a:t>
            </a:r>
            <a:endParaRPr lang="cs-CZ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002060"/>
                </a:solidFill>
              </a:rPr>
              <a:t>Period 1989-2008-2010-2018-2023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	- </a:t>
            </a:r>
            <a:r>
              <a:rPr lang="en-US" sz="2700" dirty="0">
                <a:solidFill>
                  <a:srgbClr val="002060"/>
                </a:solidFill>
              </a:rPr>
              <a:t>significant deterioration in the health status of pig holdings </a:t>
            </a:r>
            <a:endParaRPr lang="cs-CZ" sz="27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700" dirty="0">
                <a:solidFill>
                  <a:srgbClr val="002060"/>
                </a:solidFill>
              </a:rPr>
              <a:t>	</a:t>
            </a:r>
            <a:r>
              <a:rPr lang="en-US" sz="2700" dirty="0">
                <a:solidFill>
                  <a:srgbClr val="002060"/>
                </a:solidFill>
              </a:rPr>
              <a:t>- huge consumption of antibiotics - veterinary care </a:t>
            </a:r>
            <a:r>
              <a:rPr lang="cs-CZ" sz="2700" dirty="0">
                <a:solidFill>
                  <a:srgbClr val="002060"/>
                </a:solidFill>
              </a:rPr>
              <a:t>0,16</a:t>
            </a:r>
            <a:r>
              <a:rPr lang="en-US" sz="2700" dirty="0">
                <a:solidFill>
                  <a:srgbClr val="002060"/>
                </a:solidFill>
              </a:rPr>
              <a:t>-</a:t>
            </a:r>
            <a:r>
              <a:rPr lang="cs-CZ" sz="2700" dirty="0">
                <a:solidFill>
                  <a:srgbClr val="002060"/>
                </a:solidFill>
              </a:rPr>
              <a:t>0,24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cs-CZ" sz="2700" dirty="0">
                <a:solidFill>
                  <a:srgbClr val="002060"/>
                </a:solidFill>
              </a:rPr>
              <a:t>€/kg body </a:t>
            </a:r>
            <a:r>
              <a:rPr lang="en-US" sz="2700" dirty="0">
                <a:solidFill>
                  <a:srgbClr val="002060"/>
                </a:solidFill>
              </a:rPr>
              <a:t>live weight      </a:t>
            </a:r>
            <a:endParaRPr lang="cs-CZ" sz="27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700" dirty="0">
                <a:solidFill>
                  <a:srgbClr val="002060"/>
                </a:solidFill>
              </a:rPr>
              <a:t>	</a:t>
            </a:r>
            <a:r>
              <a:rPr lang="en-US" sz="2700" dirty="0">
                <a:solidFill>
                  <a:srgbClr val="002060"/>
                </a:solidFill>
              </a:rPr>
              <a:t>- since 2008 repopulation of pig farms to SPF status </a:t>
            </a:r>
            <a:endParaRPr lang="cs-CZ" sz="27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700" dirty="0">
                <a:solidFill>
                  <a:srgbClr val="002060"/>
                </a:solidFill>
              </a:rPr>
              <a:t>	</a:t>
            </a:r>
            <a:r>
              <a:rPr lang="en-US" sz="2700" dirty="0">
                <a:solidFill>
                  <a:srgbClr val="002060"/>
                </a:solidFill>
              </a:rPr>
              <a:t>- 2010 first subsidies for pigs 8.F.a. and 8.F.b.(d) </a:t>
            </a:r>
            <a:endParaRPr lang="cs-CZ" sz="27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700" dirty="0">
                <a:solidFill>
                  <a:srgbClr val="002060"/>
                </a:solidFill>
              </a:rPr>
              <a:t>	</a:t>
            </a:r>
            <a:r>
              <a:rPr lang="en-US" sz="2700" dirty="0">
                <a:solidFill>
                  <a:srgbClr val="002060"/>
                </a:solidFill>
              </a:rPr>
              <a:t>- repopulation led to </a:t>
            </a:r>
            <a:r>
              <a:rPr lang="cs-CZ" sz="2700" dirty="0">
                <a:solidFill>
                  <a:srgbClr val="002060"/>
                </a:solidFill>
              </a:rPr>
              <a:t>drop in </a:t>
            </a:r>
            <a:r>
              <a:rPr lang="cs-CZ" sz="2700" dirty="0" err="1">
                <a:solidFill>
                  <a:srgbClr val="002060"/>
                </a:solidFill>
              </a:rPr>
              <a:t>consumption</a:t>
            </a:r>
            <a:r>
              <a:rPr lang="en-US" sz="2700" dirty="0">
                <a:solidFill>
                  <a:srgbClr val="002060"/>
                </a:solidFill>
              </a:rPr>
              <a:t> of antimicrobials </a:t>
            </a:r>
            <a:r>
              <a:rPr lang="cs-CZ" sz="2700" dirty="0" err="1">
                <a:solidFill>
                  <a:srgbClr val="002060"/>
                </a:solidFill>
              </a:rPr>
              <a:t>at</a:t>
            </a:r>
            <a:r>
              <a:rPr lang="en-US" sz="2700" dirty="0">
                <a:solidFill>
                  <a:srgbClr val="002060"/>
                </a:solidFill>
              </a:rPr>
              <a:t> the level of </a:t>
            </a:r>
            <a:r>
              <a:rPr lang="cs-CZ" sz="2700" dirty="0">
                <a:solidFill>
                  <a:srgbClr val="002060"/>
                </a:solidFill>
              </a:rPr>
              <a:t>42,2</a:t>
            </a:r>
            <a:r>
              <a:rPr lang="en-US" sz="2700" dirty="0">
                <a:solidFill>
                  <a:srgbClr val="002060"/>
                </a:solidFill>
              </a:rPr>
              <a:t> mg/</a:t>
            </a:r>
            <a:r>
              <a:rPr lang="cs-CZ" sz="2700" dirty="0">
                <a:solidFill>
                  <a:srgbClr val="002060"/>
                </a:solidFill>
              </a:rPr>
              <a:t>PC</a:t>
            </a:r>
            <a:r>
              <a:rPr lang="en-US" sz="2700" dirty="0">
                <a:solidFill>
                  <a:srgbClr val="002060"/>
                </a:solidFill>
              </a:rPr>
              <a:t>U </a:t>
            </a:r>
            <a:r>
              <a:rPr lang="en-US" sz="2100" dirty="0">
                <a:solidFill>
                  <a:srgbClr val="002060"/>
                </a:solidFill>
              </a:rPr>
              <a:t>(202</a:t>
            </a:r>
            <a:r>
              <a:rPr lang="cs-CZ" sz="2100" dirty="0">
                <a:solidFill>
                  <a:srgbClr val="002060"/>
                </a:solidFill>
              </a:rPr>
              <a:t>3</a:t>
            </a:r>
            <a:r>
              <a:rPr lang="en-US" sz="2100" dirty="0">
                <a:solidFill>
                  <a:srgbClr val="002060"/>
                </a:solidFill>
              </a:rPr>
              <a:t>)</a:t>
            </a:r>
            <a:endParaRPr lang="cs-CZ" sz="21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700" dirty="0">
                <a:solidFill>
                  <a:srgbClr val="002060"/>
                </a:solidFill>
              </a:rPr>
              <a:t>	</a:t>
            </a:r>
            <a:r>
              <a:rPr lang="en-US" sz="2700" dirty="0">
                <a:solidFill>
                  <a:srgbClr val="002060"/>
                </a:solidFill>
              </a:rPr>
              <a:t>- after repopulations, the cost of veterinary care is </a:t>
            </a:r>
            <a:r>
              <a:rPr lang="cs-CZ" sz="2700" dirty="0">
                <a:solidFill>
                  <a:srgbClr val="002060"/>
                </a:solidFill>
              </a:rPr>
              <a:t>0,024</a:t>
            </a:r>
            <a:r>
              <a:rPr lang="en-US" sz="2700" dirty="0">
                <a:solidFill>
                  <a:srgbClr val="002060"/>
                </a:solidFill>
              </a:rPr>
              <a:t>-</a:t>
            </a:r>
            <a:r>
              <a:rPr lang="cs-CZ" sz="2700" dirty="0">
                <a:solidFill>
                  <a:srgbClr val="002060"/>
                </a:solidFill>
              </a:rPr>
              <a:t>0,048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cs-CZ" sz="2700" dirty="0">
                <a:solidFill>
                  <a:srgbClr val="002060"/>
                </a:solidFill>
              </a:rPr>
              <a:t>€/kg body </a:t>
            </a:r>
            <a:r>
              <a:rPr lang="en-US" sz="2700" dirty="0">
                <a:solidFill>
                  <a:srgbClr val="002060"/>
                </a:solidFill>
              </a:rPr>
              <a:t>live weight </a:t>
            </a:r>
            <a:endParaRPr lang="cs-CZ" sz="27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3 .  </a:t>
            </a:r>
            <a:r>
              <a:rPr lang="cs-CZ" dirty="0" err="1">
                <a:solidFill>
                  <a:srgbClr val="002060"/>
                </a:solidFill>
              </a:rPr>
              <a:t>Plan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of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further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decrease</a:t>
            </a:r>
            <a:r>
              <a:rPr lang="cs-CZ" dirty="0">
                <a:solidFill>
                  <a:srgbClr val="002060"/>
                </a:solidFill>
              </a:rPr>
              <a:t> in </a:t>
            </a:r>
            <a:r>
              <a:rPr lang="cs-CZ" dirty="0" err="1">
                <a:solidFill>
                  <a:srgbClr val="002060"/>
                </a:solidFill>
              </a:rPr>
              <a:t>consumption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of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antimicrobials</a:t>
            </a:r>
            <a:r>
              <a:rPr lang="cs-CZ" dirty="0">
                <a:solidFill>
                  <a:srgbClr val="002060"/>
                </a:solidFill>
              </a:rPr>
              <a:t>: period 2023-2027 (2030)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	- </a:t>
            </a:r>
            <a:r>
              <a:rPr lang="en-US" dirty="0">
                <a:solidFill>
                  <a:srgbClr val="002060"/>
                </a:solidFill>
              </a:rPr>
              <a:t>measures to increase immunity in pig</a:t>
            </a:r>
            <a:r>
              <a:rPr lang="cs-CZ" dirty="0">
                <a:solidFill>
                  <a:srgbClr val="002060"/>
                </a:solidFill>
              </a:rPr>
              <a:t>s</a:t>
            </a:r>
            <a:r>
              <a:rPr lang="en-US" dirty="0">
                <a:solidFill>
                  <a:srgbClr val="002060"/>
                </a:solidFill>
              </a:rPr>
              <a:t> by vaccination 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US" dirty="0">
                <a:solidFill>
                  <a:srgbClr val="002060"/>
                </a:solidFill>
              </a:rPr>
              <a:t>- the aim is to gradually reduce the consumption of antimicrobials below 50 mg/CPU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6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0876" y="365125"/>
            <a:ext cx="1111182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+mn-lt"/>
              </a:rPr>
              <a:t>Development of the disease situation in pig farms in the Czech Republic</a:t>
            </a:r>
            <a:endParaRPr lang="cs-CZ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643" y="1593280"/>
            <a:ext cx="11929081" cy="47008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500" dirty="0">
                <a:solidFill>
                  <a:schemeClr val="tx2"/>
                </a:solidFill>
              </a:rPr>
              <a:t>In the post-1989 period, the disease situation in stables has gradually worsened   </a:t>
            </a:r>
            <a:endParaRPr lang="cs-CZ" sz="25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2500" dirty="0" err="1">
                <a:solidFill>
                  <a:schemeClr val="tx2"/>
                </a:solidFill>
              </a:rPr>
              <a:t>Atrophic</a:t>
            </a:r>
            <a:r>
              <a:rPr lang="cs-CZ" sz="2500" dirty="0">
                <a:solidFill>
                  <a:schemeClr val="tx2"/>
                </a:solidFill>
              </a:rPr>
              <a:t> rhinitis, </a:t>
            </a:r>
            <a:r>
              <a:rPr lang="en-US" sz="2500" dirty="0">
                <a:solidFill>
                  <a:schemeClr val="tx2"/>
                </a:solidFill>
              </a:rPr>
              <a:t>Enzootic pneumonia, </a:t>
            </a:r>
            <a:r>
              <a:rPr lang="cs-CZ" sz="2500" dirty="0" err="1">
                <a:solidFill>
                  <a:schemeClr val="tx2"/>
                </a:solidFill>
              </a:rPr>
              <a:t>Porcine</a:t>
            </a:r>
            <a:r>
              <a:rPr lang="cs-CZ" sz="2500" dirty="0">
                <a:solidFill>
                  <a:schemeClr val="tx2"/>
                </a:solidFill>
              </a:rPr>
              <a:t> </a:t>
            </a:r>
            <a:r>
              <a:rPr lang="en-US" sz="2500" dirty="0">
                <a:solidFill>
                  <a:schemeClr val="tx2"/>
                </a:solidFill>
              </a:rPr>
              <a:t>pleuropneumonia, </a:t>
            </a:r>
            <a:r>
              <a:rPr lang="cs-CZ" sz="2500" dirty="0" err="1">
                <a:solidFill>
                  <a:schemeClr val="tx2"/>
                </a:solidFill>
              </a:rPr>
              <a:t>Swine</a:t>
            </a:r>
            <a:r>
              <a:rPr lang="cs-CZ" sz="2500" dirty="0">
                <a:solidFill>
                  <a:schemeClr val="tx2"/>
                </a:solidFill>
              </a:rPr>
              <a:t> </a:t>
            </a:r>
            <a:r>
              <a:rPr lang="en-US" sz="2500" dirty="0">
                <a:solidFill>
                  <a:schemeClr val="tx2"/>
                </a:solidFill>
              </a:rPr>
              <a:t>Dysentery,   PRRS, PCV2, lice, scabies  </a:t>
            </a:r>
            <a:endParaRPr lang="cs-CZ" sz="25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500" dirty="0">
                <a:solidFill>
                  <a:schemeClr val="tx2"/>
                </a:solidFill>
              </a:rPr>
              <a:t>Import of breeding material</a:t>
            </a:r>
            <a:endParaRPr lang="cs-CZ" sz="25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500" dirty="0">
                <a:solidFill>
                  <a:schemeClr val="tx2"/>
                </a:solidFill>
              </a:rPr>
              <a:t>Movements of animals without knowledge of the disease situation</a:t>
            </a:r>
            <a:endParaRPr lang="cs-CZ" sz="25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500" dirty="0">
                <a:solidFill>
                  <a:schemeClr val="tx2"/>
                </a:solidFill>
              </a:rPr>
              <a:t>Loading piglets from several farms for fattening</a:t>
            </a:r>
            <a:endParaRPr lang="cs-CZ" sz="25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500" dirty="0">
                <a:solidFill>
                  <a:schemeClr val="tx2"/>
                </a:solidFill>
              </a:rPr>
              <a:t>Non-compliance with biosecurity rules</a:t>
            </a:r>
            <a:endParaRPr lang="cs-CZ" sz="25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500" dirty="0">
                <a:solidFill>
                  <a:schemeClr val="tx2"/>
                </a:solidFill>
              </a:rPr>
              <a:t>The Czech Republic has become a sick and uncompetitive country</a:t>
            </a:r>
            <a:endParaRPr lang="cs-CZ" sz="25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500" dirty="0">
                <a:solidFill>
                  <a:schemeClr val="tx2"/>
                </a:solidFill>
              </a:rPr>
              <a:t>Since 2004, the Health </a:t>
            </a:r>
            <a:r>
              <a:rPr lang="en-US" sz="2500" dirty="0" err="1">
                <a:solidFill>
                  <a:schemeClr val="tx2"/>
                </a:solidFill>
              </a:rPr>
              <a:t>Programme</a:t>
            </a:r>
            <a:r>
              <a:rPr lang="en-US" sz="2500" dirty="0">
                <a:solidFill>
                  <a:schemeClr val="tx2"/>
                </a:solidFill>
              </a:rPr>
              <a:t> of the Pig Breeders' Association (</a:t>
            </a:r>
            <a:r>
              <a:rPr lang="cs-CZ" sz="2500" dirty="0">
                <a:solidFill>
                  <a:schemeClr val="tx2"/>
                </a:solidFill>
              </a:rPr>
              <a:t>H</a:t>
            </a:r>
            <a:r>
              <a:rPr lang="en-US" sz="2500" dirty="0">
                <a:solidFill>
                  <a:schemeClr val="tx2"/>
                </a:solidFill>
              </a:rPr>
              <a:t>P </a:t>
            </a:r>
            <a:r>
              <a:rPr lang="cs-CZ" sz="2500" dirty="0">
                <a:solidFill>
                  <a:schemeClr val="tx2"/>
                </a:solidFill>
              </a:rPr>
              <a:t>PBA</a:t>
            </a:r>
            <a:r>
              <a:rPr lang="en-US" sz="2500" dirty="0">
                <a:solidFill>
                  <a:schemeClr val="tx2"/>
                </a:solidFill>
              </a:rPr>
              <a:t>) has been applied to nucleus breeds, </a:t>
            </a:r>
            <a:r>
              <a:rPr lang="cs-CZ" sz="2500" dirty="0" err="1">
                <a:solidFill>
                  <a:schemeClr val="tx2"/>
                </a:solidFill>
              </a:rPr>
              <a:t>Breeding</a:t>
            </a:r>
            <a:r>
              <a:rPr lang="cs-CZ" sz="2500" dirty="0">
                <a:solidFill>
                  <a:schemeClr val="tx2"/>
                </a:solidFill>
              </a:rPr>
              <a:t> and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cs-CZ" sz="2500" dirty="0" err="1">
                <a:solidFill>
                  <a:schemeClr val="tx2"/>
                </a:solidFill>
              </a:rPr>
              <a:t>Multiplication</a:t>
            </a:r>
            <a:r>
              <a:rPr lang="cs-CZ" sz="2500" dirty="0">
                <a:solidFill>
                  <a:schemeClr val="tx2"/>
                </a:solidFill>
              </a:rPr>
              <a:t> </a:t>
            </a:r>
            <a:r>
              <a:rPr lang="cs-CZ" sz="2500" dirty="0" err="1">
                <a:solidFill>
                  <a:schemeClr val="tx2"/>
                </a:solidFill>
              </a:rPr>
              <a:t>farms</a:t>
            </a:r>
            <a:r>
              <a:rPr lang="cs-CZ" sz="2500" dirty="0">
                <a:solidFill>
                  <a:schemeClr val="tx2"/>
                </a:solidFill>
              </a:rPr>
              <a:t> </a:t>
            </a:r>
            <a:r>
              <a:rPr lang="en-US" sz="2500" dirty="0">
                <a:solidFill>
                  <a:schemeClr val="tx2"/>
                </a:solidFill>
              </a:rPr>
              <a:t>and </a:t>
            </a:r>
            <a:r>
              <a:rPr lang="cs-CZ" sz="2500" dirty="0">
                <a:solidFill>
                  <a:schemeClr val="tx2"/>
                </a:solidFill>
              </a:rPr>
              <a:t>AI </a:t>
            </a:r>
            <a:r>
              <a:rPr lang="cs-CZ" sz="2500" dirty="0" err="1">
                <a:solidFill>
                  <a:schemeClr val="tx2"/>
                </a:solidFill>
              </a:rPr>
              <a:t>stations</a:t>
            </a:r>
            <a:endParaRPr lang="cs-CZ" sz="25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500" dirty="0">
                <a:solidFill>
                  <a:schemeClr val="tx2"/>
                </a:solidFill>
              </a:rPr>
              <a:t>ISOWEAN - MMEW, MEW, SEW, Multi-site, Two-site</a:t>
            </a:r>
            <a:r>
              <a:rPr lang="cs-CZ" sz="2500" dirty="0">
                <a:solidFill>
                  <a:schemeClr val="tx2"/>
                </a:solidFill>
              </a:rPr>
              <a:t>, </a:t>
            </a:r>
            <a:r>
              <a:rPr lang="cs-CZ" sz="2500" dirty="0" err="1">
                <a:solidFill>
                  <a:schemeClr val="tx2"/>
                </a:solidFill>
              </a:rPr>
              <a:t>Three-site</a:t>
            </a:r>
            <a:endParaRPr lang="cs-CZ" sz="2500" dirty="0">
              <a:solidFill>
                <a:schemeClr val="tx2"/>
              </a:solidFill>
            </a:endParaRPr>
          </a:p>
        </p:txBody>
      </p:sp>
      <p:pic>
        <p:nvPicPr>
          <p:cNvPr id="4" name="Picture 6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766" y="2536955"/>
            <a:ext cx="3059234" cy="168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8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838200" y="104930"/>
            <a:ext cx="10515600" cy="1221304"/>
          </a:xfrm>
        </p:spPr>
        <p:txBody>
          <a:bodyPr/>
          <a:lstStyle/>
          <a:p>
            <a:pPr algn="ctr"/>
            <a:r>
              <a:rPr lang="cs-CZ" altLang="cs-CZ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cs-CZ" altLang="cs-CZ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altLang="cs-CZ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cs-CZ" altLang="cs-CZ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lang="cs-CZ" altLang="cs-CZ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altLang="cs-CZ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pig</a:t>
            </a:r>
            <a:r>
              <a:rPr lang="cs-CZ" altLang="cs-CZ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</a:t>
            </a:r>
            <a:r>
              <a:rPr lang="cs-CZ" altLang="cs-CZ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CZ</a:t>
            </a:r>
            <a:endParaRPr lang="cs-CZ" altLang="cs-CZ" sz="3600" b="1" dirty="0">
              <a:solidFill>
                <a:srgbClr val="002060"/>
              </a:solidFill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280219" y="1491521"/>
            <a:ext cx="11911781" cy="536647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In 2008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b="1" dirty="0">
                <a:solidFill>
                  <a:schemeClr val="tx2"/>
                </a:solidFill>
              </a:rPr>
              <a:t>repopulations to SPF status began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Functional </a:t>
            </a:r>
            <a:r>
              <a:rPr lang="en-US" b="1" dirty="0">
                <a:solidFill>
                  <a:schemeClr val="tx2"/>
                </a:solidFill>
              </a:rPr>
              <a:t>biosecurity</a:t>
            </a:r>
            <a:r>
              <a:rPr lang="en-US" dirty="0">
                <a:solidFill>
                  <a:schemeClr val="tx2"/>
                </a:solidFill>
              </a:rPr>
              <a:t> reestablished and implemented</a:t>
            </a:r>
          </a:p>
          <a:p>
            <a:r>
              <a:rPr lang="en-US" dirty="0">
                <a:solidFill>
                  <a:schemeClr val="tx2"/>
                </a:solidFill>
              </a:rPr>
              <a:t>Low density of pig farms</a:t>
            </a:r>
          </a:p>
          <a:p>
            <a:r>
              <a:rPr lang="en-US" dirty="0">
                <a:solidFill>
                  <a:schemeClr val="tx2"/>
                </a:solidFill>
              </a:rPr>
              <a:t>Minimum reinfections to date</a:t>
            </a:r>
          </a:p>
          <a:p>
            <a:r>
              <a:rPr lang="en-US" dirty="0">
                <a:solidFill>
                  <a:schemeClr val="tx2"/>
                </a:solidFill>
              </a:rPr>
              <a:t>Only aerogenic infections (</a:t>
            </a:r>
            <a:r>
              <a:rPr lang="en-US" i="1" dirty="0">
                <a:solidFill>
                  <a:schemeClr val="tx2"/>
                </a:solidFill>
              </a:rPr>
              <a:t>Mycoplasma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hyopneumoniae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r>
              <a:rPr lang="cs-CZ" b="1" dirty="0">
                <a:solidFill>
                  <a:schemeClr val="tx2"/>
                </a:solidFill>
              </a:rPr>
              <a:t>T</a:t>
            </a:r>
            <a:r>
              <a:rPr lang="en-US" b="1" dirty="0" err="1">
                <a:solidFill>
                  <a:schemeClr val="tx2"/>
                </a:solidFill>
              </a:rPr>
              <a:t>oday</a:t>
            </a:r>
            <a:r>
              <a:rPr lang="en-US" b="1" dirty="0">
                <a:solidFill>
                  <a:schemeClr val="tx2"/>
                </a:solidFill>
              </a:rPr>
              <a:t> more than 85% of holdings in SPF status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The Czech Republic is one of the healthiest countries today</a:t>
            </a:r>
          </a:p>
          <a:p>
            <a:r>
              <a:rPr lang="en-US" dirty="0">
                <a:solidFill>
                  <a:schemeClr val="tx2"/>
                </a:solidFill>
              </a:rPr>
              <a:t>Zootechnical results </a:t>
            </a:r>
            <a:r>
              <a:rPr lang="en-US" b="1" dirty="0">
                <a:solidFill>
                  <a:schemeClr val="tx2"/>
                </a:solidFill>
              </a:rPr>
              <a:t>35-40 weaned piglets per sow per year</a:t>
            </a:r>
          </a:p>
          <a:p>
            <a:r>
              <a:rPr lang="en-US" b="1" dirty="0">
                <a:solidFill>
                  <a:schemeClr val="tx2"/>
                </a:solidFill>
              </a:rPr>
              <a:t>More than 1000g daily </a:t>
            </a:r>
            <a:r>
              <a:rPr lang="cs-CZ" b="1" dirty="0" err="1">
                <a:solidFill>
                  <a:schemeClr val="tx2"/>
                </a:solidFill>
              </a:rPr>
              <a:t>weight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gain </a:t>
            </a:r>
            <a:r>
              <a:rPr lang="en-US" dirty="0">
                <a:solidFill>
                  <a:schemeClr val="tx2"/>
                </a:solidFill>
              </a:rPr>
              <a:t>in fattening at </a:t>
            </a:r>
            <a:r>
              <a:rPr lang="en-US" b="1" dirty="0">
                <a:solidFill>
                  <a:schemeClr val="tx2"/>
                </a:solidFill>
              </a:rPr>
              <a:t>conversion below 2.5 kg/kg</a:t>
            </a:r>
          </a:p>
        </p:txBody>
      </p:sp>
    </p:spTree>
    <p:extLst>
      <p:ext uri="{BB962C8B-B14F-4D97-AF65-F5344CB8AC3E}">
        <p14:creationId xmlns:p14="http://schemas.microsoft.com/office/powerpoint/2010/main" val="10168926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8BAB6A1C84F545963E0C901C12A503" ma:contentTypeVersion="13" ma:contentTypeDescription="Crear nuevo documento." ma:contentTypeScope="" ma:versionID="72f1889dfbcdd83fbc240b864d4538ff">
  <xsd:schema xmlns:xsd="http://www.w3.org/2001/XMLSchema" xmlns:xs="http://www.w3.org/2001/XMLSchema" xmlns:p="http://schemas.microsoft.com/office/2006/metadata/properties" xmlns:ns2="647396e3-6a7c-49e4-86bb-38ecec5b669c" xmlns:ns3="cf327815-79d0-4fc2-8b8d-cf7e72fbbfb7" targetNamespace="http://schemas.microsoft.com/office/2006/metadata/properties" ma:root="true" ma:fieldsID="3e5149360898c58efd1605597a8c192d" ns2:_="" ns3:_="">
    <xsd:import namespace="647396e3-6a7c-49e4-86bb-38ecec5b669c"/>
    <xsd:import namespace="cf327815-79d0-4fc2-8b8d-cf7e72fbb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396e3-6a7c-49e4-86bb-38ecec5b6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951800dd-f53a-43a5-a698-f470e5960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7815-79d0-4fc2-8b8d-cf7e72fbbfb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90cdd13-5fd3-47fb-8bca-23f56ed786a9}" ma:internalName="TaxCatchAll" ma:showField="CatchAllData" ma:web="cf327815-79d0-4fc2-8b8d-cf7e72fbbf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7396e3-6a7c-49e4-86bb-38ecec5b669c">
      <Terms xmlns="http://schemas.microsoft.com/office/infopath/2007/PartnerControls"/>
    </lcf76f155ced4ddcb4097134ff3c332f>
    <TaxCatchAll xmlns="cf327815-79d0-4fc2-8b8d-cf7e72fbbfb7" xsi:nil="true"/>
  </documentManagement>
</p:properties>
</file>

<file path=customXml/itemProps1.xml><?xml version="1.0" encoding="utf-8"?>
<ds:datastoreItem xmlns:ds="http://schemas.openxmlformats.org/officeDocument/2006/customXml" ds:itemID="{27EDBB2E-D0A2-4240-859A-20F8B57391E0}"/>
</file>

<file path=customXml/itemProps2.xml><?xml version="1.0" encoding="utf-8"?>
<ds:datastoreItem xmlns:ds="http://schemas.openxmlformats.org/officeDocument/2006/customXml" ds:itemID="{E3CC9EFD-D94C-4822-8614-7EF6B8F1C616}"/>
</file>

<file path=customXml/itemProps3.xml><?xml version="1.0" encoding="utf-8"?>
<ds:datastoreItem xmlns:ds="http://schemas.openxmlformats.org/officeDocument/2006/customXml" ds:itemID="{853984FD-8A87-433E-BD56-513F0813E30F}"/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2467</Words>
  <Application>Microsoft Office PowerPoint</Application>
  <PresentationFormat>Širokoúhlá obrazovka</PresentationFormat>
  <Paragraphs>426</Paragraphs>
  <Slides>26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Times New Roman</vt:lpstr>
      <vt:lpstr>Trebuchet MS</vt:lpstr>
      <vt:lpstr>Motiv Office</vt:lpstr>
      <vt:lpstr> Measures to control infections in pigs as  a way to farming with minimised use of antibiotics</vt:lpstr>
      <vt:lpstr>Outline of the presentation</vt:lpstr>
      <vt:lpstr>Foot-and-mouth disease</vt:lpstr>
      <vt:lpstr>Prezentace aplikace PowerPoint</vt:lpstr>
      <vt:lpstr>Prezentace aplikace PowerPoint</vt:lpstr>
      <vt:lpstr>African swine fever</vt:lpstr>
      <vt:lpstr>Evolution of the disease situation  CZ</vt:lpstr>
      <vt:lpstr>Development of the disease situation in pig farms in the Czech Republic</vt:lpstr>
      <vt:lpstr>Development in disease situation in pig sector in CZ</vt:lpstr>
      <vt:lpstr>Prezentace aplikace PowerPoint</vt:lpstr>
      <vt:lpstr>Prezentace aplikace PowerPoint</vt:lpstr>
      <vt:lpstr>Trends in overal consumption of veterinary antimicrobials  CZ 2008 – 2022, population correction unit used</vt:lpstr>
      <vt:lpstr>Trends antimicrobials as a sum of the active substances in premix CZ 2008 - 2023</vt:lpstr>
      <vt:lpstr> Position of CZ (2022) and the other Member States of  EU/EEA  Data o  sales of vet ATM corrected towards population of food producing animals [mg/PCU] </vt:lpstr>
      <vt:lpstr>Prezentace aplikace PowerPoint</vt:lpstr>
      <vt:lpstr>Evolution of the disease situation  CZ</vt:lpstr>
      <vt:lpstr>Measures to control infections in pigs</vt:lpstr>
      <vt:lpstr>Prezentace aplikace PowerPoint</vt:lpstr>
      <vt:lpstr>Primary vs CAP subvenced vaccination programme</vt:lpstr>
      <vt:lpstr>Measures to control infections in pigs:   categories of pigs</vt:lpstr>
      <vt:lpstr>Diseases based on ethiology agens in pigs´categories</vt:lpstr>
      <vt:lpstr> Zootechnical results - Weekly management</vt:lpstr>
      <vt:lpstr>Zootechnical results - Weekly management</vt:lpstr>
      <vt:lpstr>Results fattening pigs: 1-3 / 2024</vt:lpstr>
      <vt:lpstr>Comparison of conventional and SPF farms in CZ</vt:lpstr>
      <vt:lpstr>Conclusion </vt:lpstr>
    </vt:vector>
  </TitlesOfParts>
  <Company>Krajský úřad Kraje Vysočina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PODPORY V ČR – PRASATA 2023-2027</dc:title>
  <dc:creator>marek</dc:creator>
  <cp:lastModifiedBy>Pokludová Lucie</cp:lastModifiedBy>
  <cp:revision>161</cp:revision>
  <cp:lastPrinted>2024-11-13T12:06:08Z</cp:lastPrinted>
  <dcterms:created xsi:type="dcterms:W3CDTF">2023-02-24T08:03:37Z</dcterms:created>
  <dcterms:modified xsi:type="dcterms:W3CDTF">2024-11-13T14:30:43Z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0x010100C78BAB6A1C84F545963E0C901C12A503</vt:lpwstr>
  </property>
</Properties>
</file>