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5" r:id="rId5"/>
  </p:sldMasterIdLst>
  <p:notesMasterIdLst>
    <p:notesMasterId r:id="rId27"/>
  </p:notesMasterIdLst>
  <p:sldIdLst>
    <p:sldId id="261" r:id="rId6"/>
    <p:sldId id="2435" r:id="rId7"/>
    <p:sldId id="265" r:id="rId8"/>
    <p:sldId id="269" r:id="rId9"/>
    <p:sldId id="2437" r:id="rId10"/>
    <p:sldId id="263" r:id="rId11"/>
    <p:sldId id="2438" r:id="rId12"/>
    <p:sldId id="2439" r:id="rId13"/>
    <p:sldId id="257" r:id="rId14"/>
    <p:sldId id="2440" r:id="rId15"/>
    <p:sldId id="2423" r:id="rId16"/>
    <p:sldId id="2424" r:id="rId17"/>
    <p:sldId id="2429" r:id="rId18"/>
    <p:sldId id="2430" r:id="rId19"/>
    <p:sldId id="2447" r:id="rId20"/>
    <p:sldId id="2443" r:id="rId21"/>
    <p:sldId id="2444" r:id="rId22"/>
    <p:sldId id="2445" r:id="rId23"/>
    <p:sldId id="2446" r:id="rId24"/>
    <p:sldId id="2448" r:id="rId25"/>
    <p:sldId id="270" r:id="rId26"/>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19355D"/>
    <a:srgbClr val="CCFFFF"/>
    <a:srgbClr val="ECEBEB"/>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54" autoAdjust="0"/>
    <p:restoredTop sz="78144" autoAdjust="0"/>
  </p:normalViewPr>
  <p:slideViewPr>
    <p:cSldViewPr>
      <p:cViewPr varScale="1">
        <p:scale>
          <a:sx n="59" d="100"/>
          <a:sy n="59" d="100"/>
        </p:scale>
        <p:origin x="84" y="95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Castro Troya" userId="58fec591-b333-4c59-a2df-1c57e39d4266" providerId="ADAL" clId="{AD45CF7B-0D4E-4655-933E-6C0EEE4E07AB}"/>
    <pc:docChg chg="modSld">
      <pc:chgData name="Andrea Castro Troya" userId="58fec591-b333-4c59-a2df-1c57e39d4266" providerId="ADAL" clId="{AD45CF7B-0D4E-4655-933E-6C0EEE4E07AB}" dt="2025-02-18T14:19:05.939" v="6" actId="20577"/>
      <pc:docMkLst>
        <pc:docMk/>
      </pc:docMkLst>
      <pc:sldChg chg="modSp mod">
        <pc:chgData name="Andrea Castro Troya" userId="58fec591-b333-4c59-a2df-1c57e39d4266" providerId="ADAL" clId="{AD45CF7B-0D4E-4655-933E-6C0EEE4E07AB}" dt="2025-02-18T14:18:44.109" v="2"/>
        <pc:sldMkLst>
          <pc:docMk/>
          <pc:sldMk cId="2499853343" sldId="261"/>
        </pc:sldMkLst>
        <pc:spChg chg="mod">
          <ac:chgData name="Andrea Castro Troya" userId="58fec591-b333-4c59-a2df-1c57e39d4266" providerId="ADAL" clId="{AD45CF7B-0D4E-4655-933E-6C0EEE4E07AB}" dt="2025-02-18T14:15:44.588" v="0"/>
          <ac:spMkLst>
            <pc:docMk/>
            <pc:sldMk cId="2499853343" sldId="261"/>
            <ac:spMk id="2" creationId="{FFCA7E40-6B2B-9773-C96F-35BFBF3437D7}"/>
          </ac:spMkLst>
        </pc:spChg>
        <pc:spChg chg="mod">
          <ac:chgData name="Andrea Castro Troya" userId="58fec591-b333-4c59-a2df-1c57e39d4266" providerId="ADAL" clId="{AD45CF7B-0D4E-4655-933E-6C0EEE4E07AB}" dt="2025-02-18T14:18:44.109" v="2"/>
          <ac:spMkLst>
            <pc:docMk/>
            <pc:sldMk cId="2499853343" sldId="261"/>
            <ac:spMk id="3" creationId="{6199F5CC-8AF0-EA86-41C2-17755419A88E}"/>
          </ac:spMkLst>
        </pc:spChg>
      </pc:sldChg>
      <pc:sldChg chg="modSp mod">
        <pc:chgData name="Andrea Castro Troya" userId="58fec591-b333-4c59-a2df-1c57e39d4266" providerId="ADAL" clId="{AD45CF7B-0D4E-4655-933E-6C0EEE4E07AB}" dt="2025-02-18T14:19:05.939" v="6" actId="20577"/>
        <pc:sldMkLst>
          <pc:docMk/>
          <pc:sldMk cId="3164677538" sldId="2435"/>
        </pc:sldMkLst>
        <pc:spChg chg="mod">
          <ac:chgData name="Andrea Castro Troya" userId="58fec591-b333-4c59-a2df-1c57e39d4266" providerId="ADAL" clId="{AD45CF7B-0D4E-4655-933E-6C0EEE4E07AB}" dt="2025-02-18T14:19:05.939" v="6" actId="20577"/>
          <ac:spMkLst>
            <pc:docMk/>
            <pc:sldMk cId="3164677538" sldId="2435"/>
            <ac:spMk id="3" creationId="{A38D9E58-19B1-E7ED-7608-24282A0A681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de-DE">
              <a:latin typeface="EC Square Sans Pro" panose="020B0506040000020004" pitchFamily="34" charset="0"/>
            </a:rPr>
            <a:t>Antimikrobielle Mittel</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de-DE" sz="3500">
              <a:latin typeface="EC Square Sans Pro" panose="020B0506040000020004" pitchFamily="34" charset="0"/>
              <a:ea typeface="+mn-ea"/>
              <a:cs typeface="+mn-cs"/>
            </a:rPr>
            <a:t>Antibiotika</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de-DE">
              <a:latin typeface="EC Square Sans Pro" panose="020B0506040000020004" pitchFamily="34" charset="0"/>
            </a:rPr>
            <a:t>Antimykotisch, Antiprotozoisch</a:t>
          </a: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de-DE" sz="3500">
              <a:latin typeface="EC Square Sans Pro" panose="020B0506040000020004" pitchFamily="34" charset="0"/>
              <a:ea typeface="+mn-ea"/>
              <a:cs typeface="+mn-cs"/>
            </a:rPr>
            <a:t>Antiviral</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de-DE" sz="3200" b="1">
              <a:solidFill>
                <a:schemeClr val="bg1"/>
              </a:solidFill>
              <a:latin typeface="EC Square Sans Pro" panose="020B0506040000020004" pitchFamily="34" charset="0"/>
            </a:rPr>
            <a:t>Möglichkeiten der antimikrobiellen Verwendung</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de-DE" sz="2400">
              <a:latin typeface="EC Square Sans Pro"/>
            </a:rPr>
            <a:t>Präventiv (Prophylaxe)</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de-DE" sz="2400" dirty="0" err="1">
              <a:latin typeface="EC Square Sans Pro"/>
            </a:rPr>
            <a:t>Gruppenver-abreichung</a:t>
          </a:r>
          <a:r>
            <a:rPr lang="de-DE" sz="2400" dirty="0">
              <a:latin typeface="EC Square Sans Pro"/>
            </a:rPr>
            <a:t> (Metaphylaxe)</a:t>
          </a: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de-DE" sz="2400">
              <a:latin typeface="EC Square Sans Pro"/>
            </a:rPr>
            <a:t>Behandlung</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de-DE" sz="2400" dirty="0">
              <a:latin typeface="EC Square Sans Pro"/>
            </a:rPr>
            <a:t>Wachstums-förderung</a:t>
          </a: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de-DE" sz="1800">
              <a:latin typeface="EC Square Sans Pro" panose="020B0506040000020004" pitchFamily="34" charset="0"/>
            </a:rPr>
            <a:t>Individuelle Behandlung</a:t>
          </a: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de-DE" sz="1800">
              <a:solidFill>
                <a:schemeClr val="bg1"/>
              </a:solidFill>
              <a:latin typeface="EC Square Sans Pro" panose="020B0506040000020004" pitchFamily="34" charset="0"/>
            </a:rPr>
            <a:t>Gruppenbehandlung</a:t>
          </a: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de-DE">
              <a:latin typeface="EC Square Sans Pro"/>
            </a:rPr>
            <a:t>NUR für Ausnahmefälle (wenn das Infektionsrisiko sehr hoch ist/die Folgen schwerwiegend sind)</a:t>
          </a: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de-DE" sz="1000">
              <a:solidFill>
                <a:srgbClr val="003399">
                  <a:hueOff val="0"/>
                  <a:satOff val="0"/>
                  <a:lumOff val="0"/>
                  <a:alphaOff val="0"/>
                </a:srgbClr>
              </a:solidFill>
              <a:latin typeface="EC Square Sans Pro"/>
              <a:ea typeface="+mn-ea"/>
              <a:cs typeface="+mn-cs"/>
            </a:rPr>
            <a:t>Antibiotikabehandlung </a:t>
          </a:r>
          <a:r>
            <a:rPr lang="de-DE" sz="1000" b="1">
              <a:solidFill>
                <a:srgbClr val="003399">
                  <a:hueOff val="0"/>
                  <a:satOff val="0"/>
                  <a:lumOff val="0"/>
                  <a:alphaOff val="0"/>
                </a:srgbClr>
              </a:solidFill>
              <a:latin typeface="EC Square Sans Pro"/>
              <a:ea typeface="+mn-ea"/>
              <a:cs typeface="+mn-cs"/>
            </a:rPr>
            <a:t>NUR</a:t>
          </a:r>
          <a:r>
            <a:rPr lang="de-DE" sz="1000">
              <a:solidFill>
                <a:srgbClr val="003399">
                  <a:hueOff val="0"/>
                  <a:satOff val="0"/>
                  <a:lumOff val="0"/>
                  <a:alphaOff val="0"/>
                </a:srgbClr>
              </a:solidFill>
              <a:latin typeface="EC Square Sans Pro"/>
              <a:ea typeface="+mn-ea"/>
              <a:cs typeface="+mn-cs"/>
            </a:rPr>
            <a:t> für einzelne Tiere </a:t>
          </a:r>
        </a:p>
        <a:p>
          <a:pPr rtl="0"/>
          <a:r>
            <a:rPr lang="de-DE" sz="1000">
              <a:solidFill>
                <a:srgbClr val="003399">
                  <a:hueOff val="0"/>
                  <a:satOff val="0"/>
                  <a:lumOff val="0"/>
                  <a:alphaOff val="0"/>
                </a:srgbClr>
              </a:solidFill>
              <a:latin typeface="EC Square Sans Pro"/>
              <a:ea typeface="+mn-ea"/>
              <a:cs typeface="+mn-cs"/>
            </a:rPr>
            <a:t>Andere antimikrobielle Mittel </a:t>
          </a:r>
          <a:r>
            <a:rPr lang="de-DE" sz="1000" b="1">
              <a:solidFill>
                <a:srgbClr val="003399">
                  <a:hueOff val="0"/>
                  <a:satOff val="0"/>
                  <a:lumOff val="0"/>
                  <a:alphaOff val="0"/>
                </a:srgbClr>
              </a:solidFill>
              <a:latin typeface="EC Square Sans Pro"/>
              <a:ea typeface="+mn-ea"/>
              <a:cs typeface="+mn-cs"/>
            </a:rPr>
            <a:t>NUR</a:t>
          </a:r>
          <a:r>
            <a:rPr lang="de-DE" sz="1000">
              <a:solidFill>
                <a:srgbClr val="003399">
                  <a:hueOff val="0"/>
                  <a:satOff val="0"/>
                  <a:lumOff val="0"/>
                  <a:alphaOff val="0"/>
                </a:srgbClr>
              </a:solidFill>
              <a:latin typeface="EC Square Sans Pro"/>
              <a:ea typeface="+mn-ea"/>
              <a:cs typeface="+mn-cs"/>
            </a:rPr>
            <a:t> für eine begrenzte Anzahl von Tieren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de-DE">
              <a:latin typeface="EC Square Sans Pro" panose="020B0506040000020004" pitchFamily="34" charset="0"/>
            </a:rPr>
            <a:t>NUR wenn das Risiko einer Ausbreitung einer Infektion oder einer ansteckenden Krankheit in der Tiergruppe hoch ist</a:t>
          </a: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de-DE">
              <a:latin typeface="EC Square Sans Pro" panose="020B0506040000020004" pitchFamily="34" charset="0"/>
            </a:rPr>
            <a:t>wenn keine anderen geeigneten Alternativen verfügbar sind</a:t>
          </a: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de-DE" sz="1800" b="1">
              <a:solidFill>
                <a:srgbClr val="C00000"/>
              </a:solidFill>
              <a:latin typeface="EC Square Sans Pro" panose="020B0506040000020004" pitchFamily="34" charset="0"/>
            </a:rPr>
            <a:t>VERBOTEN!</a:t>
          </a: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a:latin typeface="EC Square Sans Pro" panose="020B0506040000020004" pitchFamily="34" charset="0"/>
            </a:rPr>
            <a:t>Antimikrobielle Mittel</a:t>
          </a: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de-DE" sz="3500" kern="1200">
              <a:latin typeface="EC Square Sans Pro" panose="020B0506040000020004" pitchFamily="34" charset="0"/>
              <a:ea typeface="+mn-ea"/>
              <a:cs typeface="+mn-cs"/>
            </a:rPr>
            <a:t>Antibiotika</a:t>
          </a: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a:latin typeface="EC Square Sans Pro" panose="020B0506040000020004" pitchFamily="34" charset="0"/>
            </a:rPr>
            <a:t>Antimykotisch, Antiprotozoisch</a:t>
          </a: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de-DE" sz="3500" kern="1200">
              <a:latin typeface="EC Square Sans Pro" panose="020B0506040000020004" pitchFamily="34" charset="0"/>
              <a:ea typeface="+mn-ea"/>
              <a:cs typeface="+mn-cs"/>
            </a:rPr>
            <a:t>Antiviral</a:t>
          </a: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b="1" kern="1200">
              <a:solidFill>
                <a:schemeClr val="bg1"/>
              </a:solidFill>
              <a:latin typeface="EC Square Sans Pro" panose="020B0506040000020004" pitchFamily="34" charset="0"/>
            </a:rPr>
            <a:t>Möglichkeiten der antimikrobiellen Verwendung</a:t>
          </a: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a:latin typeface="EC Square Sans Pro"/>
            </a:rPr>
            <a:t>Präventiv (Prophylaxe)</a:t>
          </a: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de-DE" sz="1100" kern="1200">
              <a:latin typeface="EC Square Sans Pro"/>
            </a:rPr>
            <a:t>NUR für Ausnahmefälle (wenn das Infektionsrisiko sehr hoch ist/die Folgen schwerwiegend sind)</a:t>
          </a: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de-DE" sz="1000">
              <a:solidFill>
                <a:srgbClr val="003399">
                  <a:hueOff val="0"/>
                  <a:satOff val="0"/>
                  <a:lumOff val="0"/>
                  <a:alphaOff val="0"/>
                </a:srgbClr>
              </a:solidFill>
              <a:latin typeface="EC Square Sans Pro"/>
              <a:ea typeface="+mn-ea"/>
              <a:cs typeface="+mn-cs"/>
            </a:rPr>
            <a:t>Antibiotikabehandlung </a:t>
          </a:r>
          <a:r>
            <a:rPr lang="de-DE" sz="1000" b="1">
              <a:solidFill>
                <a:srgbClr val="003399">
                  <a:hueOff val="0"/>
                  <a:satOff val="0"/>
                  <a:lumOff val="0"/>
                  <a:alphaOff val="0"/>
                </a:srgbClr>
              </a:solidFill>
              <a:latin typeface="EC Square Sans Pro"/>
              <a:ea typeface="+mn-ea"/>
              <a:cs typeface="+mn-cs"/>
            </a:rPr>
            <a:t>NUR</a:t>
          </a:r>
          <a:r>
            <a:rPr lang="de-DE" sz="1000">
              <a:solidFill>
                <a:srgbClr val="003399">
                  <a:hueOff val="0"/>
                  <a:satOff val="0"/>
                  <a:lumOff val="0"/>
                  <a:alphaOff val="0"/>
                </a:srgbClr>
              </a:solidFill>
              <a:latin typeface="EC Square Sans Pro"/>
              <a:ea typeface="+mn-ea"/>
              <a:cs typeface="+mn-cs"/>
            </a:rPr>
            <a:t> für einzelne Tiere </a:t>
          </a:r>
        </a:p>
        <a:p>
          <a:pPr marL="0" lvl="0" indent="0" algn="ctr" defTabSz="444500" rtl="0">
            <a:lnSpc>
              <a:spcPct val="90000"/>
            </a:lnSpc>
            <a:spcBef>
              <a:spcPct val="0"/>
            </a:spcBef>
            <a:spcAft>
              <a:spcPct val="35000"/>
            </a:spcAft>
            <a:buNone/>
          </a:pPr>
          <a:r>
            <a:rPr lang="de-DE" sz="1000">
              <a:solidFill>
                <a:srgbClr val="003399">
                  <a:hueOff val="0"/>
                  <a:satOff val="0"/>
                  <a:lumOff val="0"/>
                  <a:alphaOff val="0"/>
                </a:srgbClr>
              </a:solidFill>
              <a:latin typeface="EC Square Sans Pro"/>
              <a:ea typeface="+mn-ea"/>
              <a:cs typeface="+mn-cs"/>
            </a:rPr>
            <a:t>Andere antimikrobielle Mittel </a:t>
          </a:r>
          <a:r>
            <a:rPr lang="de-DE" sz="1000" b="1">
              <a:solidFill>
                <a:srgbClr val="003399">
                  <a:hueOff val="0"/>
                  <a:satOff val="0"/>
                  <a:lumOff val="0"/>
                  <a:alphaOff val="0"/>
                </a:srgbClr>
              </a:solidFill>
              <a:latin typeface="EC Square Sans Pro"/>
              <a:ea typeface="+mn-ea"/>
              <a:cs typeface="+mn-cs"/>
            </a:rPr>
            <a:t>NUR</a:t>
          </a:r>
          <a:r>
            <a:rPr lang="de-DE" sz="1000">
              <a:solidFill>
                <a:srgbClr val="003399">
                  <a:hueOff val="0"/>
                  <a:satOff val="0"/>
                  <a:lumOff val="0"/>
                  <a:alphaOff val="0"/>
                </a:srgbClr>
              </a:solidFill>
              <a:latin typeface="EC Square Sans Pro"/>
              <a:ea typeface="+mn-ea"/>
              <a:cs typeface="+mn-cs"/>
            </a:rPr>
            <a:t> für eine begrenzte Anzahl von Tieren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de-DE" sz="2400" kern="1200" dirty="0" err="1">
              <a:latin typeface="EC Square Sans Pro"/>
            </a:rPr>
            <a:t>Gruppenver-abreichung</a:t>
          </a:r>
          <a:r>
            <a:rPr lang="de-DE" sz="2400" kern="1200" dirty="0">
              <a:latin typeface="EC Square Sans Pro"/>
            </a:rPr>
            <a:t> (Metaphylaxe)</a:t>
          </a: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a:latin typeface="EC Square Sans Pro" panose="020B0506040000020004" pitchFamily="34" charset="0"/>
            </a:rPr>
            <a:t>NUR wenn das Risiko einer Ausbreitung einer Infektion oder einer ansteckenden Krankheit in der Tiergruppe hoch ist</a:t>
          </a: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a:latin typeface="EC Square Sans Pro" panose="020B0506040000020004" pitchFamily="34" charset="0"/>
            </a:rPr>
            <a:t>wenn keine anderen geeigneten Alternativen verfügbar sind</a:t>
          </a: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a:latin typeface="EC Square Sans Pro"/>
            </a:rPr>
            <a:t>Behandlung</a:t>
          </a: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a:latin typeface="EC Square Sans Pro" panose="020B0506040000020004" pitchFamily="34" charset="0"/>
            </a:rPr>
            <a:t>Individuelle Behandlung</a:t>
          </a: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a:solidFill>
                <a:schemeClr val="bg1"/>
              </a:solidFill>
              <a:latin typeface="EC Square Sans Pro" panose="020B0506040000020004" pitchFamily="34" charset="0"/>
            </a:rPr>
            <a:t>Gruppenbehandlung</a:t>
          </a: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dirty="0">
              <a:latin typeface="EC Square Sans Pro"/>
            </a:rPr>
            <a:t>Wachstums-förderung</a:t>
          </a: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a:solidFill>
                <a:srgbClr val="C00000"/>
              </a:solidFill>
              <a:latin typeface="EC Square Sans Pro" panose="020B0506040000020004" pitchFamily="34" charset="0"/>
            </a:rPr>
            <a:t>VERBOTEN!</a:t>
          </a: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18/02/2025</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‹Nº›</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400"/>
              <a:t>Zunächst müssen Sie prüfen, ob in Ihrem Land ein Produkt für die betreffende Tierart und Indikation zugelassen ist</a:t>
            </a:r>
          </a:p>
          <a:p>
            <a:endParaRPr lang="fr-BE" sz="1400" b="1" dirty="0">
              <a:solidFill>
                <a:srgbClr val="FF9966"/>
              </a:solidFill>
            </a:endParaRPr>
          </a:p>
          <a:p>
            <a:r>
              <a:rPr lang="de-DE" sz="1400" b="1">
                <a:solidFill>
                  <a:srgbClr val="FF9966"/>
                </a:solidFill>
              </a:rPr>
              <a:t>Wenn nicht:</a:t>
            </a:r>
          </a:p>
          <a:p>
            <a:pPr marL="285750" indent="-285750">
              <a:buFont typeface="Wingdings" panose="05000000000000000000" pitchFamily="2" charset="2"/>
              <a:buChar char="Ø"/>
            </a:pPr>
            <a:endParaRPr lang="fr-BE" sz="1400" dirty="0"/>
          </a:p>
          <a:p>
            <a:pPr marL="457200" lvl="1" indent="-457200">
              <a:buFont typeface="+mj-lt"/>
              <a:buAutoNum type="alphaLcParenR"/>
            </a:pPr>
            <a:r>
              <a:rPr lang="de-DE" sz="1400" b="1">
                <a:solidFill>
                  <a:srgbClr val="003399"/>
                </a:solidFill>
              </a:rPr>
              <a:t>In Ihrem eigenen Land oder einem anderen EU-Mitgliedstaat</a:t>
            </a:r>
            <a:r>
              <a:rPr lang="de-DE" sz="1400"/>
              <a:t> zugelassenes Produkt</a:t>
            </a:r>
          </a:p>
          <a:p>
            <a:pPr marL="449263" lvl="5"/>
            <a:r>
              <a:rPr lang="de-DE" sz="1400"/>
              <a:t>für </a:t>
            </a:r>
            <a:r>
              <a:rPr lang="de-DE" sz="1400" b="1">
                <a:solidFill>
                  <a:srgbClr val="009900"/>
                </a:solidFill>
              </a:rPr>
              <a:t>dieselbe oder eine andere zur Lebensmittelerzeugung genutzte Landtierart</a:t>
            </a:r>
            <a:r>
              <a:rPr lang="de-DE" sz="1400"/>
              <a:t>, </a:t>
            </a:r>
          </a:p>
          <a:p>
            <a:pPr marL="449263" lvl="5"/>
            <a:r>
              <a:rPr lang="de-DE" sz="1400"/>
              <a:t>für </a:t>
            </a:r>
            <a:r>
              <a:rPr lang="de-DE" sz="1400" b="1">
                <a:solidFill>
                  <a:srgbClr val="FF9966"/>
                </a:solidFill>
              </a:rPr>
              <a:t>dieselbe oder eine andere Indikation</a:t>
            </a:r>
            <a:r>
              <a:rPr lang="de-DE" sz="1400"/>
              <a:t>.</a:t>
            </a:r>
          </a:p>
          <a:p>
            <a:pPr marL="449263" lvl="5"/>
            <a:endParaRPr lang="fr-BE" sz="1400" dirty="0"/>
          </a:p>
          <a:p>
            <a:pPr marL="449263" lvl="5"/>
            <a:r>
              <a:rPr lang="de-DE" sz="1400"/>
              <a:t>wenn keine, dann</a:t>
            </a:r>
          </a:p>
          <a:p>
            <a:pPr marL="457200" lvl="1" indent="-457200">
              <a:buFont typeface="+mj-lt"/>
              <a:buAutoNum type="alphaLcParenR"/>
            </a:pPr>
            <a:endParaRPr lang="fr-BE" sz="1400" dirty="0"/>
          </a:p>
          <a:p>
            <a:pPr marL="457200" lvl="1" indent="-457200">
              <a:buFont typeface="+mj-lt"/>
              <a:buAutoNum type="alphaLcParenR"/>
            </a:pPr>
            <a:r>
              <a:rPr lang="de-DE" sz="1400">
                <a:solidFill>
                  <a:prstClr val="black"/>
                </a:solidFill>
              </a:rPr>
              <a:t>Produkt zugelassen in </a:t>
            </a:r>
            <a:r>
              <a:rPr lang="de-DE" sz="1400" b="1">
                <a:solidFill>
                  <a:srgbClr val="003399"/>
                </a:solidFill>
              </a:rPr>
              <a:t>Ihrem Land </a:t>
            </a:r>
          </a:p>
          <a:p>
            <a:pPr marL="449263" lvl="1"/>
            <a:r>
              <a:rPr lang="de-DE" sz="1400"/>
              <a:t>zur Verwendung bei </a:t>
            </a:r>
            <a:r>
              <a:rPr lang="de-DE" sz="1400" b="1" u="sng">
                <a:solidFill>
                  <a:srgbClr val="009900"/>
                </a:solidFill>
              </a:rPr>
              <a:t>nicht zur Lebensmittelerzeugung genutzten Tieren </a:t>
            </a:r>
            <a:r>
              <a:rPr lang="de-DE" sz="1400"/>
              <a:t>für </a:t>
            </a:r>
            <a:r>
              <a:rPr lang="de-DE" sz="1400" b="1" u="sng">
                <a:solidFill>
                  <a:srgbClr val="FF9966"/>
                </a:solidFill>
              </a:rPr>
              <a:t>dieselbe Indikation</a:t>
            </a:r>
            <a:r>
              <a:rPr lang="de-DE" sz="1400"/>
              <a:t>.</a:t>
            </a:r>
          </a:p>
          <a:p>
            <a:pPr marL="449263" lvl="1"/>
            <a:endParaRPr lang="fr-BE" sz="1400" dirty="0"/>
          </a:p>
          <a:p>
            <a:pPr marL="449263" lvl="1"/>
            <a:r>
              <a:rPr lang="de-DE" sz="1400"/>
              <a:t>wenn keine, dann</a:t>
            </a:r>
          </a:p>
          <a:p>
            <a:pPr marL="457200" lvl="1" indent="-457200">
              <a:buFont typeface="+mj-lt"/>
              <a:buAutoNum type="alphaLcParenR"/>
            </a:pPr>
            <a:endParaRPr lang="fr-BE" sz="1400" dirty="0"/>
          </a:p>
          <a:p>
            <a:pPr marL="457200" lvl="1" indent="-457200">
              <a:buFont typeface="+mj-lt"/>
              <a:buAutoNum type="alphaLcParenR" startAt="3"/>
            </a:pPr>
            <a:r>
              <a:rPr lang="de-DE" sz="1400"/>
              <a:t>Produkt für </a:t>
            </a:r>
            <a:r>
              <a:rPr lang="de-DE" sz="1400" b="1"/>
              <a:t>den menschlichen Gebrauch zugelassen.</a:t>
            </a:r>
          </a:p>
          <a:p>
            <a:pPr marL="457200" lvl="1" indent="-457200">
              <a:buFont typeface="+mj-lt"/>
              <a:buAutoNum type="alphaLcParenR" startAt="3"/>
            </a:pPr>
            <a:endParaRPr lang="fr-BE" sz="1400" b="1" dirty="0"/>
          </a:p>
          <a:p>
            <a:pPr marL="457200" lvl="6" indent="0" algn="l" defTabSz="914400" rtl="0" eaLnBrk="1" latinLnBrk="0" hangingPunct="1">
              <a:buFont typeface="+mj-lt"/>
              <a:buNone/>
            </a:pPr>
            <a:r>
              <a:rPr lang="de-DE" sz="1400">
                <a:solidFill>
                  <a:schemeClr val="tx1"/>
                </a:solidFill>
                <a:latin typeface="+mn-lt"/>
                <a:ea typeface="+mn-ea"/>
                <a:cs typeface="+mn-cs"/>
              </a:rPr>
              <a:t>wenn keine, dann</a:t>
            </a:r>
          </a:p>
          <a:p>
            <a:pPr marL="457200" lvl="1" indent="-457200">
              <a:buFont typeface="+mj-lt"/>
              <a:buAutoNum type="alphaLcParenR" startAt="3"/>
            </a:pPr>
            <a:endParaRPr lang="fr-BE" sz="1400" dirty="0"/>
          </a:p>
          <a:p>
            <a:pPr marL="457200" lvl="1" indent="-457200">
              <a:buFont typeface="+mj-lt"/>
              <a:buAutoNum type="alphaLcParenR" startAt="3"/>
            </a:pPr>
            <a:r>
              <a:rPr lang="de-DE" sz="1400"/>
              <a:t>Produkt </a:t>
            </a:r>
            <a:r>
              <a:rPr lang="de-DE" sz="1400" b="1"/>
              <a:t>spontan hergestellt. </a:t>
            </a:r>
          </a:p>
          <a:p>
            <a:pPr marL="457200" lvl="1" indent="-457200">
              <a:buFont typeface="+mj-lt"/>
              <a:buAutoNum type="alphaLcParenR" startAt="3"/>
            </a:pPr>
            <a:endParaRPr lang="fr-BE" sz="1400" b="1" dirty="0"/>
          </a:p>
          <a:p>
            <a:pPr marL="457200" lvl="2" indent="0">
              <a:buFont typeface="+mj-lt"/>
              <a:buNone/>
            </a:pPr>
            <a:r>
              <a:rPr lang="de-DE" sz="1400"/>
              <a:t>wenn keine, dann</a:t>
            </a:r>
          </a:p>
          <a:p>
            <a:pPr marL="457200" lvl="1" indent="-457200">
              <a:buFont typeface="+mj-lt"/>
              <a:buAutoNum type="alphaLcParenR" startAt="3"/>
            </a:pPr>
            <a:endParaRPr lang="fr-BE" sz="1400" b="1" dirty="0"/>
          </a:p>
          <a:p>
            <a:pPr marL="457200" lvl="1" indent="-457200">
              <a:buFont typeface="+mj-lt"/>
              <a:buAutoNum type="alphaLcParenR" startAt="3"/>
            </a:pPr>
            <a:r>
              <a:rPr lang="de-DE" sz="1400"/>
              <a:t>In </a:t>
            </a:r>
            <a:r>
              <a:rPr kumimoji="0" lang="de-DE" sz="1400" b="1" i="0" u="none" strike="noStrike" cap="none" normalizeH="0" baseline="0" noProof="0">
                <a:ln>
                  <a:noFill/>
                </a:ln>
                <a:effectLst/>
                <a:uLnTx/>
                <a:uFillTx/>
              </a:rPr>
              <a:t>einem Drittland</a:t>
            </a:r>
            <a:r>
              <a:rPr lang="de-DE" sz="1400"/>
              <a:t> zugelassenes Produkt</a:t>
            </a:r>
            <a:r>
              <a:rPr kumimoji="0" lang="de-DE" sz="1400" b="1" i="0" u="none" strike="noStrike" cap="none" normalizeH="0" baseline="0" noProof="0">
                <a:ln>
                  <a:noFill/>
                </a:ln>
                <a:solidFill>
                  <a:srgbClr val="003399"/>
                </a:solidFill>
                <a:effectLst/>
                <a:uLnTx/>
                <a:uFillTx/>
              </a:rPr>
              <a:t> </a:t>
            </a:r>
          </a:p>
          <a:p>
            <a:pPr marL="449263" lvl="2"/>
            <a:r>
              <a:rPr kumimoji="0" lang="de-DE" sz="1400" i="0" u="none" strike="noStrike" cap="none" normalizeH="0" baseline="0" noProof="0">
                <a:ln>
                  <a:noFill/>
                </a:ln>
                <a:solidFill>
                  <a:sysClr val="windowText" lastClr="000000"/>
                </a:solidFill>
                <a:effectLst/>
                <a:uLnTx/>
                <a:uFillTx/>
              </a:rPr>
              <a:t>für die </a:t>
            </a:r>
            <a:r>
              <a:rPr kumimoji="0" lang="de-DE" sz="1400" b="1" i="0" u="none" strike="noStrike" cap="none" normalizeH="0" baseline="0" noProof="0">
                <a:ln>
                  <a:noFill/>
                </a:ln>
                <a:solidFill>
                  <a:srgbClr val="009900"/>
                </a:solidFill>
                <a:effectLst/>
                <a:uLnTx/>
                <a:uFillTx/>
              </a:rPr>
              <a:t>dieselbe Tierart </a:t>
            </a:r>
            <a:r>
              <a:rPr kumimoji="0" lang="de-DE" sz="1400" i="0" u="none" strike="noStrike" cap="none" normalizeH="0" baseline="0" noProof="0">
                <a:ln>
                  <a:noFill/>
                </a:ln>
                <a:solidFill>
                  <a:sysClr val="windowText" lastClr="000000"/>
                </a:solidFill>
                <a:effectLst/>
                <a:uLnTx/>
                <a:uFillTx/>
              </a:rPr>
              <a:t>und die </a:t>
            </a:r>
            <a:r>
              <a:rPr kumimoji="0" lang="de-DE" sz="1400" b="1" i="0" u="none" strike="noStrike" cap="none" normalizeH="0" baseline="0" noProof="0">
                <a:ln>
                  <a:noFill/>
                </a:ln>
                <a:solidFill>
                  <a:srgbClr val="FF9966"/>
                </a:solidFill>
                <a:effectLst/>
                <a:uLnTx/>
                <a:uFillTx/>
              </a:rPr>
              <a:t>gleiche Indikation</a:t>
            </a:r>
            <a:r>
              <a:rPr kumimoji="0" lang="de-DE" sz="1400" i="0" u="none" strike="noStrike" cap="none" normalizeH="0" baseline="0" noProof="0">
                <a:ln>
                  <a:noFill/>
                </a:ln>
                <a:effectLst/>
                <a:uLnTx/>
                <a:uFillTx/>
              </a:rPr>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73100" y="436563"/>
            <a:ext cx="4478338" cy="2524125"/>
          </a:xfrm>
        </p:spPr>
      </p:sp>
      <p:sp>
        <p:nvSpPr>
          <p:cNvPr id="3" name="Marcador de notas 2"/>
          <p:cNvSpPr>
            <a:spLocks noGrp="1"/>
          </p:cNvSpPr>
          <p:nvPr>
            <p:ph type="body" idx="1"/>
          </p:nvPr>
        </p:nvSpPr>
        <p:spPr>
          <a:xfrm>
            <a:off x="345861" y="3021107"/>
            <a:ext cx="6042454" cy="3884518"/>
          </a:xfrm>
        </p:spPr>
        <p:txBody>
          <a:bodyPr/>
          <a:lstStyle/>
          <a:p>
            <a:r>
              <a:rPr lang="de-DE"/>
              <a:t>Artikel 114 Verwendung von Arzneimitteln für zur Lebensmittelerzeugung genutzte </a:t>
            </a:r>
            <a:r>
              <a:rPr lang="de-DE" b="1"/>
              <a:t>Wassertierarten</a:t>
            </a:r>
            <a:r>
              <a:rPr lang="de-DE"/>
              <a:t> </a:t>
            </a:r>
          </a:p>
          <a:p>
            <a:br>
              <a:rPr lang="de-DE"/>
            </a:br>
            <a:r>
              <a:rPr lang="de-DE"/>
              <a:t>1. Abweichend von Artikel 106 Absatz 1 kann der zuständige Tierarzt in Fällen, in denen es in einem Mitgliedstaat kein zugelassenes Tierarzneimittel für </a:t>
            </a:r>
            <a:r>
              <a:rPr lang="de-DE" b="1" u="sng"/>
              <a:t>eine zur Lebensmittelerzeugung genutzte </a:t>
            </a:r>
            <a:r>
              <a:rPr lang="de-DE" b="1" u="sng">
                <a:solidFill>
                  <a:srgbClr val="FF33CC"/>
                </a:solidFill>
              </a:rPr>
              <a:t>Wassertierart</a:t>
            </a:r>
            <a:r>
              <a:rPr lang="de-DE"/>
              <a:t> gibt, …… </a:t>
            </a:r>
          </a:p>
          <a:p>
            <a:pPr marL="199088" indent="-199088">
              <a:buAutoNum type="alphaLcParenBoth"/>
            </a:pPr>
            <a:r>
              <a:rPr lang="de-DE"/>
              <a:t>ein gemäß dieser Verordnung</a:t>
            </a:r>
            <a:r>
              <a:rPr lang="de-DE" b="1"/>
              <a:t> in dem betreffenden Mitgliedstaat oder in einem anderen Mitgliedstaat</a:t>
            </a:r>
            <a:r>
              <a:rPr lang="de-DE"/>
              <a:t> für </a:t>
            </a:r>
            <a:r>
              <a:rPr lang="de-DE" b="1"/>
              <a:t>dieselbe oder eine andere zur Lebensmittelerzeugung genutzte </a:t>
            </a:r>
            <a:r>
              <a:rPr lang="de-DE" b="1">
                <a:solidFill>
                  <a:srgbClr val="FF33CC"/>
                </a:solidFill>
              </a:rPr>
              <a:t>Wassertierart</a:t>
            </a:r>
            <a:r>
              <a:rPr lang="de-DE"/>
              <a:t> und für </a:t>
            </a:r>
            <a:r>
              <a:rPr lang="de-DE" b="1"/>
              <a:t>dieselbe oder eine andere Indikation</a:t>
            </a:r>
            <a:r>
              <a:rPr lang="de-DE"/>
              <a:t> zugelassenes Tierarzneimittel verwenden; </a:t>
            </a:r>
          </a:p>
          <a:p>
            <a:pPr marL="199088" indent="-199088">
              <a:buAutoNum type="alphaLcParenBoth"/>
            </a:pPr>
            <a:r>
              <a:rPr lang="de-DE"/>
              <a:t>ein gemäß dieser Verordnung in dem betreffenden Mitgliedstaat oder in einem anderen Mitgliedstaat zur Verwendung bei einer </a:t>
            </a:r>
            <a:r>
              <a:rPr lang="de-DE" b="1"/>
              <a:t>zur Lebensmittelerzeugung genutzten Landtierart</a:t>
            </a:r>
            <a:r>
              <a:rPr lang="de-DE"/>
              <a:t> zugelassenes Tierarzneimittel, </a:t>
            </a:r>
            <a:r>
              <a:rPr lang="de-DE">
                <a:solidFill>
                  <a:srgbClr val="FF0000"/>
                </a:solidFill>
              </a:rPr>
              <a:t>das einen </a:t>
            </a:r>
            <a:r>
              <a:rPr lang="de-DE" b="1">
                <a:solidFill>
                  <a:srgbClr val="FF0000"/>
                </a:solidFill>
              </a:rPr>
              <a:t>Stoff</a:t>
            </a:r>
            <a:r>
              <a:rPr lang="de-DE">
                <a:solidFill>
                  <a:srgbClr val="FF0000"/>
                </a:solidFill>
              </a:rPr>
              <a:t> enthält, der in der gemäß Absatz 3 erstellten Liste aufgeführt ist </a:t>
            </a:r>
            <a:r>
              <a:rPr lang="de-DE"/>
              <a:t>verwenden; </a:t>
            </a:r>
          </a:p>
          <a:p>
            <a:pPr marL="199088" indent="-199088">
              <a:buAutoNum type="alphaLcParenBoth"/>
            </a:pPr>
            <a:r>
              <a:rPr lang="de-DE"/>
              <a:t>ein gemäß der Richtlinie 2001/83/EG oder der Verordnung (EG) Nr. 726/2004 zugelassenes </a:t>
            </a:r>
            <a:r>
              <a:rPr lang="de-DE" b="1"/>
              <a:t>Humanarzneimittel</a:t>
            </a:r>
            <a:r>
              <a:rPr lang="de-DE"/>
              <a:t>, </a:t>
            </a:r>
            <a:r>
              <a:rPr lang="de-DE">
                <a:solidFill>
                  <a:srgbClr val="FF0000"/>
                </a:solidFill>
              </a:rPr>
              <a:t>das Stoffe enthält, die in der gemäß Absatz 3 dieses Artikels erstellten Liste aufgeführt sind </a:t>
            </a:r>
            <a:r>
              <a:rPr lang="de-DE"/>
              <a:t>verwenden oder </a:t>
            </a:r>
          </a:p>
          <a:p>
            <a:pPr marL="199088" indent="-199088">
              <a:buAutoNum type="alphaLcParenBoth"/>
            </a:pPr>
            <a:r>
              <a:rPr lang="de-DE"/>
              <a:t>ein </a:t>
            </a:r>
            <a:r>
              <a:rPr lang="de-DE" b="1"/>
              <a:t>spontan hergestelltes Tierarzneimittel </a:t>
            </a:r>
            <a:r>
              <a:rPr lang="de-DE"/>
              <a:t>gemäß den Bedingungen einer tierärztlichen Verschreibung verwenden. </a:t>
            </a:r>
          </a:p>
          <a:p>
            <a:endParaRPr lang="en-US" dirty="0"/>
          </a:p>
          <a:p>
            <a:r>
              <a:rPr lang="de-DE"/>
              <a:t>2. Abweichend von Absatz 1 Buchstaben b) und c) und </a:t>
            </a:r>
            <a:r>
              <a:rPr lang="de-DE" b="1"/>
              <a:t>bis zur Erstellung der in Absatz 3 genannten Liste</a:t>
            </a:r>
            <a:r>
              <a:rPr lang="de-DE"/>
              <a:t> kann der zuständige Tierarzt,</a:t>
            </a:r>
          </a:p>
          <a:p>
            <a:pPr marL="228600" indent="-228600">
              <a:buAutoNum type="alphaLcParenR"/>
            </a:pPr>
            <a:r>
              <a:rPr lang="de-DE"/>
              <a:t>Tierarzneimittel verwenden, die gemäß dieser Verordnung in dem </a:t>
            </a:r>
            <a:r>
              <a:rPr lang="de-DE" b="1"/>
              <a:t>betreffenden Mitgliedstaat oder in einem anderen Mitgliedstaat zur Verwendung bei einer zur Lebensmittelerzeugung genutzten Landtierart zugelassen  sind</a:t>
            </a:r>
            <a:r>
              <a:rPr lang="de-DE"/>
              <a:t>; </a:t>
            </a:r>
          </a:p>
          <a:p>
            <a:pPr marL="228600" indent="-228600">
              <a:buAutoNum type="alphaLcParenR"/>
            </a:pPr>
            <a:r>
              <a:rPr lang="de-DE"/>
              <a:t>b) wenn es kein Tierarzneimittel gemäß Buchstabe a oder b dieses Absatzes gibt, ein gemäß der Richtlinie 2001/83/EG oder der Verordnung (EG) Nr. 726/2004 zugelassenes </a:t>
            </a:r>
            <a:r>
              <a:rPr lang="de-DE" b="1"/>
              <a:t>Humanarzneimittel</a:t>
            </a:r>
            <a:r>
              <a:rPr lang="de-DE"/>
              <a:t> verwenden. </a:t>
            </a:r>
          </a:p>
          <a:p>
            <a:pPr marL="199088" indent="-199088">
              <a:buAutoNum type="alphaLcParenBoth"/>
            </a:pPr>
            <a:endParaRPr lang="en-US" dirty="0"/>
          </a:p>
          <a:p>
            <a:r>
              <a:rPr lang="de-DE"/>
              <a:t>3. Die Kommission erstellt im Wege von Durchführungsrechtsakten spätestens innerhalb von fünf Jahren ab dem 28. Januar 2022 eine Liste der Stoffe, die in Tierarzneimitteln verwendet werden, die in der Union zur Verwendung bei zur Lebensmittelerzeugung genutzten Landtierarten zugelassen sind, oder der Stoffe, die in einem in der Union zugelassenen Humanarzneimittel enthalten sind, das bei zur Lebensmittelerzeugung genutzten Wassertieren verwendet werden darf</a:t>
            </a:r>
          </a:p>
          <a:p>
            <a:endParaRPr lang="en-US" dirty="0"/>
          </a:p>
          <a:p>
            <a:r>
              <a:rPr lang="de-DE"/>
              <a:t>4. Außer bei immunologischen Tierarzneimitteln kann der verantwortliche Tierarzt in Ermangelung eines Arzneimittels gemäß Absatz 1 und 2 unter seiner unmittelbaren persönlichen Verantwortung und insbesondere zur Vermeidung unzumutbarer Leiden ausnahmsweise zur Lebensmittelerzeugung genutzte Landtiere mit einem Tierarzneimittel behandeln, das in einem Drittland für dieselbe Tierart und dieselbe Indikation zugelassen ist.</a:t>
            </a: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13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400"/>
              <a:t>Zunächst müssen Sie prüfen, ob in Ihrem Land ein Produkt für die betreffende Tierart und Indikation zugelassen ist</a:t>
            </a:r>
          </a:p>
          <a:p>
            <a:pPr marL="285750" indent="-285750">
              <a:buFont typeface="Wingdings" panose="05000000000000000000" pitchFamily="2" charset="2"/>
              <a:buChar char="Ø"/>
            </a:pPr>
            <a:endParaRPr lang="fr-BE" sz="1400" dirty="0"/>
          </a:p>
          <a:p>
            <a:pPr marL="457200" lvl="1" indent="-457200">
              <a:buFont typeface="+mj-lt"/>
              <a:buAutoNum type="alphaLcParenR"/>
            </a:pPr>
            <a:r>
              <a:rPr lang="de-DE" sz="1400" b="1">
                <a:solidFill>
                  <a:srgbClr val="003399"/>
                </a:solidFill>
              </a:rPr>
              <a:t>In Ihrem eigenen Land oder einem anderen EU-Mitgliedstaat</a:t>
            </a:r>
            <a:r>
              <a:rPr lang="de-DE" sz="1400"/>
              <a:t> zugelassenes Produkt</a:t>
            </a:r>
          </a:p>
          <a:p>
            <a:pPr marL="449263" lvl="5"/>
            <a:r>
              <a:rPr lang="de-DE" sz="1400"/>
              <a:t>für </a:t>
            </a:r>
            <a:r>
              <a:rPr lang="de-DE" sz="1400" b="1" u="sng">
                <a:solidFill>
                  <a:srgbClr val="009900"/>
                </a:solidFill>
              </a:rPr>
              <a:t>dieselbe oder eine andere zur Lebensmittelerzeugung genutzte Wassertierart</a:t>
            </a:r>
            <a:r>
              <a:rPr lang="de-DE" sz="1400"/>
              <a:t>, </a:t>
            </a:r>
          </a:p>
          <a:p>
            <a:pPr marL="449263" lvl="5"/>
            <a:r>
              <a:rPr lang="de-DE" sz="1400"/>
              <a:t>für </a:t>
            </a:r>
            <a:r>
              <a:rPr lang="de-DE" sz="1400" b="1">
                <a:solidFill>
                  <a:srgbClr val="FF9966"/>
                </a:solidFill>
              </a:rPr>
              <a:t>dieselbe oder eine andere Indikation</a:t>
            </a:r>
            <a:r>
              <a:rPr lang="de-DE" sz="140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de-DE" sz="1400"/>
              <a:t>wenn keine, dann</a:t>
            </a:r>
          </a:p>
          <a:p>
            <a:pPr marL="457200" lvl="1" indent="-457200">
              <a:buFont typeface="+mj-lt"/>
              <a:buAutoNum type="alphaLcParenR"/>
            </a:pPr>
            <a:endParaRPr lang="fr-BE" sz="1400" dirty="0"/>
          </a:p>
          <a:p>
            <a:pPr marL="457200" lvl="1" indent="-457200">
              <a:buFont typeface="+mj-lt"/>
              <a:buAutoNum type="alphaLcParenR"/>
            </a:pPr>
            <a:r>
              <a:rPr lang="de-DE" sz="1400" b="1">
                <a:solidFill>
                  <a:srgbClr val="003399"/>
                </a:solidFill>
              </a:rPr>
              <a:t>In Ihrem eigenen Land oder einem anderen EU-Mitgliedstaat</a:t>
            </a:r>
            <a:r>
              <a:rPr lang="de-DE" sz="1400"/>
              <a:t> zugelassenes Produkt</a:t>
            </a:r>
          </a:p>
          <a:p>
            <a:pPr marL="448945" lvl="1"/>
            <a:r>
              <a:rPr lang="de-DE" sz="1400"/>
              <a:t>zur Verwendung bei zur </a:t>
            </a:r>
            <a:r>
              <a:rPr lang="de-DE" sz="1400" b="1">
                <a:solidFill>
                  <a:srgbClr val="009900"/>
                </a:solidFill>
              </a:rPr>
              <a:t>Lebensmittelerzeugung genutzten </a:t>
            </a:r>
            <a:r>
              <a:rPr lang="de-DE" sz="1400" b="1" u="sng">
                <a:solidFill>
                  <a:srgbClr val="009900"/>
                </a:solidFill>
              </a:rPr>
              <a:t>Landtieren</a:t>
            </a:r>
            <a:r>
              <a:rPr lang="de-DE" sz="1400"/>
              <a:t>*</a:t>
            </a:r>
          </a:p>
          <a:p>
            <a:pPr marL="449263" lvl="1"/>
            <a:r>
              <a:rPr lang="de-DE" sz="1400" b="1" i="1" u="sng">
                <a:solidFill>
                  <a:schemeClr val="tx1"/>
                </a:solidFill>
              </a:rPr>
              <a:t>enthält einen Stoff, der auf der Liste steht</a:t>
            </a:r>
            <a:r>
              <a:rPr lang="de-DE" sz="1400" i="1" u="sng"/>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de-DE" sz="1400"/>
              <a:t>wenn keine, dann</a:t>
            </a:r>
          </a:p>
          <a:p>
            <a:pPr marL="0" lvl="1" indent="0">
              <a:buFont typeface="+mj-lt"/>
              <a:buNone/>
            </a:pPr>
            <a:endParaRPr lang="fr-BE" sz="1400" dirty="0"/>
          </a:p>
          <a:p>
            <a:pPr marL="457200" lvl="1" indent="-457200">
              <a:buFont typeface="+mj-lt"/>
              <a:buAutoNum type="alphaLcParenR" startAt="3"/>
            </a:pPr>
            <a:r>
              <a:rPr lang="de-DE" sz="1400"/>
              <a:t>Produkt für </a:t>
            </a:r>
            <a:r>
              <a:rPr lang="de-DE" sz="1400" b="1"/>
              <a:t>den menschlichen Gebrauch zugelassen*</a:t>
            </a:r>
          </a:p>
          <a:p>
            <a:pPr marL="449263" lvl="2"/>
            <a:r>
              <a:rPr lang="de-DE" sz="1400" b="1" i="1" u="sng"/>
              <a:t>enthält Stoffe, die auf der Liste stehen</a:t>
            </a:r>
            <a:r>
              <a:rPr lang="de-DE" sz="1400" b="1" i="1"/>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de-DE" sz="1400"/>
              <a:t>wenn keine, dann</a:t>
            </a:r>
          </a:p>
          <a:p>
            <a:pPr marL="0" lvl="1" indent="0">
              <a:buFont typeface="+mj-lt"/>
              <a:buNone/>
            </a:pPr>
            <a:endParaRPr lang="fr-BE" sz="1400" dirty="0"/>
          </a:p>
          <a:p>
            <a:pPr marL="0" lvl="1"/>
            <a:r>
              <a:rPr lang="de-DE" sz="1400"/>
              <a:t>D) Produkt </a:t>
            </a:r>
            <a:r>
              <a:rPr lang="de-DE" sz="1400" b="1"/>
              <a:t>spontan hergestellt. </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de-DE" sz="1400"/>
              <a:t>wenn keine, dann</a:t>
            </a:r>
          </a:p>
          <a:p>
            <a:pPr marL="0" lvl="1" indent="0">
              <a:buFont typeface="+mj-lt"/>
              <a:buNone/>
            </a:pPr>
            <a:endParaRPr lang="fr-BE" sz="1400" b="1" dirty="0"/>
          </a:p>
          <a:p>
            <a:pPr marL="457200" lvl="1" indent="-457200">
              <a:buFont typeface="+mj-lt"/>
              <a:buAutoNum type="alphaLcParenR" startAt="3"/>
            </a:pPr>
            <a:r>
              <a:rPr lang="de-DE" sz="1400"/>
              <a:t>In </a:t>
            </a:r>
            <a:r>
              <a:rPr kumimoji="0" lang="de-DE" sz="1400" b="1" i="0" u="none" strike="noStrike" cap="none" normalizeH="0" baseline="0" noProof="0">
                <a:ln>
                  <a:noFill/>
                </a:ln>
                <a:solidFill>
                  <a:srgbClr val="003399"/>
                </a:solidFill>
                <a:effectLst/>
                <a:uLnTx/>
                <a:uFillTx/>
              </a:rPr>
              <a:t>einem Drittland</a:t>
            </a:r>
            <a:r>
              <a:rPr lang="de-DE" sz="1400"/>
              <a:t> zugelassenes Produkt</a:t>
            </a:r>
            <a:r>
              <a:rPr kumimoji="0" lang="de-DE" sz="1400" b="1" i="0" u="none" strike="noStrike" cap="none" normalizeH="0" baseline="0" noProof="0">
                <a:ln>
                  <a:noFill/>
                </a:ln>
                <a:solidFill>
                  <a:srgbClr val="003399"/>
                </a:solidFill>
                <a:effectLst/>
                <a:uLnTx/>
                <a:uFillTx/>
              </a:rPr>
              <a:t> </a:t>
            </a:r>
          </a:p>
          <a:p>
            <a:pPr marL="449263" lvl="2"/>
            <a:r>
              <a:rPr kumimoji="0" lang="de-DE" sz="1400" i="0" u="none" strike="noStrike" cap="none" normalizeH="0" baseline="0" noProof="0">
                <a:ln>
                  <a:noFill/>
                </a:ln>
                <a:solidFill>
                  <a:sysClr val="windowText" lastClr="000000"/>
                </a:solidFill>
                <a:effectLst/>
                <a:uLnTx/>
                <a:uFillTx/>
              </a:rPr>
              <a:t>für die </a:t>
            </a:r>
            <a:r>
              <a:rPr kumimoji="0" lang="de-DE" sz="1400" b="1" i="0" u="none" strike="noStrike" cap="none" normalizeH="0" baseline="0" noProof="0">
                <a:ln>
                  <a:noFill/>
                </a:ln>
                <a:solidFill>
                  <a:srgbClr val="009900"/>
                </a:solidFill>
                <a:effectLst/>
                <a:uLnTx/>
                <a:uFillTx/>
              </a:rPr>
              <a:t>dieselbe Tierart </a:t>
            </a:r>
            <a:r>
              <a:rPr kumimoji="0" lang="de-DE" sz="1400" i="0" u="none" strike="noStrike" cap="none" normalizeH="0" baseline="0" noProof="0">
                <a:ln>
                  <a:noFill/>
                </a:ln>
                <a:solidFill>
                  <a:sysClr val="windowText" lastClr="000000"/>
                </a:solidFill>
                <a:effectLst/>
                <a:uLnTx/>
                <a:uFillTx/>
              </a:rPr>
              <a:t>und die </a:t>
            </a:r>
            <a:r>
              <a:rPr kumimoji="0" lang="de-DE" sz="1400" b="1" i="0" u="none" strike="noStrike" cap="none" normalizeH="0" baseline="0" noProof="0">
                <a:ln>
                  <a:noFill/>
                </a:ln>
                <a:solidFill>
                  <a:srgbClr val="FF9966"/>
                </a:solidFill>
                <a:effectLst/>
                <a:uLnTx/>
                <a:uFillTx/>
              </a:rPr>
              <a:t>gleiche Indikation</a:t>
            </a:r>
            <a:r>
              <a:rPr kumimoji="0" lang="de-DE" sz="1400" i="0" u="none" strike="noStrike" cap="none" normalizeH="0" baseline="0" noProof="0">
                <a:ln>
                  <a:noFill/>
                </a:ln>
                <a:effectLst/>
                <a:uLnTx/>
                <a:uFillTx/>
              </a:rPr>
              <a:t>.</a:t>
            </a:r>
          </a:p>
          <a:p>
            <a:pPr marL="449263" lvl="2"/>
            <a:endParaRPr kumimoji="0" lang="en-US" sz="1400" b="1" i="0" u="none" strike="noStrike" kern="0" cap="none" spc="0" normalizeH="0" baseline="0" noProof="0" dirty="0">
              <a:ln>
                <a:noFill/>
              </a:ln>
              <a:solidFill>
                <a:srgbClr val="FF9966"/>
              </a:solidFill>
              <a:effectLst/>
              <a:uLnTx/>
              <a:uFillTx/>
            </a:endParaRPr>
          </a:p>
          <a:p>
            <a:pPr marL="449263" lvl="2"/>
            <a:r>
              <a:rPr kumimoji="0" lang="de-DE" sz="1400" b="1" i="0" u="none" strike="noStrike" cap="none" normalizeH="0" baseline="0" noProof="0">
                <a:ln>
                  <a:noFill/>
                </a:ln>
                <a:solidFill>
                  <a:srgbClr val="FF9966"/>
                </a:solidFill>
                <a:effectLst/>
                <a:uLnTx/>
                <a:uFillTx/>
              </a:rPr>
              <a:t>Die Kommission muss eine Liste erstellen, wenn die Liste verfügbar ist b) und c) nur Produkte aus der Liste</a:t>
            </a:r>
          </a:p>
          <a:p>
            <a:r>
              <a:rPr lang="de-DE">
                <a:solidFill>
                  <a:srgbClr val="FF9966"/>
                </a:solidFill>
              </a:rPr>
              <a:t>bis 2027 wird die Kommission eine Verordnung mit einer Stoffliste erlassen und die unter b) und c) verwendeten Produkte sollten dann nur noch die in dieser Liste aufgeführten Stoffe enthalten.</a:t>
            </a:r>
          </a:p>
          <a:p>
            <a:pPr marL="448945" lvl="2"/>
            <a:endParaRPr lang="en-US" sz="1400" b="1" kern="0" dirty="0">
              <a:solidFill>
                <a:srgbClr val="FF9966"/>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3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a:solidFill>
                  <a:srgbClr val="474747"/>
                </a:solidFill>
                <a:effectLst/>
                <a:latin typeface="Google Sans"/>
              </a:rPr>
              <a:t>Prophylaxe: Das Wort kommt aus dem Griechischen und bedeutet „Vorhut“ – eine treffende Bezeichnung für eine Maßnahme zur Abwehr einer Krankheit oder einer anderen unerwünschten Folge. </a:t>
            </a:r>
            <a:r>
              <a:rPr lang="de-DE" i="0">
                <a:effectLst/>
                <a:latin typeface="Google Sans"/>
              </a:rPr>
              <a:t>Ein Prophylaktikum ist ein Medikament oder eine </a:t>
            </a:r>
            <a:r>
              <a:rPr lang="de-DE" b="1" i="0">
                <a:solidFill>
                  <a:srgbClr val="040C28"/>
                </a:solidFill>
                <a:effectLst/>
                <a:latin typeface="Google Sans"/>
              </a:rPr>
              <a:t>Behandlung, das bzw. die dazu dient, das Auftreten einer Krankheit zu verhindern</a:t>
            </a:r>
            <a:r>
              <a:rPr lang="de-DE" i="0">
                <a:effectLst/>
                <a:latin typeface="Google Sans"/>
              </a:rPr>
              <a:t>, bevor die Krankheit zum Vorschein kommt.</a:t>
            </a:r>
            <a:r>
              <a:rPr lang="de-DE" b="0" i="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baseline="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baseline="0">
                <a:solidFill>
                  <a:srgbClr val="474747"/>
                </a:solidFill>
                <a:effectLst/>
                <a:latin typeface="Google Sans"/>
              </a:rPr>
              <a:t>Im Zusammenhang mit der Tierarzneimittelverordnung gelten die folgenden Definitionen: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de-DE" sz="1800" b="1" i="0" u="none" strike="noStrike" baseline="0">
                <a:solidFill>
                  <a:srgbClr val="19161A"/>
                </a:solidFill>
                <a:latin typeface="EUAlbertina"/>
                <a:ea typeface="+mn-ea"/>
                <a:cs typeface="+mn-cs"/>
              </a:rPr>
              <a:t>„Prophylaxe“ </a:t>
            </a:r>
            <a:r>
              <a:rPr lang="de-DE" sz="1800" b="0" i="0" u="none" strike="noStrike" baseline="0">
                <a:solidFill>
                  <a:srgbClr val="19161A"/>
                </a:solidFill>
                <a:latin typeface="EUAlbertina"/>
                <a:ea typeface="+mn-ea"/>
                <a:cs typeface="+mn-cs"/>
              </a:rPr>
              <a:t>bedeutet „die Verabreichung eines Arzneimittels an ein Tier oder eine Gruppe von Tieren, bevor klinische Anzeichen einer Erkrankung auftreten, um eine Erkrankung oder Infektion zu verhindern“. (</a:t>
            </a:r>
            <a:r>
              <a:rPr lang="de-DE" sz="1800" b="0" i="0" u="none" strike="noStrike" baseline="0">
                <a:solidFill>
                  <a:srgbClr val="000000"/>
                </a:solidFill>
                <a:latin typeface="EUAlbertina"/>
                <a:ea typeface="+mn-ea"/>
                <a:cs typeface="+mn-cs"/>
              </a:rPr>
              <a:t>Artikel 4 Absatz 16 der Verordnung (EU) 2019/6).</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baseline="0">
                <a:solidFill>
                  <a:srgbClr val="19161A"/>
                </a:solidFill>
                <a:latin typeface="EUAlbertina"/>
              </a:rPr>
              <a:t>„Metaphylaxe“ </a:t>
            </a:r>
            <a:r>
              <a:rPr lang="de-DE" sz="1800" b="0" i="0" u="none" strike="noStrike" baseline="0">
                <a:solidFill>
                  <a:srgbClr val="19161A"/>
                </a:solidFill>
                <a:latin typeface="EUAlbertina"/>
              </a:rPr>
              <a:t>bedeutet „die Verabreichung eines Arzneimittels an eine Gruppe von Tieren nach einer Diagnose einer klinischen Erkrankung bei einem Teil der Gruppe mit dem Ziel, die klinisch erkrankten Tiere zu behandeln und die Ausbreitung der Erkrankung auf die Tiere einzudämmen, die in engem Kontakt stehen und gefährdet sind und die möglicherweise bereits subklinisch infiziert sind“. (</a:t>
            </a:r>
            <a:r>
              <a:rPr lang="de-DE" sz="1200" b="0" i="0" u="none" strike="noStrike" baseline="0">
                <a:solidFill>
                  <a:srgbClr val="000000"/>
                </a:solidFill>
                <a:latin typeface="EUAlbertina"/>
              </a:rPr>
              <a:t>Artikel 4 Absatz 15 der Verordnung (EU) 2019/6).</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a:solidFill>
                  <a:srgbClr val="474747"/>
                </a:solidFill>
                <a:effectLst/>
                <a:latin typeface="Google Sans"/>
              </a:rPr>
              <a:t>Metaphylaxe: </a:t>
            </a:r>
            <a:r>
              <a:rPr lang="de-DE" b="0" i="0">
                <a:solidFill>
                  <a:srgbClr val="040C28"/>
                </a:solidFill>
                <a:effectLst/>
                <a:latin typeface="Google Sans"/>
              </a:rPr>
              <a:t>Behandlung einer Gruppe von Tieren ohne Anzeichen einer Krankheit, die in engem Kontakt mit anderen Tieren stehen, bei denen Anzeichen einer Infektionskrankheit vorliegen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a:effectLst/>
                <a:latin typeface="Google Sans"/>
              </a:rPr>
              <a:t>Prophylaxe/Vorbeugung und Metaphylaxe beinhalten die Verabreichung von antimikrobiellen Mitteln an „gesunde“ Tieren, um Infektionen „vorzubeugen“, aber </a:t>
            </a:r>
            <a:r>
              <a:rPr lang="de-DE" b="0" i="0">
                <a:solidFill>
                  <a:srgbClr val="040C28"/>
                </a:solidFill>
                <a:effectLst/>
                <a:latin typeface="Google Sans"/>
              </a:rPr>
              <a:t>bei der Prophylaxe/Vorbeugung besteht ein wahrgenommenes „Risiko“, während die Metaphylaxe eine definierbare „Gefahr“ darstellen könnte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9</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Hinweis für Ausbilder: Diese Folie greift andere Teile der Präsentation auf. Wenn die Zeit reicht, kann eine kurze Zusammenfassung der Themen sinnvoll sein. Wenn nicht, könnte es versteckt sein. </a:t>
            </a:r>
          </a:p>
        </p:txBody>
      </p:sp>
      <p:sp>
        <p:nvSpPr>
          <p:cNvPr id="4" name="Slide Number Placeholder 3"/>
          <p:cNvSpPr>
            <a:spLocks noGrp="1"/>
          </p:cNvSpPr>
          <p:nvPr>
            <p:ph type="sldNum" sz="quarter" idx="5"/>
          </p:nvPr>
        </p:nvSpPr>
        <p:spPr/>
        <p:txBody>
          <a:bodyPr/>
          <a:lstStyle/>
          <a:p>
            <a:fld id="{13FD84CC-B9D2-4B71-B917-5618B5E60CDC}" type="slidenum">
              <a:rPr lang="es-ES" smtClean="0"/>
              <a:t>10</a:t>
            </a:fld>
            <a:endParaRPr lang="es-ES"/>
          </a:p>
        </p:txBody>
      </p:sp>
    </p:spTree>
    <p:extLst>
      <p:ext uri="{BB962C8B-B14F-4D97-AF65-F5344CB8AC3E}">
        <p14:creationId xmlns:p14="http://schemas.microsoft.com/office/powerpoint/2010/main" val="205100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DISKUTIEREN Sie die letzten beiden Punkte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DE"/>
              <a:t>Wir können prüfen, ob eine Vorlage in verschiedenen Ländern verfügbar ist, und wenn ja, die Ländervorlage einbinden</a:t>
            </a:r>
          </a:p>
          <a:p>
            <a:r>
              <a:rPr lang="de-DE"/>
              <a:t>RE blaue Box. Erklären Sie, was gemäß Art. 112–114 Verwendung findet.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3888" y="465138"/>
            <a:ext cx="4022725" cy="2266950"/>
          </a:xfrm>
        </p:spPr>
      </p:sp>
      <p:sp>
        <p:nvSpPr>
          <p:cNvPr id="3" name="Marcador de notas 2"/>
          <p:cNvSpPr>
            <a:spLocks noGrp="1"/>
          </p:cNvSpPr>
          <p:nvPr>
            <p:ph type="body" idx="1"/>
          </p:nvPr>
        </p:nvSpPr>
        <p:spPr>
          <a:xfrm>
            <a:off x="619919" y="2875756"/>
            <a:ext cx="5976278" cy="4842869"/>
          </a:xfrm>
        </p:spPr>
        <p:txBody>
          <a:bodyPr/>
          <a:lstStyle/>
          <a:p>
            <a:r>
              <a:rPr lang="de-DE" sz="1300">
                <a:latin typeface="Calibri" panose="020F0502020204030204" pitchFamily="34" charset="0"/>
                <a:cs typeface="Calibri" panose="020F0502020204030204" pitchFamily="34" charset="0"/>
              </a:rPr>
              <a:t>Artikel 113 Verwendung von Arzneimitteln außerhalb der Bedingungen der Genehmigung für das Inverkehrbringen bei zur </a:t>
            </a:r>
            <a:r>
              <a:rPr lang="de-DE" sz="1300" b="1" u="sng">
                <a:solidFill>
                  <a:srgbClr val="FF0000"/>
                </a:solidFill>
                <a:latin typeface="Calibri" panose="020F0502020204030204" pitchFamily="34" charset="0"/>
                <a:cs typeface="Calibri" panose="020F0502020204030204" pitchFamily="34" charset="0"/>
              </a:rPr>
              <a:t>Lebensmittelerzeugung genutzten Landtierarten </a:t>
            </a:r>
          </a:p>
          <a:p>
            <a:endParaRPr lang="en-US" sz="1300" dirty="0">
              <a:latin typeface="Calibri" panose="020F0502020204030204" pitchFamily="34" charset="0"/>
              <a:cs typeface="Calibri" panose="020F0502020204030204" pitchFamily="34" charset="0"/>
            </a:endParaRPr>
          </a:p>
          <a:p>
            <a:pPr marL="199088" indent="-199088">
              <a:buAutoNum type="arabicPeriod"/>
            </a:pPr>
            <a:r>
              <a:rPr lang="de-DE" sz="1300">
                <a:latin typeface="Calibri" panose="020F0502020204030204" pitchFamily="34" charset="0"/>
                <a:cs typeface="Calibri" panose="020F0502020204030204" pitchFamily="34" charset="0"/>
              </a:rPr>
              <a:t>Abweichung von Artikel 106 Absatz 1: Gibt es in einem Mitgliedstaat kein zugelassenes Tierarzneimittel für eine Indikation, die eine </a:t>
            </a:r>
            <a:r>
              <a:rPr lang="de-DE" sz="1300" b="1">
                <a:latin typeface="Calibri" panose="020F0502020204030204" pitchFamily="34" charset="0"/>
                <a:cs typeface="Calibri" panose="020F0502020204030204" pitchFamily="34" charset="0"/>
              </a:rPr>
              <a:t>zur Lebensmittelerzeugung genutzte</a:t>
            </a:r>
            <a:r>
              <a:rPr lang="de-DE" sz="1300">
                <a:latin typeface="Calibri" panose="020F0502020204030204" pitchFamily="34" charset="0"/>
                <a:cs typeface="Calibri" panose="020F0502020204030204" pitchFamily="34" charset="0"/>
              </a:rPr>
              <a:t> </a:t>
            </a:r>
            <a:r>
              <a:rPr lang="de-DE" sz="1300">
                <a:solidFill>
                  <a:srgbClr val="FF33CC"/>
                </a:solidFill>
                <a:latin typeface="Calibri" panose="020F0502020204030204" pitchFamily="34" charset="0"/>
                <a:cs typeface="Calibri" panose="020F0502020204030204" pitchFamily="34" charset="0"/>
              </a:rPr>
              <a:t>Landtierart</a:t>
            </a:r>
            <a:r>
              <a:rPr lang="de-DE" sz="1300">
                <a:latin typeface="Calibri" panose="020F0502020204030204" pitchFamily="34" charset="0"/>
                <a:cs typeface="Calibri" panose="020F0502020204030204" pitchFamily="34" charset="0"/>
              </a:rPr>
              <a:t> betrifft, so kann der Tierarzt unter seiner </a:t>
            </a:r>
            <a:r>
              <a:rPr lang="de-DE" sz="1300" b="1">
                <a:solidFill>
                  <a:srgbClr val="FF0000"/>
                </a:solidFill>
                <a:latin typeface="Calibri" panose="020F0502020204030204" pitchFamily="34" charset="0"/>
                <a:cs typeface="Calibri" panose="020F0502020204030204" pitchFamily="34" charset="0"/>
              </a:rPr>
              <a:t>unmittelbaren persönlichen Verantwortung</a:t>
            </a:r>
            <a:r>
              <a:rPr lang="de-DE" sz="1300">
                <a:latin typeface="Calibri" panose="020F0502020204030204" pitchFamily="34" charset="0"/>
                <a:cs typeface="Calibri" panose="020F0502020204030204" pitchFamily="34" charset="0"/>
              </a:rPr>
              <a:t>, insbesondere </a:t>
            </a:r>
            <a:r>
              <a:rPr lang="de-DE" sz="1300" b="1">
                <a:solidFill>
                  <a:srgbClr val="FF0000"/>
                </a:solidFill>
                <a:latin typeface="Calibri" panose="020F0502020204030204" pitchFamily="34" charset="0"/>
                <a:cs typeface="Calibri" panose="020F0502020204030204" pitchFamily="34" charset="0"/>
              </a:rPr>
              <a:t>um unzumutbare Leiden zu vermeiden</a:t>
            </a:r>
            <a:r>
              <a:rPr lang="de-DE" sz="1300">
                <a:latin typeface="Calibri" panose="020F0502020204030204" pitchFamily="34" charset="0"/>
                <a:cs typeface="Calibri" panose="020F0502020204030204" pitchFamily="34" charset="0"/>
              </a:rPr>
              <a:t>, die betroffenen Tiere </a:t>
            </a:r>
            <a:r>
              <a:rPr lang="de-DE" sz="1300" b="1">
                <a:solidFill>
                  <a:srgbClr val="FF0000"/>
                </a:solidFill>
                <a:latin typeface="Calibri" panose="020F0502020204030204" pitchFamily="34" charset="0"/>
                <a:cs typeface="Calibri" panose="020F0502020204030204" pitchFamily="34" charset="0"/>
              </a:rPr>
              <a:t>ausnahmsweise</a:t>
            </a:r>
            <a:r>
              <a:rPr lang="de-DE" sz="1300">
                <a:latin typeface="Calibri" panose="020F0502020204030204" pitchFamily="34" charset="0"/>
                <a:cs typeface="Calibri" panose="020F0502020204030204" pitchFamily="34" charset="0"/>
              </a:rPr>
              <a:t> mit dem folgenden Arzneimittel behandeln: </a:t>
            </a:r>
          </a:p>
          <a:p>
            <a:pPr marL="597263" lvl="1" indent="-199088">
              <a:buFont typeface="+mj-lt"/>
              <a:buAutoNum type="alphaLcParenR"/>
            </a:pPr>
            <a:r>
              <a:rPr lang="de-DE" sz="1300">
                <a:latin typeface="Calibri" panose="020F0502020204030204" pitchFamily="34" charset="0"/>
                <a:cs typeface="Calibri" panose="020F0502020204030204" pitchFamily="34" charset="0"/>
              </a:rPr>
              <a:t>ein </a:t>
            </a:r>
            <a:r>
              <a:rPr lang="de-DE" sz="1300" b="1">
                <a:latin typeface="Calibri" panose="020F0502020204030204" pitchFamily="34" charset="0"/>
                <a:cs typeface="Calibri" panose="020F0502020204030204" pitchFamily="34" charset="0"/>
              </a:rPr>
              <a:t>gemäß dieser Verordnung</a:t>
            </a:r>
            <a:r>
              <a:rPr lang="de-DE" sz="1300">
                <a:latin typeface="Calibri" panose="020F0502020204030204" pitchFamily="34" charset="0"/>
                <a:cs typeface="Calibri" panose="020F0502020204030204" pitchFamily="34" charset="0"/>
              </a:rPr>
              <a:t> </a:t>
            </a:r>
            <a:r>
              <a:rPr lang="de-DE" sz="1300">
                <a:solidFill>
                  <a:srgbClr val="00B050"/>
                </a:solidFill>
                <a:latin typeface="Calibri" panose="020F0502020204030204" pitchFamily="34" charset="0"/>
                <a:cs typeface="Calibri" panose="020F0502020204030204" pitchFamily="34" charset="0"/>
              </a:rPr>
              <a:t>in dem betreffenden Mitgliedstaat oder in einem anderen Mitgliedstaat</a:t>
            </a:r>
            <a:r>
              <a:rPr lang="de-DE" sz="1300" b="1">
                <a:latin typeface="Calibri" panose="020F0502020204030204" pitchFamily="34" charset="0"/>
                <a:cs typeface="Calibri" panose="020F0502020204030204" pitchFamily="34" charset="0"/>
              </a:rPr>
              <a:t> </a:t>
            </a:r>
            <a:r>
              <a:rPr lang="de-DE" sz="1300" b="1" u="sng">
                <a:latin typeface="Calibri" panose="020F0502020204030204" pitchFamily="34" charset="0"/>
                <a:cs typeface="Calibri" panose="020F0502020204030204" pitchFamily="34" charset="0"/>
              </a:rPr>
              <a:t>für dieselbe/eine andere Indikation bei derselben oder einer anderen </a:t>
            </a:r>
            <a:r>
              <a:rPr lang="de-DE" sz="1300" b="1" u="sng">
                <a:solidFill>
                  <a:srgbClr val="003399"/>
                </a:solidFill>
                <a:latin typeface="Calibri" panose="020F0502020204030204" pitchFamily="34" charset="0"/>
                <a:cs typeface="Calibri" panose="020F0502020204030204" pitchFamily="34" charset="0"/>
              </a:rPr>
              <a:t>zur Lebensmittelerzeugung genutzten Tierart</a:t>
            </a:r>
            <a:r>
              <a:rPr lang="de-DE" sz="1300" b="1" u="sng">
                <a:latin typeface="Calibri" panose="020F0502020204030204" pitchFamily="34" charset="0"/>
                <a:cs typeface="Calibri" panose="020F0502020204030204" pitchFamily="34" charset="0"/>
              </a:rPr>
              <a:t> zugelassenes Arzneimittel</a:t>
            </a:r>
            <a:r>
              <a:rPr lang="de-DE" sz="1300">
                <a:latin typeface="Calibri" panose="020F0502020204030204" pitchFamily="34" charset="0"/>
                <a:cs typeface="Calibri" panose="020F0502020204030204" pitchFamily="34" charset="0"/>
              </a:rPr>
              <a:t>;</a:t>
            </a:r>
          </a:p>
          <a:p>
            <a:pPr marL="597263" lvl="1" indent="-199088">
              <a:buFont typeface="+mj-lt"/>
              <a:buAutoNum type="alphaLcParenR"/>
            </a:pPr>
            <a:r>
              <a:rPr lang="de-DE" sz="1300">
                <a:latin typeface="Calibri" panose="020F0502020204030204" pitchFamily="34" charset="0"/>
                <a:cs typeface="Calibri" panose="020F0502020204030204" pitchFamily="34" charset="0"/>
              </a:rPr>
              <a:t>wenn es kein Tierarzneimittel gemäß Buchstabe a) dieses Absatzes für dieselbe Indikation gibt, ein </a:t>
            </a:r>
            <a:r>
              <a:rPr lang="de-DE" sz="1300" b="1">
                <a:latin typeface="Calibri" panose="020F0502020204030204" pitchFamily="34" charset="0"/>
                <a:cs typeface="Calibri" panose="020F0502020204030204" pitchFamily="34" charset="0"/>
              </a:rPr>
              <a:t>Tierarzneimittel, das gemäß dieser Verordnung</a:t>
            </a:r>
            <a:r>
              <a:rPr lang="de-DE" sz="1300">
                <a:latin typeface="Calibri" panose="020F0502020204030204" pitchFamily="34" charset="0"/>
                <a:cs typeface="Calibri" panose="020F0502020204030204" pitchFamily="34" charset="0"/>
              </a:rPr>
              <a:t> </a:t>
            </a:r>
            <a:r>
              <a:rPr lang="de-DE" sz="1300">
                <a:solidFill>
                  <a:srgbClr val="00B050"/>
                </a:solidFill>
                <a:latin typeface="Calibri" panose="020F0502020204030204" pitchFamily="34" charset="0"/>
                <a:cs typeface="Calibri" panose="020F0502020204030204" pitchFamily="34" charset="0"/>
              </a:rPr>
              <a:t>in dem betreffenden Mitgliedstaat</a:t>
            </a:r>
            <a:r>
              <a:rPr lang="de-DE" sz="1300" b="1">
                <a:latin typeface="Calibri" panose="020F0502020204030204" pitchFamily="34" charset="0"/>
                <a:cs typeface="Calibri" panose="020F0502020204030204" pitchFamily="34" charset="0"/>
              </a:rPr>
              <a:t> zur Verwendung bei einer </a:t>
            </a:r>
            <a:r>
              <a:rPr lang="de-DE" sz="1300" b="1" u="sng">
                <a:solidFill>
                  <a:srgbClr val="003399"/>
                </a:solidFill>
                <a:latin typeface="Calibri" panose="020F0502020204030204" pitchFamily="34" charset="0"/>
                <a:cs typeface="Calibri" panose="020F0502020204030204" pitchFamily="34" charset="0"/>
              </a:rPr>
              <a:t>nicht zur Lebensmittelerzeugung genutzten Tierart</a:t>
            </a:r>
            <a:r>
              <a:rPr lang="de-DE" sz="1300" b="1">
                <a:latin typeface="Calibri" panose="020F0502020204030204" pitchFamily="34" charset="0"/>
                <a:cs typeface="Calibri" panose="020F0502020204030204" pitchFamily="34" charset="0"/>
              </a:rPr>
              <a:t> zugelassen ist</a:t>
            </a:r>
            <a:r>
              <a:rPr lang="de-DE" sz="1300" b="1" u="sng">
                <a:solidFill>
                  <a:srgbClr val="003399"/>
                </a:solidFill>
                <a:latin typeface="Calibri" panose="020F0502020204030204" pitchFamily="34" charset="0"/>
                <a:cs typeface="Calibri" panose="020F0502020204030204" pitchFamily="34" charset="0"/>
              </a:rPr>
              <a:t> </a:t>
            </a:r>
          </a:p>
          <a:p>
            <a:pPr marL="597263" lvl="1" indent="-199088">
              <a:buFont typeface="+mj-lt"/>
              <a:buAutoNum type="alphaLcParenR"/>
            </a:pPr>
            <a:r>
              <a:rPr lang="de-DE" sz="1300">
                <a:latin typeface="Calibri" panose="020F0502020204030204" pitchFamily="34" charset="0"/>
                <a:cs typeface="Calibri" panose="020F0502020204030204" pitchFamily="34" charset="0"/>
              </a:rPr>
              <a:t>wenn es kein Tierarzneimittel gemäß Buchstabe a oder b dieses Absatzes gibt, ein </a:t>
            </a:r>
            <a:r>
              <a:rPr lang="de-DE" sz="1300" b="1">
                <a:latin typeface="Calibri" panose="020F0502020204030204" pitchFamily="34" charset="0"/>
                <a:cs typeface="Calibri" panose="020F0502020204030204" pitchFamily="34" charset="0"/>
              </a:rPr>
              <a:t>gemäß der Richtlinie</a:t>
            </a:r>
            <a:r>
              <a:rPr lang="de-DE" sz="1300">
                <a:latin typeface="Calibri" panose="020F0502020204030204" pitchFamily="34" charset="0"/>
                <a:cs typeface="Calibri" panose="020F0502020204030204" pitchFamily="34" charset="0"/>
              </a:rPr>
              <a:t> 2001/83/EG oder der Verordnung (EG) Nr. 726/2004 </a:t>
            </a:r>
            <a:r>
              <a:rPr lang="de-DE" sz="1300" b="1">
                <a:latin typeface="Calibri" panose="020F0502020204030204" pitchFamily="34" charset="0"/>
                <a:cs typeface="Calibri" panose="020F0502020204030204" pitchFamily="34" charset="0"/>
              </a:rPr>
              <a:t>zugelassenes </a:t>
            </a:r>
            <a:r>
              <a:rPr lang="de-DE" sz="1300" b="1" u="sng">
                <a:solidFill>
                  <a:srgbClr val="003399"/>
                </a:solidFill>
                <a:latin typeface="Calibri" panose="020F0502020204030204" pitchFamily="34" charset="0"/>
                <a:cs typeface="Calibri" panose="020F0502020204030204" pitchFamily="34" charset="0"/>
              </a:rPr>
              <a:t>Humanarzneimittel</a:t>
            </a:r>
            <a:r>
              <a:rPr lang="de-DE" sz="1300">
                <a:latin typeface="Calibri" panose="020F0502020204030204" pitchFamily="34" charset="0"/>
                <a:cs typeface="Calibri" panose="020F0502020204030204" pitchFamily="34" charset="0"/>
              </a:rPr>
              <a:t>; </a:t>
            </a:r>
          </a:p>
          <a:p>
            <a:pPr marL="597263" lvl="1" indent="-199088">
              <a:buFont typeface="+mj-lt"/>
              <a:buAutoNum type="alphaLcParenR"/>
            </a:pPr>
            <a:r>
              <a:rPr lang="de-DE" sz="1300">
                <a:latin typeface="Calibri" panose="020F0502020204030204" pitchFamily="34" charset="0"/>
                <a:cs typeface="Calibri" panose="020F0502020204030204" pitchFamily="34" charset="0"/>
              </a:rPr>
              <a:t>wenn es kein Arzneimittel gemäß Buchstabe a), b) oder c) dieses Absatzes gibt, ein nach tierärztlicher Verschreibung </a:t>
            </a:r>
            <a:r>
              <a:rPr lang="de-DE" sz="1300" b="1">
                <a:solidFill>
                  <a:srgbClr val="003399"/>
                </a:solidFill>
                <a:latin typeface="Calibri" panose="020F0502020204030204" pitchFamily="34" charset="0"/>
                <a:cs typeface="Calibri" panose="020F0502020204030204" pitchFamily="34" charset="0"/>
              </a:rPr>
              <a:t>spontan hergestelltes</a:t>
            </a:r>
            <a:r>
              <a:rPr lang="de-DE" sz="1300" b="1">
                <a:latin typeface="Calibri" panose="020F0502020204030204" pitchFamily="34" charset="0"/>
                <a:cs typeface="Calibri" panose="020F0502020204030204" pitchFamily="34" charset="0"/>
              </a:rPr>
              <a:t> Tierarzneimittel</a:t>
            </a:r>
            <a:r>
              <a:rPr lang="de-DE" sz="1300">
                <a:latin typeface="Calibri" panose="020F0502020204030204" pitchFamily="34" charset="0"/>
                <a:cs typeface="Calibri" panose="020F0502020204030204" pitchFamily="34" charset="0"/>
              </a:rPr>
              <a:t>. </a:t>
            </a:r>
          </a:p>
          <a:p>
            <a:pPr marL="597263" lvl="1" indent="-199088">
              <a:buFont typeface="+mj-lt"/>
              <a:buAutoNum type="alphaLcParenR"/>
            </a:pPr>
            <a:endParaRPr lang="en-US" sz="1300" dirty="0">
              <a:latin typeface="Calibri" panose="020F0502020204030204" pitchFamily="34" charset="0"/>
              <a:cs typeface="Calibri" panose="020F0502020204030204" pitchFamily="34" charset="0"/>
            </a:endParaRPr>
          </a:p>
          <a:p>
            <a:pPr marL="199088" indent="-199088">
              <a:buAutoNum type="arabicPeriod"/>
            </a:pPr>
            <a:r>
              <a:rPr lang="de-DE" sz="1300" b="1" u="sng">
                <a:latin typeface="Calibri" panose="020F0502020204030204" pitchFamily="34" charset="0"/>
                <a:cs typeface="Calibri" panose="020F0502020204030204" pitchFamily="34" charset="0"/>
              </a:rPr>
              <a:t>Außer bei immunologischen Tierarzneimitteln</a:t>
            </a:r>
            <a:r>
              <a:rPr lang="de-DE" sz="1300">
                <a:latin typeface="Calibri" panose="020F0502020204030204" pitchFamily="34" charset="0"/>
                <a:cs typeface="Calibri" panose="020F0502020204030204" pitchFamily="34" charset="0"/>
              </a:rPr>
              <a:t> kann der verantwortliche Tierarzt in Ermangelung eines Arzneimittels gemäß Absatz 1 unter seiner unmittelbaren persönlichen Verantwortung und insbesondere zur Vermeidung unzumutbarer Leiden ausnahmsweise zur Lebensmittelerzeugung genutzte Landtiere mit einem Tierarzneimittel behandeln, das in einem </a:t>
            </a:r>
            <a:r>
              <a:rPr lang="de-DE" sz="1300">
                <a:solidFill>
                  <a:srgbClr val="00B050"/>
                </a:solidFill>
                <a:latin typeface="Calibri" panose="020F0502020204030204" pitchFamily="34" charset="0"/>
                <a:cs typeface="Calibri" panose="020F0502020204030204" pitchFamily="34" charset="0"/>
              </a:rPr>
              <a:t>Drittland</a:t>
            </a:r>
            <a:r>
              <a:rPr lang="de-DE" sz="1300">
                <a:latin typeface="Calibri" panose="020F0502020204030204" pitchFamily="34" charset="0"/>
                <a:cs typeface="Calibri" panose="020F0502020204030204" pitchFamily="34" charset="0"/>
              </a:rPr>
              <a:t> </a:t>
            </a:r>
            <a:r>
              <a:rPr lang="de-DE" sz="1300" b="1">
                <a:latin typeface="Calibri" panose="020F0502020204030204" pitchFamily="34" charset="0"/>
                <a:cs typeface="Calibri" panose="020F0502020204030204" pitchFamily="34" charset="0"/>
              </a:rPr>
              <a:t>für dieselbe Tierart und dieselbe Indikation zugelassen ist. </a:t>
            </a:r>
          </a:p>
          <a:p>
            <a:pPr marL="199088" indent="-199088">
              <a:buAutoNum type="arabicPeriod"/>
            </a:pPr>
            <a:endParaRPr lang="en-US" sz="1300" dirty="0">
              <a:latin typeface="Calibri" panose="020F0502020204030204" pitchFamily="34" charset="0"/>
              <a:cs typeface="Calibri" panose="020F0502020204030204" pitchFamily="34" charset="0"/>
            </a:endParaRPr>
          </a:p>
          <a:p>
            <a:pPr marL="199088" indent="-199088">
              <a:buAutoNum type="arabicPeriod"/>
            </a:pPr>
            <a:r>
              <a:rPr lang="de-DE" sz="1300">
                <a:latin typeface="Calibri" panose="020F0502020204030204" pitchFamily="34" charset="0"/>
                <a:cs typeface="Calibri" panose="020F0502020204030204" pitchFamily="34" charset="0"/>
              </a:rPr>
              <a:t>Der Tierarzt kann das Arzneimittel persönlich </a:t>
            </a:r>
            <a:r>
              <a:rPr lang="de-DE" sz="1300" u="sng">
                <a:latin typeface="Calibri" panose="020F0502020204030204" pitchFamily="34" charset="0"/>
                <a:cs typeface="Calibri" panose="020F0502020204030204" pitchFamily="34" charset="0"/>
              </a:rPr>
              <a:t>verabreichen</a:t>
            </a:r>
            <a:r>
              <a:rPr lang="de-DE" sz="1300">
                <a:latin typeface="Calibri" panose="020F0502020204030204" pitchFamily="34" charset="0"/>
                <a:cs typeface="Calibri" panose="020F0502020204030204" pitchFamily="34" charset="0"/>
              </a:rPr>
              <a:t> oder </a:t>
            </a:r>
            <a:r>
              <a:rPr lang="de-DE" sz="1300" u="sng">
                <a:latin typeface="Calibri" panose="020F0502020204030204" pitchFamily="34" charset="0"/>
                <a:cs typeface="Calibri" panose="020F0502020204030204" pitchFamily="34" charset="0"/>
              </a:rPr>
              <a:t>eine andere Person unter seiner Verantwortung gemäß den nationalen Bestimmungen damit beauftragen</a:t>
            </a:r>
            <a:r>
              <a:rPr lang="de-DE" sz="1300">
                <a:latin typeface="Calibri" panose="020F0502020204030204" pitchFamily="34" charset="0"/>
                <a:cs typeface="Calibri" panose="020F0502020204030204" pitchFamily="34" charset="0"/>
              </a:rPr>
              <a:t>. </a:t>
            </a:r>
          </a:p>
          <a:p>
            <a:pPr lvl="0"/>
            <a:endParaRPr lang="en-US" sz="1300" dirty="0">
              <a:latin typeface="Calibri" panose="020F0502020204030204" pitchFamily="34" charset="0"/>
              <a:cs typeface="Calibri" panose="020F0502020204030204" pitchFamily="34" charset="0"/>
            </a:endParaRPr>
          </a:p>
          <a:p>
            <a:pPr marL="0" indent="0">
              <a:buNone/>
            </a:pPr>
            <a:r>
              <a:rPr lang="de-DE" sz="1300">
                <a:latin typeface="Calibri" panose="020F0502020204030204" pitchFamily="34" charset="0"/>
                <a:cs typeface="Calibri" panose="020F0502020204030204" pitchFamily="34" charset="0"/>
              </a:rPr>
              <a:t>4.  Dieser Artikel gilt auch, wenn </a:t>
            </a:r>
            <a:r>
              <a:rPr lang="de-DE" sz="1300" b="1">
                <a:solidFill>
                  <a:srgbClr val="FF9966"/>
                </a:solidFill>
                <a:latin typeface="Calibri" panose="020F0502020204030204" pitchFamily="34" charset="0"/>
                <a:cs typeface="Calibri" panose="020F0502020204030204" pitchFamily="34" charset="0"/>
              </a:rPr>
              <a:t>ein zugelassenes Tierarzneimittel in dem betreffenden Mitgliedstaat nicht verfügbar ist</a:t>
            </a: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8.png"/><Relationship Id="rId2" Type="http://schemas.openxmlformats.org/officeDocument/2006/relationships/image" Target="../media/image1.png"/><Relationship Id="rId16" Type="http://schemas.openxmlformats.org/officeDocument/2006/relationships/image" Target="../media/image5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47.jpeg"/><Relationship Id="rId5" Type="http://schemas.openxmlformats.org/officeDocument/2006/relationships/image" Target="../media/image5.png"/><Relationship Id="rId15" Type="http://schemas.openxmlformats.org/officeDocument/2006/relationships/hyperlink" Target="http://www.amrfvtraining.eu/" TargetMode="External"/><Relationship Id="rId10"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 name="Picture 2" descr="Blue text on a black background&#10;&#10;Description automatically generated">
            <a:extLst>
              <a:ext uri="{FF2B5EF4-FFF2-40B4-BE49-F238E27FC236}">
                <a16:creationId xmlns:a16="http://schemas.microsoft.com/office/drawing/2014/main" id="{B8BC7C4D-D0D5-3EAA-69F2-082C05946970}"/>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9049706" y="5762713"/>
            <a:ext cx="2933649" cy="644437"/>
          </a:xfrm>
          <a:prstGeom prst="rect">
            <a:avLst/>
          </a:prstGeom>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1"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2"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5"/>
              </a:rPr>
              <a:t>www.amrfvtraining.eu</a:t>
            </a:r>
            <a:r>
              <a:rPr lang="en-GB" dirty="0">
                <a:latin typeface="EC Square Sans Pro" panose="020B0506040000020004" pitchFamily="34" charset="0"/>
              </a:rPr>
              <a:t>  </a:t>
            </a:r>
          </a:p>
        </p:txBody>
      </p:sp>
      <p:pic>
        <p:nvPicPr>
          <p:cNvPr id="4" name="Picture 3" descr="Blue text on a black background&#10;&#10;Description automatically generated">
            <a:extLst>
              <a:ext uri="{FF2B5EF4-FFF2-40B4-BE49-F238E27FC236}">
                <a16:creationId xmlns:a16="http://schemas.microsoft.com/office/drawing/2014/main" id="{4CF1B392-3D75-7BEB-8756-CCD81FA62631}"/>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8601001" y="5764439"/>
            <a:ext cx="3272675" cy="718911"/>
          </a:xfrm>
          <a:prstGeom prst="rect">
            <a:avLst/>
          </a:prstGeom>
        </p:spPr>
      </p:pic>
    </p:spTree>
    <p:extLst>
      <p:ext uri="{BB962C8B-B14F-4D97-AF65-F5344CB8AC3E}">
        <p14:creationId xmlns:p14="http://schemas.microsoft.com/office/powerpoint/2010/main" val="16167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0243-15F2-D6A2-1158-74DA0085EEEE}"/>
              </a:ext>
            </a:extLst>
          </p:cNvPr>
          <p:cNvSpPr>
            <a:spLocks noGrp="1"/>
          </p:cNvSpPr>
          <p:nvPr>
            <p:ph type="ctrTitle"/>
          </p:nvPr>
        </p:nvSpPr>
        <p:spPr>
          <a:xfrm>
            <a:off x="1524000" y="1124442"/>
            <a:ext cx="9144000" cy="2392021"/>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F3E969-E752-337F-2466-EE4392A9F8B8}"/>
              </a:ext>
            </a:extLst>
          </p:cNvPr>
          <p:cNvSpPr>
            <a:spLocks noGrp="1"/>
          </p:cNvSpPr>
          <p:nvPr>
            <p:ph type="subTitle" idx="1"/>
          </p:nvPr>
        </p:nvSpPr>
        <p:spPr>
          <a:xfrm>
            <a:off x="1524000" y="3608709"/>
            <a:ext cx="9144000" cy="16588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AA9B58-CB07-6D3F-7DE5-E90685EFFD0C}"/>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5" name="Footer Placeholder 4">
            <a:extLst>
              <a:ext uri="{FF2B5EF4-FFF2-40B4-BE49-F238E27FC236}">
                <a16:creationId xmlns:a16="http://schemas.microsoft.com/office/drawing/2014/main" id="{016F3AAE-877C-FA9E-0006-09B11FDCB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FF09B-7106-BD12-CC4A-DF5D4BCC2D66}"/>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957573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1568-05A6-13C3-C97F-A45AF89F53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1AA63A-2BA8-BFBD-D176-0E3294071B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22FF48-95BE-029D-36D5-1F5F7338E22A}"/>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5" name="Footer Placeholder 4">
            <a:extLst>
              <a:ext uri="{FF2B5EF4-FFF2-40B4-BE49-F238E27FC236}">
                <a16:creationId xmlns:a16="http://schemas.microsoft.com/office/drawing/2014/main" id="{06371981-4970-BB5D-98AA-8A6DCE6FF1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13CC28-0897-E9E3-1E18-BE1E2765F3D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420872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2D57-AB6C-AA9A-CFEF-D881E3927886}"/>
              </a:ext>
            </a:extLst>
          </p:cNvPr>
          <p:cNvSpPr>
            <a:spLocks noGrp="1"/>
          </p:cNvSpPr>
          <p:nvPr>
            <p:ph type="title"/>
          </p:nvPr>
        </p:nvSpPr>
        <p:spPr>
          <a:xfrm>
            <a:off x="831850" y="1712905"/>
            <a:ext cx="10515600" cy="285802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297820-7BCE-C64F-7FDD-A422F4F3D166}"/>
              </a:ext>
            </a:extLst>
          </p:cNvPr>
          <p:cNvSpPr>
            <a:spLocks noGrp="1"/>
          </p:cNvSpPr>
          <p:nvPr>
            <p:ph type="body" idx="1"/>
          </p:nvPr>
        </p:nvSpPr>
        <p:spPr>
          <a:xfrm>
            <a:off x="831850" y="4597963"/>
            <a:ext cx="10515600" cy="150296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7DE720-9037-4D67-F7B9-26BF917FAA7C}"/>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5" name="Footer Placeholder 4">
            <a:extLst>
              <a:ext uri="{FF2B5EF4-FFF2-40B4-BE49-F238E27FC236}">
                <a16:creationId xmlns:a16="http://schemas.microsoft.com/office/drawing/2014/main" id="{C5E5E826-2510-82AC-DDA2-16ABCD9021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7E00A-5C40-32FC-BD95-F3D8948C962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34951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B005-5BC0-7404-8342-E4C6B310F8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CCA492-D109-07F1-56AD-AEED546E694C}"/>
              </a:ext>
            </a:extLst>
          </p:cNvPr>
          <p:cNvSpPr>
            <a:spLocks noGrp="1"/>
          </p:cNvSpPr>
          <p:nvPr>
            <p:ph sz="half" idx="1"/>
          </p:nvPr>
        </p:nvSpPr>
        <p:spPr>
          <a:xfrm>
            <a:off x="838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05EDBD-EEC3-E094-C2E3-7D90E0BD06A8}"/>
              </a:ext>
            </a:extLst>
          </p:cNvPr>
          <p:cNvSpPr>
            <a:spLocks noGrp="1"/>
          </p:cNvSpPr>
          <p:nvPr>
            <p:ph sz="half" idx="2"/>
          </p:nvPr>
        </p:nvSpPr>
        <p:spPr>
          <a:xfrm>
            <a:off x="6172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7B89A1-B35C-0DB9-2F8E-9E54EFDD8E4F}"/>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6" name="Footer Placeholder 5">
            <a:extLst>
              <a:ext uri="{FF2B5EF4-FFF2-40B4-BE49-F238E27FC236}">
                <a16:creationId xmlns:a16="http://schemas.microsoft.com/office/drawing/2014/main" id="{CAFB670B-5F09-1CA8-481C-92A7027898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B3EEB4-9132-4E11-E167-0BCCCDDAB8D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40571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616E-8E81-FDF0-4ECC-CC9CFC6884D5}"/>
              </a:ext>
            </a:extLst>
          </p:cNvPr>
          <p:cNvSpPr>
            <a:spLocks noGrp="1"/>
          </p:cNvSpPr>
          <p:nvPr>
            <p:ph type="title"/>
          </p:nvPr>
        </p:nvSpPr>
        <p:spPr>
          <a:xfrm>
            <a:off x="839788" y="365802"/>
            <a:ext cx="10515600" cy="132801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59FFB3-3EE8-629C-3AE4-DDCB44A177B2}"/>
              </a:ext>
            </a:extLst>
          </p:cNvPr>
          <p:cNvSpPr>
            <a:spLocks noGrp="1"/>
          </p:cNvSpPr>
          <p:nvPr>
            <p:ph type="body" idx="1"/>
          </p:nvPr>
        </p:nvSpPr>
        <p:spPr>
          <a:xfrm>
            <a:off x="839789" y="1684276"/>
            <a:ext cx="5157787"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C13DF-4BEE-C054-558B-1A252EA05111}"/>
              </a:ext>
            </a:extLst>
          </p:cNvPr>
          <p:cNvSpPr>
            <a:spLocks noGrp="1"/>
          </p:cNvSpPr>
          <p:nvPr>
            <p:ph sz="half" idx="2"/>
          </p:nvPr>
        </p:nvSpPr>
        <p:spPr>
          <a:xfrm>
            <a:off x="839789" y="2509714"/>
            <a:ext cx="5157787"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A6F48C-3412-4C2C-8DA5-7DD6C555FCBC}"/>
              </a:ext>
            </a:extLst>
          </p:cNvPr>
          <p:cNvSpPr>
            <a:spLocks noGrp="1"/>
          </p:cNvSpPr>
          <p:nvPr>
            <p:ph type="body" sz="quarter" idx="3"/>
          </p:nvPr>
        </p:nvSpPr>
        <p:spPr>
          <a:xfrm>
            <a:off x="6172200" y="1684276"/>
            <a:ext cx="5183188"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C86BCD-99C2-C965-4EBE-CEF2DA9C5A47}"/>
              </a:ext>
            </a:extLst>
          </p:cNvPr>
          <p:cNvSpPr>
            <a:spLocks noGrp="1"/>
          </p:cNvSpPr>
          <p:nvPr>
            <p:ph sz="quarter" idx="4"/>
          </p:nvPr>
        </p:nvSpPr>
        <p:spPr>
          <a:xfrm>
            <a:off x="6172200" y="2509714"/>
            <a:ext cx="5183188"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8A211A-2D5D-94AC-D0D9-15028F13FC54}"/>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8" name="Footer Placeholder 7">
            <a:extLst>
              <a:ext uri="{FF2B5EF4-FFF2-40B4-BE49-F238E27FC236}">
                <a16:creationId xmlns:a16="http://schemas.microsoft.com/office/drawing/2014/main" id="{E0A69FCE-CCAB-51EA-6007-2ACC4A790A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4E2B99-0C57-371A-0976-4BEBD78EE55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225785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1C0C-5025-036D-A375-9F2307E243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D81228-ADB9-C7C0-6970-4B95101A24ED}"/>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4" name="Footer Placeholder 3">
            <a:extLst>
              <a:ext uri="{FF2B5EF4-FFF2-40B4-BE49-F238E27FC236}">
                <a16:creationId xmlns:a16="http://schemas.microsoft.com/office/drawing/2014/main" id="{03E31B42-60AC-B2C1-F63B-428FA5712E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6AA1B5-7D1D-CB6D-2EEB-8B95667F69BD}"/>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05582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8EF22D73-EC91-C469-96FB-48E78BA791E6}"/>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9820404" y="6198205"/>
            <a:ext cx="2338706" cy="51374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B31F7-6BBA-1671-A08D-FAB12F826194}"/>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3" name="Footer Placeholder 2">
            <a:extLst>
              <a:ext uri="{FF2B5EF4-FFF2-40B4-BE49-F238E27FC236}">
                <a16:creationId xmlns:a16="http://schemas.microsoft.com/office/drawing/2014/main" id="{27BCB1D8-EBBC-3B85-0C54-0410EA43F1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D704EB-0CB4-E7F2-9958-E9476DABD6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674476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8647-1604-1AFA-4CDA-3D19D6041765}"/>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B831C1-12B5-FE55-C4A8-9E57B4C278C9}"/>
              </a:ext>
            </a:extLst>
          </p:cNvPr>
          <p:cNvSpPr>
            <a:spLocks noGrp="1"/>
          </p:cNvSpPr>
          <p:nvPr>
            <p:ph idx="1"/>
          </p:nvPr>
        </p:nvSpPr>
        <p:spPr>
          <a:xfrm>
            <a:off x="5183188" y="989254"/>
            <a:ext cx="6172200" cy="4882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1D422F-A1AF-FD45-9811-3E609229C164}"/>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CB08C-4710-110E-42EE-0A1E34B69C8A}"/>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6" name="Footer Placeholder 5">
            <a:extLst>
              <a:ext uri="{FF2B5EF4-FFF2-40B4-BE49-F238E27FC236}">
                <a16:creationId xmlns:a16="http://schemas.microsoft.com/office/drawing/2014/main" id="{FFC9BAF8-3463-75EC-9C11-84D43ACBB8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2DC00-3225-7E6B-E367-61BC32EEED18}"/>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21760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8131-9D2F-7CFD-DF00-BC891813D1D2}"/>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1030CC-AA93-8CF2-67EE-F87E57021797}"/>
              </a:ext>
            </a:extLst>
          </p:cNvPr>
          <p:cNvSpPr>
            <a:spLocks noGrp="1"/>
          </p:cNvSpPr>
          <p:nvPr>
            <p:ph type="pic" idx="1"/>
          </p:nvPr>
        </p:nvSpPr>
        <p:spPr>
          <a:xfrm>
            <a:off x="5183188" y="989254"/>
            <a:ext cx="6172200" cy="4882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C64E30-160A-F9A6-5305-3C5C5A856D3A}"/>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F71D4-E2B6-C4FA-3923-A35B7397187E}"/>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6" name="Footer Placeholder 5">
            <a:extLst>
              <a:ext uri="{FF2B5EF4-FFF2-40B4-BE49-F238E27FC236}">
                <a16:creationId xmlns:a16="http://schemas.microsoft.com/office/drawing/2014/main" id="{AE8529DE-06FB-8DE7-2605-474D518D39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F8A366-96BA-F40A-8DCE-2344022FDDB0}"/>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880173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FB83-5696-E4C8-FD8A-66711D0CDD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46FF31-8989-A15F-1D2C-1BE5798600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2B52D8-5D99-3628-713B-B7FEEAD171EB}"/>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5" name="Footer Placeholder 4">
            <a:extLst>
              <a:ext uri="{FF2B5EF4-FFF2-40B4-BE49-F238E27FC236}">
                <a16:creationId xmlns:a16="http://schemas.microsoft.com/office/drawing/2014/main" id="{1789C73E-EB90-542B-DE2E-B8F26654A7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709052-430B-06A4-C443-853D8836AE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71731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49CEA-2EE3-0D0F-67E5-08710B310837}"/>
              </a:ext>
            </a:extLst>
          </p:cNvPr>
          <p:cNvSpPr>
            <a:spLocks noGrp="1"/>
          </p:cNvSpPr>
          <p:nvPr>
            <p:ph type="title" orient="vert"/>
          </p:nvPr>
        </p:nvSpPr>
        <p:spPr>
          <a:xfrm>
            <a:off x="8724900" y="365801"/>
            <a:ext cx="2628900" cy="5822601"/>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BC5EBA-3853-81FB-217E-7A461D4D3490}"/>
              </a:ext>
            </a:extLst>
          </p:cNvPr>
          <p:cNvSpPr>
            <a:spLocks noGrp="1"/>
          </p:cNvSpPr>
          <p:nvPr>
            <p:ph type="body" orient="vert" idx="1"/>
          </p:nvPr>
        </p:nvSpPr>
        <p:spPr>
          <a:xfrm>
            <a:off x="838200" y="365801"/>
            <a:ext cx="7734300" cy="5822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D62C46-D678-66C0-191B-D7A9CF1A30E0}"/>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5" name="Footer Placeholder 4">
            <a:extLst>
              <a:ext uri="{FF2B5EF4-FFF2-40B4-BE49-F238E27FC236}">
                <a16:creationId xmlns:a16="http://schemas.microsoft.com/office/drawing/2014/main" id="{9E6D9230-1AA4-45F7-1202-843D2DFB6A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516CA-2308-2BC0-4F27-DDB0255DF29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447819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4"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80"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4" y="4702225"/>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2"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2" y="311150"/>
            <a:ext cx="8008947" cy="533400"/>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8"/>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7"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63989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8A822-C9F6-B37E-67C3-3B05E167DEF7}"/>
              </a:ext>
            </a:extLst>
          </p:cNvPr>
          <p:cNvSpPr>
            <a:spLocks noGrp="1"/>
          </p:cNvSpPr>
          <p:nvPr>
            <p:ph type="title"/>
          </p:nvPr>
        </p:nvSpPr>
        <p:spPr>
          <a:xfrm>
            <a:off x="838200" y="365802"/>
            <a:ext cx="10515600" cy="132801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89107-1957-715C-63E8-5D67D9251079}"/>
              </a:ext>
            </a:extLst>
          </p:cNvPr>
          <p:cNvSpPr>
            <a:spLocks noGrp="1"/>
          </p:cNvSpPr>
          <p:nvPr>
            <p:ph type="body" idx="1"/>
          </p:nvPr>
        </p:nvSpPr>
        <p:spPr>
          <a:xfrm>
            <a:off x="838200" y="1829006"/>
            <a:ext cx="10515600" cy="43593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2114DF-7A44-C174-C421-90DBD39075A3}"/>
              </a:ext>
            </a:extLst>
          </p:cNvPr>
          <p:cNvSpPr>
            <a:spLocks noGrp="1"/>
          </p:cNvSpPr>
          <p:nvPr>
            <p:ph type="dt" sz="half" idx="2"/>
          </p:nvPr>
        </p:nvSpPr>
        <p:spPr>
          <a:xfrm>
            <a:off x="838200" y="6368122"/>
            <a:ext cx="2743200" cy="365801"/>
          </a:xfrm>
          <a:prstGeom prst="rect">
            <a:avLst/>
          </a:prstGeom>
        </p:spPr>
        <p:txBody>
          <a:bodyPr vert="horz" lIns="91440" tIns="45720" rIns="91440" bIns="45720" rtlCol="0" anchor="ctr"/>
          <a:lstStyle>
            <a:lvl1pPr algn="l">
              <a:defRPr sz="1200">
                <a:solidFill>
                  <a:schemeClr val="tx1">
                    <a:tint val="75000"/>
                  </a:schemeClr>
                </a:solidFill>
              </a:defRPr>
            </a:lvl1pPr>
          </a:lstStyle>
          <a:p>
            <a:fld id="{378DD502-20E2-4CAC-B46A-953DF39CFC08}" type="datetimeFigureOut">
              <a:rPr lang="en-GB" smtClean="0"/>
              <a:t>18/02/2025</a:t>
            </a:fld>
            <a:endParaRPr lang="en-GB"/>
          </a:p>
        </p:txBody>
      </p:sp>
      <p:sp>
        <p:nvSpPr>
          <p:cNvPr id="5" name="Footer Placeholder 4">
            <a:extLst>
              <a:ext uri="{FF2B5EF4-FFF2-40B4-BE49-F238E27FC236}">
                <a16:creationId xmlns:a16="http://schemas.microsoft.com/office/drawing/2014/main" id="{1E32CCFD-E7C2-F86E-8DBE-82521EE67914}"/>
              </a:ext>
            </a:extLst>
          </p:cNvPr>
          <p:cNvSpPr>
            <a:spLocks noGrp="1"/>
          </p:cNvSpPr>
          <p:nvPr>
            <p:ph type="ftr" sz="quarter" idx="3"/>
          </p:nvPr>
        </p:nvSpPr>
        <p:spPr>
          <a:xfrm>
            <a:off x="4038600" y="6368122"/>
            <a:ext cx="4114800" cy="3658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F9A904-B146-42BF-8992-C1C25BA7679C}"/>
              </a:ext>
            </a:extLst>
          </p:cNvPr>
          <p:cNvSpPr>
            <a:spLocks noGrp="1"/>
          </p:cNvSpPr>
          <p:nvPr>
            <p:ph type="sldNum" sz="quarter" idx="4"/>
          </p:nvPr>
        </p:nvSpPr>
        <p:spPr>
          <a:xfrm>
            <a:off x="8610600" y="6368122"/>
            <a:ext cx="2743200" cy="365801"/>
          </a:xfrm>
          <a:prstGeom prst="rect">
            <a:avLst/>
          </a:prstGeom>
        </p:spPr>
        <p:txBody>
          <a:bodyPr vert="horz" lIns="91440" tIns="45720" rIns="91440" bIns="45720" rtlCol="0" anchor="ctr"/>
          <a:lstStyle>
            <a:lvl1pPr algn="r">
              <a:defRPr sz="1200">
                <a:solidFill>
                  <a:schemeClr val="tx1">
                    <a:tint val="75000"/>
                  </a:schemeClr>
                </a:solidFill>
              </a:defRPr>
            </a:lvl1pPr>
          </a:lstStyle>
          <a:p>
            <a:fld id="{9356D20D-28B5-436D-83E6-6C6DA3BFD6B6}" type="slidenum">
              <a:rPr lang="en-GB" smtClean="0"/>
              <a:t>‹Nº›</a:t>
            </a:fld>
            <a:endParaRPr lang="en-GB"/>
          </a:p>
        </p:txBody>
      </p:sp>
    </p:spTree>
    <p:extLst>
      <p:ext uri="{BB962C8B-B14F-4D97-AF65-F5344CB8AC3E}">
        <p14:creationId xmlns:p14="http://schemas.microsoft.com/office/powerpoint/2010/main" val="17476068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microsoft.com/office/2017/06/relationships/model3d" Target="../media/model3d1.glb"/><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1.png"/><Relationship Id="rId10" Type="http://schemas.microsoft.com/office/2017/06/relationships/model3d" Target="../media/model3d2.glb"/><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lIns="91440" tIns="45720" rIns="91440" bIns="45720" anchor="t"/>
          <a:lstStyle/>
          <a:p>
            <a:r>
              <a:rPr lang="de-DE" dirty="0">
                <a:latin typeface="Arial"/>
                <a:cs typeface="Arial"/>
              </a:rPr>
              <a:t>DEUTSCHLAND</a:t>
            </a:r>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lIns="91440" tIns="45720" rIns="91440" bIns="45720" anchor="t"/>
          <a:lstStyle/>
          <a:p>
            <a:r>
              <a:rPr lang="de-DE" dirty="0">
                <a:latin typeface="Arial"/>
                <a:cs typeface="Arial"/>
              </a:rPr>
              <a:t>2. UND 3. APRIL 2025</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de-DE" sz="2400" dirty="0">
                <a:solidFill>
                  <a:srgbClr val="002060"/>
                </a:solidFill>
                <a:latin typeface="EC Square Sans Pro" panose="020B0506040000020004" pitchFamily="34" charset="0"/>
              </a:rPr>
              <a:t>4. </a:t>
            </a:r>
            <a:r>
              <a:rPr lang="de-DE" dirty="0">
                <a:solidFill>
                  <a:srgbClr val="002060"/>
                </a:solidFill>
                <a:latin typeface="EC Square Sans Pro" panose="020B0506040000020004" pitchFamily="34" charset="0"/>
              </a:rPr>
              <a:t>EU-Rahmen für Tierarzneimittel und Arzneifuttermittel</a:t>
            </a:r>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de-DE" sz="2400" b="1">
                <a:solidFill>
                  <a:schemeClr val="bg1"/>
                </a:solidFill>
                <a:latin typeface="EC Square Sans Pro" panose="020B0506040000020004" pitchFamily="34" charset="0"/>
              </a:rPr>
              <a:t>Allgemeine Grundsätze der Tierarzneimittelverordnung</a:t>
            </a:r>
            <a:br>
              <a:rPr lang="de-DE" sz="2400" b="1">
                <a:solidFill>
                  <a:schemeClr val="bg1"/>
                </a:solidFill>
              </a:rPr>
            </a:br>
            <a:endParaRPr lang="de-DE" sz="2400" b="1">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9355D"/>
                </a:solidFill>
                <a:latin typeface="EC Square Sans Pro" panose="020B0506040000020004" pitchFamily="34" charset="0"/>
                <a:ea typeface="Montserrat" charset="0"/>
                <a:cs typeface="Montserrat" charset="0"/>
              </a:rPr>
              <a:t>Tierarzneimittel sind entsprechend den Bestimmungen der </a:t>
            </a:r>
            <a:r>
              <a:rPr lang="de-DE" sz="2000" b="1" dirty="0">
                <a:solidFill>
                  <a:srgbClr val="003399"/>
                </a:solidFill>
                <a:latin typeface="EC Square Sans Pro" panose="020B0506040000020004" pitchFamily="34" charset="0"/>
                <a:ea typeface="Montserrat" charset="0"/>
                <a:cs typeface="Montserrat" charset="0"/>
              </a:rPr>
              <a:t>Genehmigung für das Inverkehrbringen</a:t>
            </a:r>
            <a:r>
              <a:rPr lang="de-DE" sz="2000" dirty="0">
                <a:latin typeface="EC Square Sans Pro" panose="020B0506040000020004" pitchFamily="34" charset="0"/>
                <a:ea typeface="Montserrat" charset="0"/>
                <a:cs typeface="Montserrat" charset="0"/>
              </a:rPr>
              <a:t> </a:t>
            </a:r>
            <a:r>
              <a:rPr lang="de-DE" sz="2000" dirty="0">
                <a:solidFill>
                  <a:srgbClr val="19355D"/>
                </a:solidFill>
                <a:latin typeface="EC Square Sans Pro" panose="020B0506040000020004" pitchFamily="34" charset="0"/>
                <a:ea typeface="Montserrat" charset="0"/>
                <a:cs typeface="Montserrat" charset="0"/>
              </a:rPr>
              <a:t>zu verwenden.</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9355D"/>
                </a:solidFill>
                <a:latin typeface="EC Square Sans Pro" panose="020B0506040000020004" pitchFamily="34" charset="0"/>
              </a:rPr>
              <a:t>Alle tierärztlichen </a:t>
            </a:r>
            <a:r>
              <a:rPr lang="de-DE" sz="2000" b="1" dirty="0">
                <a:solidFill>
                  <a:srgbClr val="003399"/>
                </a:solidFill>
                <a:latin typeface="EC Square Sans Pro" panose="020B0506040000020004" pitchFamily="34" charset="0"/>
              </a:rPr>
              <a:t>Verschreibungen</a:t>
            </a:r>
            <a:r>
              <a:rPr lang="de-DE" sz="2000" dirty="0">
                <a:latin typeface="EC Square Sans Pro" panose="020B0506040000020004" pitchFamily="34" charset="0"/>
              </a:rPr>
              <a:t> </a:t>
            </a:r>
            <a:r>
              <a:rPr lang="de-DE" sz="2000" dirty="0">
                <a:solidFill>
                  <a:srgbClr val="19355D"/>
                </a:solidFill>
                <a:latin typeface="EC Square Sans Pro" panose="020B0506040000020004" pitchFamily="34" charset="0"/>
              </a:rPr>
              <a:t>sollten</a:t>
            </a:r>
            <a:r>
              <a:rPr lang="de-DE" sz="2000" dirty="0">
                <a:latin typeface="EC Square Sans Pro" panose="020B0506040000020004" pitchFamily="34" charset="0"/>
              </a:rPr>
              <a:t> </a:t>
            </a:r>
            <a:r>
              <a:rPr lang="de-DE" sz="2000" b="1" dirty="0">
                <a:solidFill>
                  <a:srgbClr val="003399"/>
                </a:solidFill>
                <a:latin typeface="EC Square Sans Pro" panose="020B0506040000020004" pitchFamily="34" charset="0"/>
              </a:rPr>
              <a:t>auf einer klinischen Untersuchung</a:t>
            </a:r>
            <a:r>
              <a:rPr lang="de-DE" sz="2000" dirty="0">
                <a:latin typeface="EC Square Sans Pro" panose="020B0506040000020004" pitchFamily="34" charset="0"/>
              </a:rPr>
              <a:t> </a:t>
            </a:r>
            <a:r>
              <a:rPr lang="de-DE" sz="2000" dirty="0">
                <a:solidFill>
                  <a:srgbClr val="19355D"/>
                </a:solidFill>
                <a:latin typeface="EC Square Sans Pro" panose="020B0506040000020004" pitchFamily="34" charset="0"/>
              </a:rPr>
              <a:t>oder einer anderen angemessenen Beurteilung durch einen Tierarzt beruhen</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rgbClr val="19355D"/>
                </a:solidFill>
                <a:latin typeface="EC Square Sans Pro" panose="020B0506040000020004" pitchFamily="34" charset="0"/>
              </a:rPr>
              <a:t>Liste der </a:t>
            </a:r>
            <a:r>
              <a:rPr lang="de-DE" b="1" dirty="0">
                <a:solidFill>
                  <a:srgbClr val="003399"/>
                </a:solidFill>
                <a:latin typeface="EC Square Sans Pro" panose="020B0506040000020004" pitchFamily="34" charset="0"/>
              </a:rPr>
              <a:t>nur für den Menschen  vorbehaltenen</a:t>
            </a:r>
            <a:r>
              <a:rPr lang="de-DE" dirty="0">
                <a:latin typeface="EC Square Sans Pro" panose="020B0506040000020004" pitchFamily="34" charset="0"/>
              </a:rPr>
              <a:t> </a:t>
            </a:r>
            <a:r>
              <a:rPr lang="de-DE" dirty="0">
                <a:solidFill>
                  <a:srgbClr val="19355D"/>
                </a:solidFill>
                <a:latin typeface="EC Square Sans Pro" panose="020B0506040000020004" pitchFamily="34" charset="0"/>
              </a:rPr>
              <a:t>antimikrobiellen Mittel</a:t>
            </a:r>
            <a:r>
              <a:rPr lang="de-DE"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9355D"/>
                </a:solidFill>
                <a:latin typeface="EC Square Sans Pro" panose="020B0506040000020004" pitchFamily="34" charset="0"/>
              </a:rPr>
              <a:t>Verpflichtung der Mitgliedstaaten zur </a:t>
            </a:r>
            <a:r>
              <a:rPr lang="de-DE" sz="2000" b="1" dirty="0">
                <a:solidFill>
                  <a:srgbClr val="003399"/>
                </a:solidFill>
                <a:latin typeface="EC Square Sans Pro" panose="020B0506040000020004" pitchFamily="34" charset="0"/>
              </a:rPr>
              <a:t>Erhebung von Daten über den Verkauf und die Verwendung von antimikrobiellen Mitteln</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de-DE" sz="1000" i="0" u="none" strike="noStrike" baseline="0">
                <a:solidFill>
                  <a:srgbClr val="003399"/>
                </a:solidFill>
                <a:latin typeface="EC Square Sans Pro" panose="020B0506040000020004" pitchFamily="34" charset="0"/>
              </a:rPr>
              <a:t>Durchführungsverordnung (EU) 2022/1255 der Kommission vom 19. Juli 2022 zur Bezeichnung von antimikrobiellen Mitteln oder Gruppen von antimikrobiellen Mitteln, die der Behandlung bestimmter Infektionen beim Menschen vorbehalten sind, gemäß der Verordnung (EU) 2019/6 des Europäischen Parlaments und des Rates </a:t>
            </a:r>
          </a:p>
        </p:txBody>
      </p:sp>
    </p:spTree>
    <p:extLst>
      <p:ext uri="{BB962C8B-B14F-4D97-AF65-F5344CB8AC3E}">
        <p14:creationId xmlns:p14="http://schemas.microsoft.com/office/powerpoint/2010/main" val="31214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de-DE" sz="2800">
                <a:latin typeface="EC Square Sans Pro" panose="020B0506040000020004" pitchFamily="34" charset="0"/>
              </a:rPr>
              <a:t>Gemeinsame Regeln</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TIERÄRZTLICHE VERSCHREIBUNGEN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Gemeinsame Regeln – Veterinärverschreibung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000" i="0" strike="noStrike" cap="none" normalizeH="0" baseline="0" noProof="0">
                <a:ln>
                  <a:noFill/>
                </a:ln>
                <a:solidFill>
                  <a:srgbClr val="003399"/>
                </a:solidFill>
                <a:effectLst/>
                <a:uLnTx/>
                <a:uFillTx/>
                <a:latin typeface="EC Square Sans Pro"/>
                <a:ea typeface="+mn-ea"/>
                <a:cs typeface="+mn-cs"/>
              </a:rPr>
              <a:t>Der Tierarzt kann eine tierärztliche Verschreibung </a:t>
            </a:r>
            <a:r>
              <a:rPr kumimoji="0" lang="de-DE" sz="2000" b="1" i="0" u="sng" strike="noStrike" cap="none" normalizeH="0" baseline="0" noProof="0">
                <a:ln>
                  <a:noFill/>
                </a:ln>
                <a:solidFill>
                  <a:srgbClr val="003399"/>
                </a:solidFill>
                <a:effectLst/>
                <a:uLnTx/>
                <a:uFillTx/>
                <a:latin typeface="EC Square Sans Pro"/>
                <a:ea typeface="+mn-ea"/>
                <a:cs typeface="+mn-cs"/>
              </a:rPr>
              <a:t>erst</a:t>
            </a:r>
            <a:r>
              <a:rPr kumimoji="0" lang="de-DE" sz="2000" i="0" strike="noStrike" cap="none" normalizeH="0" baseline="0" noProof="0">
                <a:ln>
                  <a:noFill/>
                </a:ln>
                <a:solidFill>
                  <a:srgbClr val="003399"/>
                </a:solidFill>
                <a:effectLst/>
                <a:uLnTx/>
                <a:uFillTx/>
                <a:latin typeface="EC Square Sans Pro"/>
                <a:ea typeface="+mn-ea"/>
                <a:cs typeface="+mn-cs"/>
              </a:rPr>
              <a:t> nach einer </a:t>
            </a:r>
            <a:r>
              <a:rPr kumimoji="0" lang="de-DE" sz="2000" i="0" u="sng" strike="noStrike" cap="none" normalizeH="0" baseline="0" noProof="0">
                <a:ln>
                  <a:noFill/>
                </a:ln>
                <a:solidFill>
                  <a:srgbClr val="003399"/>
                </a:solidFill>
                <a:effectLst/>
                <a:uLnTx/>
                <a:uFillTx/>
                <a:latin typeface="EC Square Sans Pro"/>
                <a:ea typeface="+mn-ea"/>
                <a:cs typeface="+mn-cs"/>
              </a:rPr>
              <a:t>klinischen Untersuchung oder einer anderen angemessenen Beurteilung des Gesundheitszustands</a:t>
            </a:r>
            <a:r>
              <a:rPr kumimoji="0" lang="de-DE" sz="2000" i="0" strike="noStrike" cap="none" normalizeH="0" baseline="0" noProof="0">
                <a:ln>
                  <a:noFill/>
                </a:ln>
                <a:solidFill>
                  <a:srgbClr val="003399"/>
                </a:solidFill>
                <a:effectLst/>
                <a:uLnTx/>
                <a:uFillTx/>
                <a:latin typeface="EC Square Sans Pro"/>
                <a:ea typeface="+mn-ea"/>
                <a:cs typeface="+mn-cs"/>
              </a:rPr>
              <a:t> des Tieres oder der Tiergruppe ausstellen</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000" b="0" i="0" u="none" strike="noStrike" cap="none" normalizeH="0" baseline="0" noProof="0">
                <a:ln>
                  <a:noFill/>
                </a:ln>
                <a:solidFill>
                  <a:srgbClr val="003399"/>
                </a:solidFill>
                <a:effectLst/>
                <a:uLnTx/>
                <a:uFillTx/>
                <a:latin typeface="EC Square Sans Pro"/>
                <a:ea typeface="+mn-ea"/>
                <a:cs typeface="+mn-cs"/>
              </a:rPr>
              <a:t>Der Tierarzt kann ein antimikrobielles Mittel erst verschreiben, wenn er eine Infektionskrankheit diagnostiziert hat</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000" b="0" i="0" u="none" strike="noStrike" cap="none" normalizeH="0" baseline="0" noProof="0">
                <a:ln>
                  <a:noFill/>
                </a:ln>
                <a:solidFill>
                  <a:srgbClr val="003399"/>
                </a:solidFill>
                <a:effectLst/>
                <a:uLnTx/>
                <a:uFillTx/>
                <a:latin typeface="EC Square Sans Pro"/>
                <a:ea typeface="+mn-ea"/>
                <a:cs typeface="+mn-cs"/>
              </a:rPr>
              <a:t>Der Tierarzt muss in der Lage sein, die Verschreibung eines antimikrobiellen Mittels zu begründen, insbesondere für die präventive (Prophylaxe) und die Gruppenverabreichung (Metaphylaxe)</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cap="none" normalizeH="0" baseline="0" noProof="0" dirty="0">
                <a:ln>
                  <a:noFill/>
                </a:ln>
                <a:solidFill>
                  <a:srgbClr val="003399"/>
                </a:solidFill>
                <a:effectLst/>
                <a:uLnTx/>
                <a:uFillTx/>
                <a:latin typeface="EC Square Sans Pro" panose="020B0506040000020004" pitchFamily="34" charset="0"/>
                <a:ea typeface="Steelfish" charset="0"/>
                <a:cs typeface="Steelfish" charset="0"/>
              </a:rPr>
              <a:t>Artikel 105</a:t>
            </a: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0" i="0" u="none" strike="noStrike" cap="none" normalizeH="0" baseline="0" noProof="0">
                <a:ln>
                  <a:noFill/>
                </a:ln>
                <a:solidFill>
                  <a:srgbClr val="003399"/>
                </a:solidFill>
                <a:effectLst/>
                <a:uLnTx/>
                <a:uFillTx/>
                <a:latin typeface="EC Square Sans Pro"/>
                <a:ea typeface="+mn-ea"/>
                <a:cs typeface="Arial"/>
              </a:rPr>
              <a:t>Gemeinsame Regeln – Veterinärmedizinische Verschreibung </a:t>
            </a:r>
            <a:r>
              <a:rPr kumimoji="0" lang="de-DE" sz="1800" b="0" i="0" u="none" strike="noStrike" cap="none" normalizeH="0" baseline="0" noProof="0">
                <a:ln>
                  <a:noFill/>
                </a:ln>
                <a:solidFill>
                  <a:srgbClr val="003399"/>
                </a:solidFill>
                <a:effectLst/>
                <a:uLnTx/>
                <a:uFillTx/>
                <a:latin typeface="EC Square Sans Pro"/>
                <a:ea typeface="+mn-ea"/>
                <a:cs typeface="Arial"/>
              </a:rPr>
              <a:t>(Beispiel einer FR-Vorlage)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318847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cap="none" normalizeH="0" baseline="0" noProof="0" dirty="0">
                <a:ln>
                  <a:noFill/>
                </a:ln>
                <a:solidFill>
                  <a:srgbClr val="000000"/>
                </a:solidFill>
                <a:effectLst/>
                <a:uLnTx/>
                <a:uFillTx/>
                <a:latin typeface="EC Square Sans Pro" panose="020B0506040000020004" pitchFamily="34" charset="0"/>
                <a:ea typeface="+mn-ea"/>
                <a:cs typeface="+mn-cs"/>
              </a:rPr>
              <a:t>Identifizierung des Tierarztes (Prof.-Nr.)</a:t>
            </a: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3276600" y="2014607"/>
            <a:ext cx="533400"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3188476" cy="1323439"/>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cap="none" normalizeH="0" baseline="0" noProof="0">
                <a:ln>
                  <a:noFill/>
                </a:ln>
                <a:solidFill>
                  <a:sysClr val="windowText" lastClr="000000"/>
                </a:solidFill>
                <a:effectLst/>
                <a:uLnTx/>
                <a:uFillTx/>
                <a:latin typeface="EC Square Sans Pro" panose="020B0506040000020004" pitchFamily="34" charset="0"/>
              </a:rPr>
              <a:t>Name des Arzneimittels (Wirkstoff), Form und Stärke.</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cap="none" normalizeH="0" baseline="0" noProof="0">
                <a:ln>
                  <a:noFill/>
                </a:ln>
                <a:solidFill>
                  <a:sysClr val="windowText" lastClr="000000"/>
                </a:solidFill>
                <a:effectLst/>
                <a:uLnTx/>
                <a:uFillTx/>
                <a:latin typeface="EC Square Sans Pro" panose="020B0506040000020004" pitchFamily="34" charset="0"/>
              </a:rPr>
              <a:t>Verschriebene Menge</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cap="none" normalizeH="0" baseline="0" noProof="0">
                <a:ln>
                  <a:noFill/>
                </a:ln>
                <a:solidFill>
                  <a:sysClr val="windowText" lastClr="000000"/>
                </a:solidFill>
                <a:effectLst/>
                <a:uLnTx/>
                <a:uFillTx/>
                <a:latin typeface="EC Square Sans Pro"/>
              </a:rPr>
              <a:t>Dosierungsschema </a:t>
            </a: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320665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cap="none" normalizeH="0" baseline="0" noProof="0" dirty="0">
                <a:ln>
                  <a:noFill/>
                </a:ln>
                <a:solidFill>
                  <a:srgbClr val="FFFFFF"/>
                </a:solidFill>
                <a:effectLst/>
                <a:uLnTx/>
                <a:uFillTx/>
                <a:latin typeface="EC Square Sans Pro"/>
              </a:rPr>
              <a:t>Hinweis erforderlich, wenn Verschreibung </a:t>
            </a:r>
            <a:r>
              <a:rPr kumimoji="0" lang="de-DE" sz="2000" b="0" i="0" u="none" strike="noStrike" cap="none" normalizeH="0" baseline="0" noProof="0" dirty="0" err="1">
                <a:ln>
                  <a:noFill/>
                </a:ln>
                <a:solidFill>
                  <a:srgbClr val="FFFFFF"/>
                </a:solidFill>
                <a:effectLst/>
                <a:uLnTx/>
                <a:uFillTx/>
                <a:latin typeface="EC Square Sans Pro"/>
              </a:rPr>
              <a:t>gem</a:t>
            </a:r>
            <a:r>
              <a:rPr kumimoji="0" lang="de-DE" sz="2000" b="0" i="0" u="none" strike="noStrike" cap="none" normalizeH="0" baseline="0" noProof="0" dirty="0">
                <a:ln>
                  <a:noFill/>
                </a:ln>
                <a:solidFill>
                  <a:srgbClr val="FFFFFF"/>
                </a:solidFill>
                <a:effectLst/>
                <a:uLnTx/>
                <a:uFillTx/>
                <a:latin typeface="EC Square Sans Pro"/>
              </a:rPr>
              <a:t> Art. 107 3–4 oder 112–114 </a:t>
            </a:r>
            <a:r>
              <a:rPr lang="de-DE" sz="2000" dirty="0">
                <a:solidFill>
                  <a:srgbClr val="FFFFFF"/>
                </a:solidFill>
                <a:latin typeface="EC Square Sans Pro"/>
              </a:rPr>
              <a:t>erfolgt</a:t>
            </a:r>
            <a:r>
              <a:rPr kumimoji="0" lang="de-DE" sz="2000" b="0" i="0" u="none" strike="noStrike" cap="none" normalizeH="0" baseline="0" noProof="0" dirty="0">
                <a:ln>
                  <a:noFill/>
                </a:ln>
                <a:solidFill>
                  <a:srgbClr val="FFFFFF"/>
                </a:solidFill>
                <a:effectLst/>
                <a:uLnTx/>
                <a:uFillTx/>
                <a:latin typeface="EC Square Sans Pro"/>
              </a:rPr>
              <a:t>) </a:t>
            </a: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3188476"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cap="none" normalizeH="0" baseline="0" noProof="0" dirty="0">
                <a:ln>
                  <a:noFill/>
                </a:ln>
                <a:solidFill>
                  <a:srgbClr val="000000"/>
                </a:solidFill>
                <a:effectLst/>
                <a:uLnTx/>
                <a:uFillTx/>
                <a:latin typeface="EC Square Sans Pro" panose="020B0506040000020004" pitchFamily="34" charset="0"/>
              </a:rPr>
              <a:t>Ein Rezept für ein antimikrobielles Mittel ist nur 5 Tage nach Ausstellung des Rezepts gültig. </a:t>
            </a: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3276600" y="3258870"/>
            <a:ext cx="533400" cy="1538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6" y="692150"/>
            <a:ext cx="3196303" cy="646331"/>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0" i="0" u="none" strike="noStrike" cap="none" normalizeH="0" baseline="0" noProof="0" dirty="0">
                <a:ln>
                  <a:noFill/>
                </a:ln>
                <a:solidFill>
                  <a:sysClr val="windowText" lastClr="000000"/>
                </a:solidFill>
                <a:effectLst/>
                <a:uLnTx/>
                <a:uFillTx/>
                <a:latin typeface="EC Square Sans Pro" panose="020B0506040000020004" pitchFamily="34" charset="0"/>
              </a:rPr>
              <a:t>Name und Anschrift des Tierhalters</a:t>
            </a: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6" y="5797550"/>
            <a:ext cx="3162087" cy="646331"/>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0" i="0" u="none" strike="noStrike" cap="none" normalizeH="0" baseline="0" noProof="0">
                <a:ln>
                  <a:noFill/>
                </a:ln>
                <a:solidFill>
                  <a:sysClr val="windowText" lastClr="000000"/>
                </a:solidFill>
                <a:effectLst/>
                <a:uLnTx/>
                <a:uFillTx/>
                <a:latin typeface="EC Square Sans Pro" panose="020B0506040000020004" pitchFamily="34" charset="0"/>
              </a:rPr>
              <a:t>Datum und Unterschrift des Tierarztes</a:t>
            </a: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7" y="3357062"/>
            <a:ext cx="3230521" cy="92333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0" i="0" u="none" strike="noStrike" cap="none" normalizeH="0" baseline="0" noProof="0" dirty="0">
                <a:ln>
                  <a:noFill/>
                </a:ln>
                <a:solidFill>
                  <a:sysClr val="windowText" lastClr="000000"/>
                </a:solidFill>
                <a:effectLst/>
                <a:uLnTx/>
                <a:uFillTx/>
                <a:latin typeface="EC Square Sans Pro" panose="020B0506040000020004" pitchFamily="34" charset="0"/>
              </a:rPr>
              <a:t>Zur Lebensmittelgewinnung </a:t>
            </a:r>
            <a:r>
              <a:rPr lang="de-DE" dirty="0">
                <a:latin typeface="EC Square Sans Pro" panose="020B0506040000020004" pitchFamily="34" charset="0"/>
              </a:rPr>
              <a:t>dienende</a:t>
            </a:r>
            <a:r>
              <a:rPr kumimoji="0" lang="de-DE" b="0" i="0" u="none" strike="noStrike" cap="none" normalizeH="0" baseline="0" noProof="0" dirty="0">
                <a:ln>
                  <a:noFill/>
                </a:ln>
                <a:solidFill>
                  <a:sysClr val="windowText" lastClr="000000"/>
                </a:solidFill>
                <a:effectLst/>
                <a:uLnTx/>
                <a:uFillTx/>
                <a:latin typeface="EC Square Sans Pro" panose="020B0506040000020004" pitchFamily="34" charset="0"/>
              </a:rPr>
              <a:t> Tiere: Wartezeit </a:t>
            </a:r>
          </a:p>
          <a:p>
            <a:pPr marL="0" marR="0" lvl="0" indent="0" defTabSz="914400" eaLnBrk="1" fontAlgn="auto" latinLnBrk="0" hangingPunct="1">
              <a:lnSpc>
                <a:spcPct val="100000"/>
              </a:lnSpc>
              <a:spcBef>
                <a:spcPts val="0"/>
              </a:spcBef>
              <a:spcAft>
                <a:spcPts val="0"/>
              </a:spcAft>
              <a:buClrTx/>
              <a:buSzTx/>
              <a:buFontTx/>
              <a:buNone/>
              <a:tabLst/>
              <a:defRPr/>
            </a:pPr>
            <a:r>
              <a:rPr kumimoji="0" lang="de-DE" b="0" i="0" u="none" strike="noStrike" cap="none" normalizeH="0" baseline="0" noProof="0" dirty="0">
                <a:ln>
                  <a:noFill/>
                </a:ln>
                <a:solidFill>
                  <a:sysClr val="windowText" lastClr="000000"/>
                </a:solidFill>
                <a:effectLst/>
                <a:uLnTx/>
                <a:uFillTx/>
                <a:latin typeface="EC Square Sans Pro" panose="020B0506040000020004" pitchFamily="34" charset="0"/>
              </a:rPr>
              <a:t>(auch wenn 0)</a:t>
            </a: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7" y="1923018"/>
            <a:ext cx="3196304" cy="369332"/>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0" i="0" u="none" strike="noStrike" cap="none" normalizeH="0" baseline="0" noProof="0">
                <a:ln>
                  <a:noFill/>
                </a:ln>
                <a:solidFill>
                  <a:sysClr val="windowText" lastClr="000000"/>
                </a:solidFill>
                <a:effectLst/>
                <a:uLnTx/>
                <a:uFillTx/>
                <a:latin typeface="EC Square Sans Pro" panose="020B0506040000020004" pitchFamily="34" charset="0"/>
              </a:rPr>
              <a:t>Datum</a:t>
            </a: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7" y="4340820"/>
            <a:ext cx="3230521" cy="92333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0" i="0" u="none" strike="noStrike" cap="none" normalizeH="0" baseline="0" noProof="0">
                <a:ln>
                  <a:noFill/>
                </a:ln>
                <a:solidFill>
                  <a:sysClr val="windowText" lastClr="000000"/>
                </a:solidFill>
                <a:effectLst/>
                <a:uLnTx/>
                <a:uFillTx/>
                <a:latin typeface="EC Square Sans Pro" panose="020B0506040000020004" pitchFamily="34" charset="0"/>
              </a:rPr>
              <a:t>Mögliche Warnungen oder Hinweise zum verantwortungsvollen Umgang</a:t>
            </a: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7" y="1436564"/>
            <a:ext cx="3196304" cy="369332"/>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0" i="0" u="none" strike="noStrike" cap="none" normalizeH="0" baseline="0" noProof="0">
                <a:ln>
                  <a:noFill/>
                </a:ln>
                <a:solidFill>
                  <a:sysClr val="windowText" lastClr="000000"/>
                </a:solidFill>
                <a:effectLst/>
                <a:uLnTx/>
                <a:uFillTx/>
                <a:latin typeface="EC Square Sans Pro" panose="020B0506040000020004" pitchFamily="34" charset="0"/>
              </a:rPr>
              <a:t>Identifizierung der Tiere</a:t>
            </a: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a:off x="7467602" y="2107684"/>
            <a:ext cx="994695" cy="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flipV="1">
            <a:off x="7467601" y="3711005"/>
            <a:ext cx="994696" cy="10772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flipV="1">
            <a:off x="7483722" y="6007916"/>
            <a:ext cx="994694" cy="11280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de-DE" sz="2800">
                <a:latin typeface="EC Square Sans Pro" panose="020B0506040000020004" pitchFamily="34" charset="0"/>
              </a:rPr>
              <a:t>Gemeinsame Regeln</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de-DE"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Führung von Aufzeichnungen</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Gemeinsame Regeln – Veterinärverschreibung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3233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0" i="0" u="none" strike="noStrike" cap="none" normalizeH="0" baseline="0" noProof="0" dirty="0">
                <a:ln>
                  <a:noFill/>
                </a:ln>
                <a:solidFill>
                  <a:srgbClr val="024B9C"/>
                </a:solidFill>
                <a:effectLst/>
                <a:uLnTx/>
                <a:uFillTx/>
                <a:latin typeface="EC Square Sans Pro" panose="020B0506040000020004" pitchFamily="34" charset="0"/>
                <a:ea typeface="+mn-ea"/>
                <a:cs typeface="+mn-cs"/>
              </a:rPr>
              <a:t>Verordnung (EU) 2019/6 über Tierarzneimittel</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cap="none" normalizeH="0" baseline="0" noProof="0">
                <a:ln>
                  <a:noFill/>
                </a:ln>
                <a:solidFill>
                  <a:srgbClr val="003399"/>
                </a:solidFill>
                <a:effectLst/>
                <a:uLnTx/>
                <a:uFillTx/>
                <a:latin typeface="EC Square Sans Pro" panose="020B0506040000020004" pitchFamily="34" charset="0"/>
                <a:ea typeface="+mn-ea"/>
                <a:cs typeface="+mn-cs"/>
              </a:rPr>
              <a:t>Artikel 108</a:t>
            </a:r>
          </a:p>
        </p:txBody>
      </p:sp>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1" i="0" u="none" strike="noStrike" cap="none" normalizeH="0" baseline="0" noProof="0">
                <a:ln>
                  <a:noFill/>
                </a:ln>
                <a:solidFill>
                  <a:srgbClr val="FFFFFF"/>
                </a:solidFill>
                <a:effectLst/>
                <a:uLnTx/>
                <a:uFillTx/>
                <a:latin typeface="EC Square Sans Pro" panose="020B0506040000020004" pitchFamily="34" charset="0"/>
              </a:rPr>
              <a:t>PFLICHTEN</a:t>
            </a:r>
          </a:p>
        </p:txBody>
      </p:sp>
      <p:sp>
        <p:nvSpPr>
          <p:cNvPr id="3" name="Textfeld 2">
            <a:extLst>
              <a:ext uri="{FF2B5EF4-FFF2-40B4-BE49-F238E27FC236}">
                <a16:creationId xmlns:a16="http://schemas.microsoft.com/office/drawing/2014/main" id="{8DA9B922-AC44-45AD-9FD6-DD405E568F4B}"/>
              </a:ext>
            </a:extLst>
          </p:cNvPr>
          <p:cNvSpPr txBox="1"/>
          <p:nvPr/>
        </p:nvSpPr>
        <p:spPr>
          <a:xfrm>
            <a:off x="5631473" y="2368550"/>
            <a:ext cx="5592784" cy="3785652"/>
          </a:xfrm>
          <a:prstGeom prst="rect">
            <a:avLst/>
          </a:prstGeom>
          <a:noFill/>
        </p:spPr>
        <p:txBody>
          <a:bodyPr wrap="square" rtlCol="0">
            <a:spAutoFit/>
          </a:bodyPr>
          <a:lstStyle/>
          <a:p>
            <a:r>
              <a:rPr lang="de-AT" sz="1200" dirty="0"/>
              <a:t>Artikel 108</a:t>
            </a:r>
          </a:p>
          <a:p>
            <a:r>
              <a:rPr lang="de-AT" sz="1200" dirty="0"/>
              <a:t>Buchführung durch Eigentümer und Halter von der Lebensmittelgewinnung dienenden Tieren</a:t>
            </a:r>
          </a:p>
          <a:p>
            <a:pPr marL="228600" indent="-228600">
              <a:buAutoNum type="arabicParenBoth"/>
            </a:pPr>
            <a:r>
              <a:rPr lang="de-AT" sz="1200" dirty="0"/>
              <a:t>Die Eigentümer bzw. — wenn die Tiere nicht von den Eigentümern gehalten werden — die Halter von der Lebensmittelgewinnung dienenden Tieren führen Buch über die von ihnen angewendeten Arzneimittel und bewahren gegebenenfalls eine Kopie der tierärztlichen  Verschreibungen auf.</a:t>
            </a:r>
          </a:p>
          <a:p>
            <a:pPr marL="228600" indent="-228600">
              <a:buAutoNum type="arabicParenBoth"/>
            </a:pPr>
            <a:endParaRPr lang="de-AT" sz="1200" dirty="0"/>
          </a:p>
          <a:p>
            <a:r>
              <a:rPr lang="de-AT" sz="1200" dirty="0"/>
              <a:t>(2) Die in Absatz 1 genannten Aufzeichnungen umfassen:</a:t>
            </a:r>
          </a:p>
          <a:p>
            <a:r>
              <a:rPr lang="de-AT" sz="1200" dirty="0"/>
              <a:t>a) Datum der ersten Verabreichung des Arzneimittels an die Tiere,</a:t>
            </a:r>
          </a:p>
          <a:p>
            <a:r>
              <a:rPr lang="de-AT" sz="1200" dirty="0"/>
              <a:t>b) Bezeichnung des Arzneimittels,</a:t>
            </a:r>
          </a:p>
          <a:p>
            <a:r>
              <a:rPr lang="de-AT" sz="1200" dirty="0"/>
              <a:t>c) Menge des verabreichten Arzneimittels,</a:t>
            </a:r>
          </a:p>
          <a:p>
            <a:r>
              <a:rPr lang="de-AT" sz="1200" dirty="0"/>
              <a:t>d) Name oder Firma und ständige Anschrift oder eingetragene Niederlassung des Lieferanten,</a:t>
            </a:r>
          </a:p>
          <a:p>
            <a:r>
              <a:rPr lang="de-AT" sz="1200" dirty="0"/>
              <a:t>e) Beleg für den Erwerb des angewandten Arzneimittels,</a:t>
            </a:r>
          </a:p>
          <a:p>
            <a:r>
              <a:rPr lang="de-AT" sz="1200" dirty="0"/>
              <a:t>f) Identität des behandelten Tieres oder der behandelten Gruppe von </a:t>
            </a:r>
          </a:p>
          <a:p>
            <a:r>
              <a:rPr lang="de-AT" sz="1200" dirty="0"/>
              <a:t>Tieren,</a:t>
            </a:r>
          </a:p>
          <a:p>
            <a:r>
              <a:rPr lang="de-AT" sz="1200" dirty="0"/>
              <a:t>g) gegebenenfalls Name und Kontaktangaben des verschreibenden Tierarztes.</a:t>
            </a:r>
          </a:p>
          <a:p>
            <a:r>
              <a:rPr lang="de-AT" sz="1200" dirty="0"/>
              <a:t>h) Wartezeit, auch wenn dieser Zeitraum gleich Null ist,</a:t>
            </a:r>
          </a:p>
          <a:p>
            <a:r>
              <a:rPr lang="de-AT" sz="1200" dirty="0"/>
              <a:t>i) Behandlungsdauer.</a:t>
            </a:r>
          </a:p>
        </p:txBody>
      </p:sp>
    </p:spTree>
    <p:extLst>
      <p:ext uri="{BB962C8B-B14F-4D97-AF65-F5344CB8AC3E}">
        <p14:creationId xmlns:p14="http://schemas.microsoft.com/office/powerpoint/2010/main" val="366038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de-DE" sz="2800">
                <a:latin typeface="EC Square Sans Pro" panose="020B0506040000020004" pitchFamily="34" charset="0"/>
              </a:rPr>
              <a:t>Gemeinsame Regeln</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de-DE"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Genehmigung für das Inverkehrbringen</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Gemeinsame Regeln – Veterinärverschreibung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335106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0" i="0" u="none" strike="noStrike" cap="none" normalizeH="0" baseline="0" noProof="0" dirty="0">
                <a:ln>
                  <a:noFill/>
                </a:ln>
                <a:solidFill>
                  <a:srgbClr val="024B9C"/>
                </a:solidFill>
                <a:effectLst/>
                <a:uLnTx/>
                <a:uFillTx/>
                <a:latin typeface="EC Square Sans Pro" panose="020B0506040000020004" pitchFamily="34" charset="0"/>
                <a:ea typeface="+mn-ea"/>
                <a:cs typeface="+mn-cs"/>
              </a:rPr>
              <a:t>Verordnung (EU) 2019/6 über Tierarzneimittel</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1" i="0" u="none" strike="noStrike" cap="none" normalizeH="0" baseline="0" noProof="0">
                <a:ln>
                  <a:noFill/>
                </a:ln>
                <a:solidFill>
                  <a:srgbClr val="FFFFFF"/>
                </a:solidFill>
                <a:effectLst/>
                <a:uLnTx/>
                <a:uFillTx/>
                <a:latin typeface="EC Square Sans Pro" panose="020B0506040000020004" pitchFamily="34" charset="0"/>
                <a:ea typeface="+mn-ea"/>
                <a:cs typeface="+mn-cs"/>
              </a:rPr>
              <a:t>Grundregel </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cap="none" normalizeH="0" baseline="0" noProof="0">
                <a:ln>
                  <a:noFill/>
                </a:ln>
                <a:solidFill>
                  <a:srgbClr val="FFFFFF"/>
                </a:solidFill>
                <a:effectLst/>
                <a:uLnTx/>
                <a:uFillTx/>
                <a:latin typeface="EC Square Sans Pro"/>
                <a:ea typeface="+mn-ea"/>
                <a:cs typeface="+mn-cs"/>
              </a:rPr>
              <a:t>Tierarzneimittel müssen gemäß der Zulassung (Fachinformation/Beipackzettel) angewendet werden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de-DE" sz="200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Sie müssen ein Tierarzneimittel für die </a:t>
            </a:r>
            <a:r>
              <a:rPr kumimoji="0" lang="de-DE"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Indikation</a:t>
            </a:r>
            <a:r>
              <a:rPr kumimoji="0" lang="de-DE" sz="200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die </a:t>
            </a:r>
            <a:r>
              <a:rPr kumimoji="0" lang="de-DE"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Tierart</a:t>
            </a:r>
            <a:r>
              <a:rPr kumimoji="0" lang="de-DE" sz="200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und das </a:t>
            </a:r>
            <a:r>
              <a:rPr kumimoji="0" lang="de-DE"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Dosierungsschema</a:t>
            </a:r>
            <a:r>
              <a:rPr kumimoji="0" lang="de-DE" sz="200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verwenden, die in der Fachinformation/Broschüre angegeben sind.</a:t>
            </a:r>
            <a:r>
              <a:rPr kumimoji="0" lang="de-DE" sz="20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Wenn für eine bestimmte Indikation/Tierart kein zugelassenes Tierarzneimittel vorhanden ist oder ein Mangel besteht -&gt; können Sie die Regeln von Art.</a:t>
            </a:r>
            <a:r>
              <a:rPr kumimoji="0" lang="de-DE"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112–114  anwenden</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9D95C-2996-D8B8-450B-2C129443E639}"/>
              </a:ext>
            </a:extLst>
          </p:cNvPr>
          <p:cNvSpPr>
            <a:spLocks noGrp="1"/>
          </p:cNvSpPr>
          <p:nvPr>
            <p:ph type="body" sz="quarter" idx="10"/>
          </p:nvPr>
        </p:nvSpPr>
        <p:spPr>
          <a:xfrm>
            <a:off x="762000" y="311150"/>
            <a:ext cx="10287000" cy="533400"/>
          </a:xfrm>
        </p:spPr>
        <p:txBody>
          <a:bodyPr/>
          <a:lstStyle/>
          <a:p>
            <a:r>
              <a:rPr lang="de-DE" b="1"/>
              <a:t>Sie können die EU-Datenbank mit allen zugelassenen Tierarzneimitteln konsultieren: </a:t>
            </a:r>
            <a:r>
              <a:rPr lang="de-DE" sz="2000"/>
              <a:t>https://medicines.health.europa.eu/veterinary/</a:t>
            </a:r>
          </a:p>
        </p:txBody>
      </p:sp>
      <p:pic>
        <p:nvPicPr>
          <p:cNvPr id="4" name="Picture 3">
            <a:extLst>
              <a:ext uri="{FF2B5EF4-FFF2-40B4-BE49-F238E27FC236}">
                <a16:creationId xmlns:a16="http://schemas.microsoft.com/office/drawing/2014/main" id="{D0C4418A-A898-B1D3-0781-153011BFD31F}"/>
              </a:ext>
            </a:extLst>
          </p:cNvPr>
          <p:cNvPicPr>
            <a:picLocks noChangeAspect="1"/>
          </p:cNvPicPr>
          <p:nvPr/>
        </p:nvPicPr>
        <p:blipFill>
          <a:blip r:embed="rId2"/>
          <a:stretch>
            <a:fillRect/>
          </a:stretch>
        </p:blipFill>
        <p:spPr>
          <a:xfrm>
            <a:off x="1340385" y="1403596"/>
            <a:ext cx="9130230" cy="5467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8531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row: Right 13">
            <a:extLst>
              <a:ext uri="{FF2B5EF4-FFF2-40B4-BE49-F238E27FC236}">
                <a16:creationId xmlns:a16="http://schemas.microsoft.com/office/drawing/2014/main" id="{62318C66-7E76-4E9A-BA3C-EC0337B2F32F}"/>
              </a:ext>
            </a:extLst>
          </p:cNvPr>
          <p:cNvSpPr/>
          <p:nvPr/>
        </p:nvSpPr>
        <p:spPr>
          <a:xfrm>
            <a:off x="5260894" y="2219707"/>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260898" y="3247605"/>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201957" y="4471287"/>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201957" y="538778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3" name="Arrow: Right 13">
            <a:extLst>
              <a:ext uri="{FF2B5EF4-FFF2-40B4-BE49-F238E27FC236}">
                <a16:creationId xmlns:a16="http://schemas.microsoft.com/office/drawing/2014/main" id="{4220CF77-C602-7896-1D0C-24942FD34203}"/>
              </a:ext>
            </a:extLst>
          </p:cNvPr>
          <p:cNvSpPr/>
          <p:nvPr/>
        </p:nvSpPr>
        <p:spPr>
          <a:xfrm>
            <a:off x="5195992" y="6176459"/>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de-DE" sz="2790">
                <a:latin typeface="EC Square Sans Pro" panose="020B0506040000020004" pitchFamily="34" charset="0"/>
              </a:rPr>
              <a:t>Gemeinsame Regeln</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380780"/>
            <a:ext cx="12168660" cy="67592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4" y="1385551"/>
            <a:ext cx="12168662" cy="69078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de-DE" sz="2000" b="1" dirty="0">
                <a:solidFill>
                  <a:srgbClr val="FFFFFF"/>
                </a:solidFill>
                <a:latin typeface="EC Square Sans Pro" panose="020B0506040000020004" pitchFamily="34" charset="0"/>
              </a:rPr>
              <a:t>Wenn keine für </a:t>
            </a:r>
            <a:r>
              <a:rPr lang="de-DE" sz="2000" b="1" u="sng" dirty="0">
                <a:solidFill>
                  <a:srgbClr val="FFFFFF"/>
                </a:solidFill>
                <a:latin typeface="EC Square Sans Pro" panose="020B0506040000020004" pitchFamily="34" charset="0"/>
              </a:rPr>
              <a:t>zur Lebensmittelgewinnung dienende Tiere</a:t>
            </a:r>
            <a:r>
              <a:rPr lang="de-DE" sz="2000" b="1" dirty="0">
                <a:solidFill>
                  <a:srgbClr val="FFFFFF"/>
                </a:solidFill>
                <a:latin typeface="EC Square Sans Pro" panose="020B0506040000020004" pitchFamily="34" charset="0"/>
              </a:rPr>
              <a:t> zugelassenen Arzneimittel oder keine zugelassenen Arzneimittel verfügbar sind</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de-DE" sz="2790" dirty="0">
                <a:latin typeface="EC Square Sans Pro" panose="020B0506040000020004" pitchFamily="34" charset="0"/>
              </a:rPr>
              <a:t>Gemeinsame Regeln – Verwendung von Tierarzneimitteln außerhalb der Bedingungen der Genehmigung für das Inverkehrbringen</a:t>
            </a:r>
          </a:p>
          <a:p>
            <a:pPr algn="l" defTabSz="911111" rtl="0">
              <a:defRPr/>
            </a:pPr>
            <a:endParaRPr lang="en-GB" sz="2392" kern="1200" dirty="0"/>
          </a:p>
        </p:txBody>
      </p:sp>
      <p:sp>
        <p:nvSpPr>
          <p:cNvPr id="11" name="TextBox 8">
            <a:extLst>
              <a:ext uri="{FF2B5EF4-FFF2-40B4-BE49-F238E27FC236}">
                <a16:creationId xmlns:a16="http://schemas.microsoft.com/office/drawing/2014/main" id="{BB7E4F4F-C703-441F-87FE-EFEECBF28284}"/>
              </a:ext>
            </a:extLst>
          </p:cNvPr>
          <p:cNvSpPr txBox="1"/>
          <p:nvPr/>
        </p:nvSpPr>
        <p:spPr>
          <a:xfrm>
            <a:off x="511224" y="3113285"/>
            <a:ext cx="5141577" cy="954107"/>
          </a:xfrm>
          <a:prstGeom prst="rect">
            <a:avLst/>
          </a:prstGeom>
          <a:solidFill>
            <a:srgbClr val="ECEBEB"/>
          </a:solidFill>
        </p:spPr>
        <p:txBody>
          <a:bodyPr wrap="square" rtlCol="0">
            <a:spAutoFit/>
          </a:bodyPr>
          <a:lstStyle/>
          <a:p>
            <a:pPr algn="l" defTabSz="911111" rtl="0">
              <a:defRPr/>
            </a:pPr>
            <a:r>
              <a:rPr lang="de-DE" sz="1400" dirty="0">
                <a:solidFill>
                  <a:srgbClr val="000000"/>
                </a:solidFill>
                <a:latin typeface="EC Square Sans Pro" panose="020B0506040000020004" pitchFamily="34" charset="0"/>
                <a:ea typeface="+mn-ea"/>
                <a:cs typeface="+mn-cs"/>
              </a:rPr>
              <a:t>Produkt, das zugelassen ist: </a:t>
            </a:r>
          </a:p>
          <a:p>
            <a:pPr algn="l" defTabSz="911111" rtl="0">
              <a:defRPr/>
            </a:pPr>
            <a:r>
              <a:rPr lang="de-DE" sz="1400" b="1" dirty="0">
                <a:solidFill>
                  <a:srgbClr val="000000"/>
                </a:solidFill>
                <a:latin typeface="EC Square Sans Pro" panose="020B0506040000020004" pitchFamily="34" charset="0"/>
                <a:ea typeface="+mn-ea"/>
                <a:cs typeface="+mn-cs"/>
              </a:rPr>
              <a:t>- Für gleiche/andere Indikation</a:t>
            </a:r>
          </a:p>
          <a:p>
            <a:pPr algn="l" defTabSz="911111" rtl="0">
              <a:defRPr/>
            </a:pPr>
            <a:r>
              <a:rPr lang="de-DE" sz="1400" b="1" dirty="0">
                <a:solidFill>
                  <a:srgbClr val="000000"/>
                </a:solidFill>
                <a:latin typeface="EC Square Sans Pro" panose="020B0506040000020004" pitchFamily="34" charset="0"/>
                <a:ea typeface="+mn-ea"/>
                <a:cs typeface="+mn-cs"/>
              </a:rPr>
              <a:t>- in derselben/anderen zur Lebensmittelgewinnung dienenden Art</a:t>
            </a:r>
          </a:p>
          <a:p>
            <a:pPr algn="l" defTabSz="911111" rtl="0">
              <a:defRPr/>
            </a:pPr>
            <a:r>
              <a:rPr lang="de-DE" sz="1400" b="1" dirty="0">
                <a:solidFill>
                  <a:srgbClr val="000000"/>
                </a:solidFill>
                <a:latin typeface="EC Square Sans Pro" panose="020B0506040000020004" pitchFamily="34" charset="0"/>
                <a:ea typeface="+mn-ea"/>
                <a:cs typeface="+mn-cs"/>
              </a:rPr>
              <a:t>- </a:t>
            </a:r>
            <a:r>
              <a:rPr lang="de-DE" sz="1400" dirty="0">
                <a:solidFill>
                  <a:srgbClr val="000000"/>
                </a:solidFill>
                <a:latin typeface="EC Square Sans Pro" panose="020B0506040000020004" pitchFamily="34" charset="0"/>
                <a:ea typeface="+mn-ea"/>
                <a:cs typeface="+mn-cs"/>
              </a:rPr>
              <a:t>im </a:t>
            </a:r>
            <a:r>
              <a:rPr lang="de-DE" sz="1400" b="1" dirty="0">
                <a:solidFill>
                  <a:srgbClr val="000000"/>
                </a:solidFill>
                <a:latin typeface="EC Square Sans Pro" panose="020B0506040000020004" pitchFamily="34" charset="0"/>
                <a:ea typeface="+mn-ea"/>
                <a:cs typeface="+mn-cs"/>
              </a:rPr>
              <a:t>gleichen/anderen EU-Land</a:t>
            </a:r>
          </a:p>
        </p:txBody>
      </p:sp>
      <p:sp>
        <p:nvSpPr>
          <p:cNvPr id="19" name="TextBox 10">
            <a:extLst>
              <a:ext uri="{FF2B5EF4-FFF2-40B4-BE49-F238E27FC236}">
                <a16:creationId xmlns:a16="http://schemas.microsoft.com/office/drawing/2014/main" id="{31A6D801-C04B-45D8-9775-B697C3F8B0AF}"/>
              </a:ext>
            </a:extLst>
          </p:cNvPr>
          <p:cNvSpPr txBox="1"/>
          <p:nvPr/>
        </p:nvSpPr>
        <p:spPr>
          <a:xfrm>
            <a:off x="604739" y="5369210"/>
            <a:ext cx="4716811" cy="337303"/>
          </a:xfrm>
          <a:prstGeom prst="rect">
            <a:avLst/>
          </a:prstGeom>
          <a:solidFill>
            <a:srgbClr val="ECEBEB"/>
          </a:solidFill>
        </p:spPr>
        <p:txBody>
          <a:bodyPr wrap="square" rtlCol="0">
            <a:spAutoFit/>
          </a:bodyPr>
          <a:lstStyle/>
          <a:p>
            <a:pPr algn="l" defTabSz="911111" rtl="0">
              <a:defRPr/>
            </a:pPr>
            <a:r>
              <a:rPr lang="de-DE" sz="1594" b="1" dirty="0">
                <a:solidFill>
                  <a:srgbClr val="000000"/>
                </a:solidFill>
                <a:latin typeface="EC Square Sans Pro" panose="020B0506040000020004" pitchFamily="34" charset="0"/>
                <a:ea typeface="+mn-ea"/>
                <a:cs typeface="+mn-cs"/>
              </a:rPr>
              <a:t>Ein zugelassenes Humanarzneimittel</a:t>
            </a:r>
          </a:p>
        </p:txBody>
      </p:sp>
      <p:sp>
        <p:nvSpPr>
          <p:cNvPr id="20" name="TextBox 11">
            <a:extLst>
              <a:ext uri="{FF2B5EF4-FFF2-40B4-BE49-F238E27FC236}">
                <a16:creationId xmlns:a16="http://schemas.microsoft.com/office/drawing/2014/main" id="{C875C385-EAF7-48D2-B3D8-4B59A3CA9938}"/>
              </a:ext>
            </a:extLst>
          </p:cNvPr>
          <p:cNvSpPr txBox="1"/>
          <p:nvPr/>
        </p:nvSpPr>
        <p:spPr>
          <a:xfrm>
            <a:off x="518571" y="6143932"/>
            <a:ext cx="4845110" cy="582615"/>
          </a:xfrm>
          <a:prstGeom prst="rect">
            <a:avLst/>
          </a:prstGeom>
          <a:solidFill>
            <a:srgbClr val="ECEBEB"/>
          </a:solidFill>
        </p:spPr>
        <p:txBody>
          <a:bodyPr wrap="square" rtlCol="0">
            <a:spAutoFit/>
          </a:bodyPr>
          <a:lstStyle/>
          <a:p>
            <a:pPr algn="l" defTabSz="911111" rtl="0">
              <a:defRPr/>
            </a:pPr>
            <a:r>
              <a:rPr lang="de-DE" sz="1594" b="1" dirty="0">
                <a:solidFill>
                  <a:srgbClr val="000000"/>
                </a:solidFill>
                <a:latin typeface="EC Square Sans Pro" panose="020B0506040000020004" pitchFamily="34" charset="0"/>
                <a:ea typeface="+mn-ea"/>
                <a:cs typeface="+mn-cs"/>
              </a:rPr>
              <a:t>Tierarzneimittel spontan hergestellt </a:t>
            </a:r>
            <a:r>
              <a:rPr lang="de-DE" sz="1594" dirty="0">
                <a:solidFill>
                  <a:srgbClr val="000000"/>
                </a:solidFill>
                <a:latin typeface="EC Square Sans Pro" panose="020B0506040000020004" pitchFamily="34" charset="0"/>
                <a:ea typeface="+mn-ea"/>
                <a:cs typeface="+mn-cs"/>
              </a:rPr>
              <a:t>gemäß den Bedingungen einer tierärztlichen Verschreibung. </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7" y="2169469"/>
            <a:ext cx="4912638" cy="582615"/>
          </a:xfrm>
          <a:prstGeom prst="rect">
            <a:avLst/>
          </a:prstGeom>
          <a:solidFill>
            <a:srgbClr val="ECEBEB"/>
          </a:solidFill>
        </p:spPr>
        <p:txBody>
          <a:bodyPr wrap="square" rtlCol="0">
            <a:spAutoFit/>
          </a:bodyPr>
          <a:lstStyle/>
          <a:p>
            <a:pPr algn="l" defTabSz="911111" rtl="0">
              <a:defRPr/>
            </a:pPr>
            <a:r>
              <a:rPr lang="de-DE" sz="1594">
                <a:solidFill>
                  <a:srgbClr val="000000"/>
                </a:solidFill>
                <a:latin typeface="EC Square Sans Pro" panose="020B0506040000020004" pitchFamily="34" charset="0"/>
                <a:ea typeface="+mn-ea"/>
                <a:cs typeface="+mn-cs"/>
              </a:rPr>
              <a:t>Das Produkt ist in Ihrem Land für die betreffende Tierart und Indikation zugelassen (Artikel 106(1))</a:t>
            </a:r>
          </a:p>
        </p:txBody>
      </p:sp>
      <p:sp>
        <p:nvSpPr>
          <p:cNvPr id="24" name="Arrow: Down 15">
            <a:extLst>
              <a:ext uri="{FF2B5EF4-FFF2-40B4-BE49-F238E27FC236}">
                <a16:creationId xmlns:a16="http://schemas.microsoft.com/office/drawing/2014/main" id="{B3BABC70-16F3-44C0-886D-A684AE2E5F87}"/>
              </a:ext>
            </a:extLst>
          </p:cNvPr>
          <p:cNvSpPr/>
          <p:nvPr/>
        </p:nvSpPr>
        <p:spPr>
          <a:xfrm>
            <a:off x="838200" y="274115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1219214" y="2673715"/>
            <a:ext cx="6629386" cy="582980"/>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nicht verfügbar, verwenden Sie, unter tierärztlicher Verantwortung und zur Vermeidung von unzumutbarem Leiden ein</a:t>
            </a:r>
          </a:p>
        </p:txBody>
      </p:sp>
      <p:sp>
        <p:nvSpPr>
          <p:cNvPr id="3" name="Rectángulo 2">
            <a:extLst>
              <a:ext uri="{FF2B5EF4-FFF2-40B4-BE49-F238E27FC236}">
                <a16:creationId xmlns:a16="http://schemas.microsoft.com/office/drawing/2014/main" id="{D69CFB79-DCC6-4A5E-95D6-01BBC7DF94FC}"/>
              </a:ext>
            </a:extLst>
          </p:cNvPr>
          <p:cNvSpPr/>
          <p:nvPr/>
        </p:nvSpPr>
        <p:spPr>
          <a:xfrm>
            <a:off x="5835709" y="2169469"/>
            <a:ext cx="276754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de-DE" sz="1794">
                <a:solidFill>
                  <a:srgbClr val="FFFFFF"/>
                </a:solidFill>
                <a:latin typeface="EC Square Sans Pro" panose="020B0506040000020004" pitchFamily="34" charset="0"/>
              </a:rPr>
              <a:t>Dieses Produkt muss verwendet werden</a:t>
            </a:r>
          </a:p>
        </p:txBody>
      </p:sp>
      <p:sp>
        <p:nvSpPr>
          <p:cNvPr id="38" name="Rectángulo 37">
            <a:extLst>
              <a:ext uri="{FF2B5EF4-FFF2-40B4-BE49-F238E27FC236}">
                <a16:creationId xmlns:a16="http://schemas.microsoft.com/office/drawing/2014/main" id="{22789DAB-867D-42A2-A5CB-E096A1CE3EF9}"/>
              </a:ext>
            </a:extLst>
          </p:cNvPr>
          <p:cNvSpPr/>
          <p:nvPr/>
        </p:nvSpPr>
        <p:spPr>
          <a:xfrm>
            <a:off x="5814019" y="3162229"/>
            <a:ext cx="276754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de-DE" sz="1794">
                <a:solidFill>
                  <a:srgbClr val="FFFFFF"/>
                </a:solidFill>
                <a:latin typeface="EC Square Sans Pro" panose="020B0506040000020004" pitchFamily="34" charset="0"/>
              </a:rPr>
              <a:t>Produkt auswählen</a:t>
            </a:r>
          </a:p>
        </p:txBody>
      </p:sp>
      <p:sp>
        <p:nvSpPr>
          <p:cNvPr id="39" name="Rectángulo 38">
            <a:extLst>
              <a:ext uri="{FF2B5EF4-FFF2-40B4-BE49-F238E27FC236}">
                <a16:creationId xmlns:a16="http://schemas.microsoft.com/office/drawing/2014/main" id="{3815D1AE-7654-4718-94BD-08082ECBB745}"/>
              </a:ext>
            </a:extLst>
          </p:cNvPr>
          <p:cNvSpPr/>
          <p:nvPr/>
        </p:nvSpPr>
        <p:spPr>
          <a:xfrm>
            <a:off x="5803173" y="4336916"/>
            <a:ext cx="276754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de-DE" sz="1794">
                <a:solidFill>
                  <a:srgbClr val="FFFFFF"/>
                </a:solidFill>
                <a:latin typeface="EC Square Sans Pro" panose="020B0506040000020004" pitchFamily="34" charset="0"/>
              </a:rPr>
              <a:t>Produkt auswählen</a:t>
            </a:r>
          </a:p>
        </p:txBody>
      </p:sp>
      <p:sp>
        <p:nvSpPr>
          <p:cNvPr id="40" name="Rectángulo 39">
            <a:extLst>
              <a:ext uri="{FF2B5EF4-FFF2-40B4-BE49-F238E27FC236}">
                <a16:creationId xmlns:a16="http://schemas.microsoft.com/office/drawing/2014/main" id="{BF153912-3FF6-42C1-A0B5-4FAB5EB590DA}"/>
              </a:ext>
            </a:extLst>
          </p:cNvPr>
          <p:cNvSpPr/>
          <p:nvPr/>
        </p:nvSpPr>
        <p:spPr>
          <a:xfrm>
            <a:off x="5803173" y="5321167"/>
            <a:ext cx="276754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de-DE" sz="1794">
                <a:solidFill>
                  <a:srgbClr val="FFFFFF"/>
                </a:solidFill>
                <a:latin typeface="EC Square Sans Pro" panose="020B0506040000020004" pitchFamily="34" charset="0"/>
              </a:rPr>
              <a:t>Produkt auswählen</a:t>
            </a:r>
          </a:p>
        </p:txBody>
      </p:sp>
      <p:sp>
        <p:nvSpPr>
          <p:cNvPr id="43" name="Arrow: Down 15">
            <a:extLst>
              <a:ext uri="{FF2B5EF4-FFF2-40B4-BE49-F238E27FC236}">
                <a16:creationId xmlns:a16="http://schemas.microsoft.com/office/drawing/2014/main" id="{17D9F5F0-62FD-46D3-9B41-57B0391D119C}"/>
              </a:ext>
            </a:extLst>
          </p:cNvPr>
          <p:cNvSpPr/>
          <p:nvPr/>
        </p:nvSpPr>
        <p:spPr>
          <a:xfrm>
            <a:off x="838200" y="504108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1323046" y="5013659"/>
            <a:ext cx="3754898"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keines verfügbar, verwenden Sie</a:t>
            </a:r>
          </a:p>
        </p:txBody>
      </p:sp>
      <p:sp>
        <p:nvSpPr>
          <p:cNvPr id="45" name="Arrow: Down 15">
            <a:extLst>
              <a:ext uri="{FF2B5EF4-FFF2-40B4-BE49-F238E27FC236}">
                <a16:creationId xmlns:a16="http://schemas.microsoft.com/office/drawing/2014/main" id="{C38A4347-431D-4605-976E-BF9E2C87501B}"/>
              </a:ext>
            </a:extLst>
          </p:cNvPr>
          <p:cNvSpPr/>
          <p:nvPr/>
        </p:nvSpPr>
        <p:spPr>
          <a:xfrm>
            <a:off x="838200" y="581775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1321535" y="5717452"/>
            <a:ext cx="3933402"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keines verfügbar , verwenden Sie ein</a:t>
            </a: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9118954" y="3792640"/>
            <a:ext cx="2935618" cy="1913873"/>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de-DE" dirty="0">
                <a:solidFill>
                  <a:srgbClr val="FFFFFF"/>
                </a:solidFill>
                <a:latin typeface="Calibri"/>
              </a:rPr>
              <a:t>Nicht für Impfstoffe!</a:t>
            </a: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480340" y="4578912"/>
            <a:ext cx="3506794" cy="643944"/>
          </a:xfrm>
          <a:prstGeom prst="rect">
            <a:avLst/>
          </a:prstGeom>
          <a:solidFill>
            <a:srgbClr val="2C7470"/>
          </a:solidFill>
        </p:spPr>
        <p:txBody>
          <a:bodyPr wrap="square" rtlCol="0">
            <a:spAutoFit/>
          </a:bodyPr>
          <a:lstStyle/>
          <a:p>
            <a:pPr algn="ctr" defTabSz="911111" rtl="0">
              <a:defRPr/>
            </a:pPr>
            <a:r>
              <a:rPr lang="de-DE" sz="1794" dirty="0">
                <a:solidFill>
                  <a:srgbClr val="FFFFFF"/>
                </a:solidFill>
                <a:latin typeface="EC Square Sans Pro" panose="020B0506040000020004" pitchFamily="34" charset="0"/>
                <a:ea typeface="+mn-ea"/>
                <a:cs typeface="+mn-cs"/>
              </a:rPr>
              <a:t>„Verwendung außerhalb der Zulassung“</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10652622" y="690674"/>
            <a:ext cx="1005381" cy="719902"/>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604738" y="4524869"/>
            <a:ext cx="4881661" cy="521425"/>
          </a:xfrm>
          <a:prstGeom prst="rect">
            <a:avLst/>
          </a:prstGeom>
          <a:solidFill>
            <a:srgbClr val="ECEBEB"/>
          </a:solidFill>
        </p:spPr>
        <p:txBody>
          <a:bodyPr wrap="square" rtlCol="0">
            <a:spAutoFit/>
          </a:bodyPr>
          <a:lstStyle/>
          <a:p>
            <a:pPr algn="l" defTabSz="911111" rtl="0">
              <a:defRPr/>
            </a:pPr>
            <a:r>
              <a:rPr lang="de-DE" sz="1394" b="1" dirty="0">
                <a:solidFill>
                  <a:srgbClr val="000000"/>
                </a:solidFill>
                <a:latin typeface="EC Square Sans Pro" panose="020B0506040000020004" pitchFamily="34" charset="0"/>
                <a:ea typeface="+mn-ea"/>
                <a:cs typeface="+mn-cs"/>
              </a:rPr>
              <a:t>In der EU für andere, nicht zur Lebensmittelgewinnung dienende Tiere mit derselben Indikation zugelassenes Produkt</a:t>
            </a:r>
          </a:p>
        </p:txBody>
      </p:sp>
      <p:sp>
        <p:nvSpPr>
          <p:cNvPr id="5" name="Arrow: Down 15">
            <a:extLst>
              <a:ext uri="{FF2B5EF4-FFF2-40B4-BE49-F238E27FC236}">
                <a16:creationId xmlns:a16="http://schemas.microsoft.com/office/drawing/2014/main" id="{F713E439-8BF8-30D5-D06E-7D09AF547A62}"/>
              </a:ext>
            </a:extLst>
          </p:cNvPr>
          <p:cNvSpPr/>
          <p:nvPr/>
        </p:nvSpPr>
        <p:spPr>
          <a:xfrm>
            <a:off x="838200" y="421019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1314116" y="4150451"/>
            <a:ext cx="3746145"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keines verfügbar, verwenden Sie ein</a:t>
            </a:r>
          </a:p>
        </p:txBody>
      </p:sp>
      <p:sp>
        <p:nvSpPr>
          <p:cNvPr id="10" name="Rectángulo 39">
            <a:extLst>
              <a:ext uri="{FF2B5EF4-FFF2-40B4-BE49-F238E27FC236}">
                <a16:creationId xmlns:a16="http://schemas.microsoft.com/office/drawing/2014/main" id="{CDD75833-CEEB-8AF1-8CDA-B4BBE77622C4}"/>
              </a:ext>
            </a:extLst>
          </p:cNvPr>
          <p:cNvSpPr/>
          <p:nvPr/>
        </p:nvSpPr>
        <p:spPr>
          <a:xfrm>
            <a:off x="5803173" y="6062922"/>
            <a:ext cx="276754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de-DE" sz="1794" dirty="0">
                <a:solidFill>
                  <a:srgbClr val="FFFFFF"/>
                </a:solidFill>
                <a:latin typeface="EC Square Sans Pro" panose="020B0506040000020004" pitchFamily="34" charset="0"/>
              </a:rPr>
              <a:t>Bereiten Sie ein Produkt vor</a:t>
            </a:r>
          </a:p>
        </p:txBody>
      </p:sp>
      <p:sp>
        <p:nvSpPr>
          <p:cNvPr id="7" name="TextBox 6">
            <a:extLst>
              <a:ext uri="{FF2B5EF4-FFF2-40B4-BE49-F238E27FC236}">
                <a16:creationId xmlns:a16="http://schemas.microsoft.com/office/drawing/2014/main" id="{43FC36C5-3650-A1AE-CDDD-0196F5506275}"/>
              </a:ext>
            </a:extLst>
          </p:cNvPr>
          <p:cNvSpPr txBox="1"/>
          <p:nvPr/>
        </p:nvSpPr>
        <p:spPr>
          <a:xfrm>
            <a:off x="8742781" y="2320959"/>
            <a:ext cx="2839619" cy="1597297"/>
          </a:xfrm>
          <a:prstGeom prst="rect">
            <a:avLst/>
          </a:prstGeom>
          <a:noFill/>
        </p:spPr>
        <p:txBody>
          <a:bodyPr wrap="square" rtlCol="0">
            <a:spAutoFit/>
          </a:bodyPr>
          <a:lstStyle/>
          <a:p>
            <a:pPr algn="l" defTabSz="911111" rtl="0">
              <a:defRPr/>
            </a:pPr>
            <a:r>
              <a:rPr lang="de-DE" sz="1397" b="1" dirty="0">
                <a:solidFill>
                  <a:srgbClr val="FF0000"/>
                </a:solidFill>
                <a:latin typeface="EC Square Sans Pro" panose="020B0506040000020004"/>
                <a:ea typeface="+mn-ea"/>
                <a:cs typeface="+mn-cs"/>
              </a:rPr>
              <a:t>Erzeugnisse aus Drittländern:</a:t>
            </a:r>
          </a:p>
          <a:p>
            <a:pPr algn="l" defTabSz="911111" rtl="0">
              <a:defRPr/>
            </a:pPr>
            <a:r>
              <a:rPr lang="de-DE" sz="1397" dirty="0">
                <a:solidFill>
                  <a:prstClr val="black"/>
                </a:solidFill>
                <a:latin typeface="EC Square Sans Pro" panose="020B0506040000020004"/>
                <a:ea typeface="+mn-ea"/>
                <a:cs typeface="+mn-cs"/>
              </a:rPr>
              <a:t> In Fällen, in denen keine der vorgenannten Optionen verfügbar ist </a:t>
            </a:r>
            <a:r>
              <a:rPr lang="de-DE" sz="1397" dirty="0">
                <a:solidFill>
                  <a:prstClr val="black"/>
                </a:solidFill>
                <a:latin typeface="Montserrat" panose="00000500000000000000" pitchFamily="2" charset="0"/>
                <a:ea typeface="+mn-ea"/>
                <a:cs typeface="+mn-cs"/>
              </a:rPr>
              <a:t>→ </a:t>
            </a:r>
            <a:r>
              <a:rPr lang="de-DE" sz="1397" dirty="0">
                <a:solidFill>
                  <a:prstClr val="black"/>
                </a:solidFill>
                <a:latin typeface="EC Square Sans Pro" panose="020B0506040000020004"/>
                <a:ea typeface="+mn-ea"/>
                <a:cs typeface="+mn-cs"/>
              </a:rPr>
              <a:t>ein in einem </a:t>
            </a:r>
            <a:r>
              <a:rPr lang="de-DE" sz="1397" b="1" dirty="0">
                <a:solidFill>
                  <a:prstClr val="black"/>
                </a:solidFill>
                <a:latin typeface="EC Square Sans Pro" panose="020B0506040000020004"/>
                <a:ea typeface="+mn-ea"/>
                <a:cs typeface="+mn-cs"/>
              </a:rPr>
              <a:t>Drittland für dieselbe Tierart und dieselbe Indikation zugelassenes Tierarzneimittel verwenden</a:t>
            </a:r>
          </a:p>
        </p:txBody>
      </p:sp>
    </p:spTree>
    <p:extLst>
      <p:ext uri="{BB962C8B-B14F-4D97-AF65-F5344CB8AC3E}">
        <p14:creationId xmlns:p14="http://schemas.microsoft.com/office/powerpoint/2010/main" val="73344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BA6A9-1CFE-00FC-83D3-CA9D9B36FB14}"/>
              </a:ext>
            </a:extLst>
          </p:cNvPr>
          <p:cNvSpPr/>
          <p:nvPr/>
        </p:nvSpPr>
        <p:spPr>
          <a:xfrm>
            <a:off x="629865" y="416516"/>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4949" y="437783"/>
            <a:ext cx="9657135" cy="871648"/>
          </a:xfrm>
          <a:solidFill>
            <a:srgbClr val="CCFFFF"/>
          </a:solidFill>
        </p:spPr>
        <p:txBody>
          <a:bodyPr vert="horz" lIns="91440" tIns="45720" rIns="91440" bIns="45720" rtlCol="0" anchor="t">
            <a:noAutofit/>
          </a:bodyPr>
          <a:lstStyle/>
          <a:p>
            <a:pPr marL="0" indent="0" algn="ctr" defTabSz="911111">
              <a:lnSpc>
                <a:spcPct val="100000"/>
              </a:lnSpc>
              <a:spcBef>
                <a:spcPts val="0"/>
              </a:spcBef>
              <a:buNone/>
              <a:defRPr/>
            </a:pPr>
            <a:r>
              <a:rPr lang="de-DE" sz="2200" b="1" dirty="0">
                <a:latin typeface="EC Square Sans Pro"/>
                <a:cs typeface="Arial"/>
              </a:rPr>
              <a:t>Verwendung von Arzneimitteln außerhalb der Bedingungen der Genehmigung für das Inverkehrbringen bei zur </a:t>
            </a:r>
            <a:r>
              <a:rPr lang="de-DE" sz="2200" b="1" u="sng" dirty="0">
                <a:solidFill>
                  <a:srgbClr val="FF0000"/>
                </a:solidFill>
                <a:latin typeface="EC Square Sans Pro"/>
                <a:cs typeface="Arial"/>
              </a:rPr>
              <a:t>Lebensmittelgewinnung dienenden Landtieren</a:t>
            </a:r>
          </a:p>
        </p:txBody>
      </p:sp>
      <p:sp>
        <p:nvSpPr>
          <p:cNvPr id="4" name="TextBox 3">
            <a:extLst>
              <a:ext uri="{FF2B5EF4-FFF2-40B4-BE49-F238E27FC236}">
                <a16:creationId xmlns:a16="http://schemas.microsoft.com/office/drawing/2014/main" id="{613B03E0-A591-EA66-73C5-B35C4F344997}"/>
              </a:ext>
            </a:extLst>
          </p:cNvPr>
          <p:cNvSpPr txBox="1"/>
          <p:nvPr/>
        </p:nvSpPr>
        <p:spPr>
          <a:xfrm>
            <a:off x="1453776" y="1404267"/>
            <a:ext cx="10509624" cy="5016758"/>
          </a:xfrm>
          <a:prstGeom prst="rect">
            <a:avLst/>
          </a:prstGeom>
          <a:noFill/>
        </p:spPr>
        <p:txBody>
          <a:bodyPr wrap="square" lIns="91440" tIns="45720" rIns="91440" bIns="45720" rtlCol="0" anchor="t">
            <a:spAutoFit/>
          </a:bodyPr>
          <a:lstStyle/>
          <a:p>
            <a:pPr algn="l" rtl="0"/>
            <a:r>
              <a:rPr lang="de-DE" sz="2000" b="1" dirty="0">
                <a:solidFill>
                  <a:srgbClr val="003399"/>
                </a:solidFill>
                <a:latin typeface="EC Square Sans Pro" panose="020B0506040000020004"/>
                <a:ea typeface="+mn-ea"/>
                <a:cs typeface="+mn-cs"/>
              </a:rPr>
              <a:t>In Ihrem Land</a:t>
            </a:r>
            <a:r>
              <a:rPr lang="de-DE" sz="2000" dirty="0">
                <a:latin typeface="EC Square Sans Pro" panose="020B0506040000020004"/>
                <a:ea typeface="+mn-ea"/>
                <a:cs typeface="+mn-cs"/>
              </a:rPr>
              <a:t> für die betreffende </a:t>
            </a:r>
            <a:r>
              <a:rPr lang="de-DE" sz="2000" b="1" dirty="0">
                <a:solidFill>
                  <a:srgbClr val="009900"/>
                </a:solidFill>
                <a:latin typeface="EC Square Sans Pro" panose="020B0506040000020004"/>
                <a:ea typeface="+mn-ea"/>
                <a:cs typeface="+mn-cs"/>
              </a:rPr>
              <a:t>Tierart</a:t>
            </a:r>
            <a:r>
              <a:rPr lang="de-DE" sz="2000" dirty="0">
                <a:latin typeface="EC Square Sans Pro" panose="020B0506040000020004"/>
                <a:ea typeface="+mn-ea"/>
                <a:cs typeface="+mn-cs"/>
              </a:rPr>
              <a:t> und </a:t>
            </a:r>
            <a:r>
              <a:rPr lang="de-DE" sz="2000" b="1" dirty="0">
                <a:solidFill>
                  <a:srgbClr val="FF9966"/>
                </a:solidFill>
                <a:latin typeface="EC Square Sans Pro" panose="020B0506040000020004"/>
                <a:ea typeface="+mn-ea"/>
                <a:cs typeface="+mn-cs"/>
              </a:rPr>
              <a:t>Indikation</a:t>
            </a:r>
            <a:r>
              <a:rPr lang="de-DE" sz="2000" dirty="0">
                <a:latin typeface="EC Square Sans Pro" panose="020B0506040000020004"/>
                <a:ea typeface="+mn-ea"/>
                <a:cs typeface="+mn-cs"/>
              </a:rPr>
              <a:t> zugelassenes Produkt</a:t>
            </a:r>
          </a:p>
          <a:p>
            <a:pPr marL="284480" indent="-284480" algn="l" rtl="0">
              <a:buFont typeface="Wingdings" panose="05000000000000000000" pitchFamily="2" charset="2"/>
              <a:buChar char="Ø"/>
            </a:pPr>
            <a:endParaRPr lang="fr-BE" sz="2000"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de-DE" sz="2000" b="1" dirty="0">
                <a:solidFill>
                  <a:srgbClr val="003399"/>
                </a:solidFill>
                <a:latin typeface="EC Square Sans Pro" panose="020B0506040000020004"/>
                <a:ea typeface="+mn-ea"/>
                <a:cs typeface="+mn-cs"/>
              </a:rPr>
              <a:t>ein in</a:t>
            </a:r>
            <a:r>
              <a:rPr lang="de-DE" sz="2000" dirty="0">
                <a:solidFill>
                  <a:schemeClr val="tx1"/>
                </a:solidFill>
                <a:latin typeface="EC Square Sans Pro" panose="020B0506040000020004"/>
                <a:ea typeface="+mn-ea"/>
                <a:cs typeface="+mn-cs"/>
              </a:rPr>
              <a:t> </a:t>
            </a:r>
            <a:r>
              <a:rPr lang="de-DE" sz="2000" b="1" dirty="0">
                <a:solidFill>
                  <a:srgbClr val="003399"/>
                </a:solidFill>
                <a:latin typeface="EC Square Sans Pro" panose="020B0506040000020004"/>
                <a:ea typeface="+mn-ea"/>
                <a:cs typeface="+mn-cs"/>
              </a:rPr>
              <a:t>Ihrem eigenen Land oder einem anderen EU-Mitgliedstaat </a:t>
            </a:r>
            <a:endParaRPr lang="de-DE" sz="2000" dirty="0">
              <a:solidFill>
                <a:schemeClr val="tx1"/>
              </a:solidFill>
              <a:latin typeface="EC Square Sans Pro" panose="020B0506040000020004"/>
              <a:ea typeface="+mn-ea"/>
              <a:cs typeface="+mn-cs"/>
            </a:endParaRPr>
          </a:p>
          <a:p>
            <a:pPr marL="447040" lvl="5" algn="l" rtl="0"/>
            <a:r>
              <a:rPr lang="de-DE" sz="2000" dirty="0">
                <a:solidFill>
                  <a:schemeClr val="tx1"/>
                </a:solidFill>
                <a:latin typeface="EC Square Sans Pro" panose="020B0506040000020004"/>
                <a:ea typeface="+mn-ea"/>
                <a:cs typeface="+mn-cs"/>
              </a:rPr>
              <a:t>für </a:t>
            </a:r>
            <a:r>
              <a:rPr lang="de-DE" sz="2000" b="1" dirty="0">
                <a:solidFill>
                  <a:srgbClr val="009900"/>
                </a:solidFill>
                <a:latin typeface="EC Square Sans Pro" panose="020B0506040000020004"/>
                <a:ea typeface="+mn-ea"/>
                <a:cs typeface="+mn-cs"/>
              </a:rPr>
              <a:t>dieselbe oder eine andere zur Lebensmittelgewinnung dienende Landtierart</a:t>
            </a:r>
            <a:r>
              <a:rPr lang="de-DE" sz="2000" dirty="0">
                <a:solidFill>
                  <a:schemeClr val="tx1"/>
                </a:solidFill>
                <a:latin typeface="EC Square Sans Pro" panose="020B0506040000020004"/>
                <a:ea typeface="+mn-ea"/>
                <a:cs typeface="+mn-cs"/>
              </a:rPr>
              <a:t>, </a:t>
            </a:r>
          </a:p>
          <a:p>
            <a:pPr marL="447040" lvl="5" algn="l" rtl="0"/>
            <a:r>
              <a:rPr lang="de-DE" sz="2000" dirty="0">
                <a:solidFill>
                  <a:schemeClr val="tx1"/>
                </a:solidFill>
                <a:latin typeface="EC Square Sans Pro" panose="020B0506040000020004"/>
                <a:ea typeface="+mn-ea"/>
                <a:cs typeface="+mn-cs"/>
              </a:rPr>
              <a:t>für </a:t>
            </a:r>
            <a:r>
              <a:rPr lang="de-DE" sz="2000" b="1" dirty="0">
                <a:solidFill>
                  <a:srgbClr val="FF9966"/>
                </a:solidFill>
                <a:latin typeface="EC Square Sans Pro" panose="020B0506040000020004"/>
                <a:ea typeface="+mn-ea"/>
                <a:cs typeface="+mn-cs"/>
              </a:rPr>
              <a:t>dieselbe oder eine andere Indikation </a:t>
            </a:r>
            <a:r>
              <a:rPr lang="de-DE" sz="2000" dirty="0">
                <a:solidFill>
                  <a:schemeClr val="tx1"/>
                </a:solidFill>
                <a:latin typeface="EC Square Sans Pro" panose="020B0506040000020004"/>
                <a:ea typeface="+mn-ea"/>
                <a:cs typeface="+mn-cs"/>
              </a:rPr>
              <a:t>zugelassenes Produkt.</a:t>
            </a:r>
          </a:p>
          <a:p>
            <a:pPr marL="455295" lvl="1" indent="-455295" algn="l" rtl="0">
              <a:buFont typeface="+mj-lt"/>
              <a:buAutoNum type="alphaLcParenR"/>
            </a:pPr>
            <a:endParaRPr lang="fr-BE" sz="2000"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de-DE" sz="2000" dirty="0">
                <a:solidFill>
                  <a:prstClr val="black"/>
                </a:solidFill>
                <a:latin typeface="EC Square Sans Pro" panose="020B0506040000020004"/>
                <a:ea typeface="+mn-ea"/>
                <a:cs typeface="+mn-cs"/>
              </a:rPr>
              <a:t>in </a:t>
            </a:r>
            <a:r>
              <a:rPr lang="de-DE" sz="2000" b="1" dirty="0">
                <a:solidFill>
                  <a:srgbClr val="003399"/>
                </a:solidFill>
                <a:latin typeface="EC Square Sans Pro" panose="020B0506040000020004"/>
                <a:ea typeface="+mn-ea"/>
                <a:cs typeface="+mn-cs"/>
              </a:rPr>
              <a:t>Ihrem Land </a:t>
            </a:r>
          </a:p>
          <a:p>
            <a:pPr lvl="1" algn="l" rtl="0"/>
            <a:r>
              <a:rPr lang="de-DE" sz="2000" dirty="0">
                <a:solidFill>
                  <a:prstClr val="black"/>
                </a:solidFill>
                <a:latin typeface="EC Square Sans Pro" panose="020B0506040000020004"/>
                <a:ea typeface="+mn-ea"/>
                <a:cs typeface="+mn-cs"/>
              </a:rPr>
              <a:t>        zur Verwendung bei </a:t>
            </a:r>
            <a:r>
              <a:rPr lang="de-DE" sz="2000" b="1" u="sng" dirty="0">
                <a:solidFill>
                  <a:srgbClr val="009900"/>
                </a:solidFill>
                <a:latin typeface="EC Square Sans Pro" panose="020B0506040000020004"/>
                <a:ea typeface="+mn-ea"/>
                <a:cs typeface="+mn-cs"/>
              </a:rPr>
              <a:t>nicht zur Lebensmittelgewinnung dienenden Tieren </a:t>
            </a:r>
            <a:r>
              <a:rPr lang="de-DE" sz="2000" dirty="0">
                <a:solidFill>
                  <a:prstClr val="black"/>
                </a:solidFill>
                <a:latin typeface="EC Square Sans Pro" panose="020B0506040000020004"/>
                <a:ea typeface="+mn-ea"/>
                <a:cs typeface="+mn-cs"/>
              </a:rPr>
              <a:t>für</a:t>
            </a:r>
          </a:p>
          <a:p>
            <a:pPr lvl="1" algn="l" rtl="0"/>
            <a:r>
              <a:rPr lang="de-DE" sz="2000" dirty="0">
                <a:solidFill>
                  <a:prstClr val="black"/>
                </a:solidFill>
                <a:latin typeface="EC Square Sans Pro" panose="020B0506040000020004"/>
                <a:ea typeface="+mn-ea"/>
                <a:cs typeface="+mn-cs"/>
              </a:rPr>
              <a:t>        </a:t>
            </a:r>
            <a:r>
              <a:rPr lang="de-DE" sz="2000" b="1" u="sng" dirty="0">
                <a:solidFill>
                  <a:srgbClr val="FF9966"/>
                </a:solidFill>
                <a:latin typeface="EC Square Sans Pro" panose="020B0506040000020004"/>
                <a:ea typeface="+mn-ea"/>
                <a:cs typeface="+mn-cs"/>
              </a:rPr>
              <a:t>dieselbe Indikation</a:t>
            </a:r>
            <a:r>
              <a:rPr lang="de-DE" sz="2000" dirty="0">
                <a:solidFill>
                  <a:prstClr val="black"/>
                </a:solidFill>
                <a:latin typeface="EC Square Sans Pro" panose="020B0506040000020004"/>
                <a:ea typeface="+mn-ea"/>
                <a:cs typeface="+mn-cs"/>
              </a:rPr>
              <a:t> zugelassenes Produkt</a:t>
            </a:r>
          </a:p>
          <a:p>
            <a:pPr marL="455295" lvl="1" indent="-455295" algn="l" rtl="0">
              <a:buFont typeface="+mj-lt"/>
              <a:buAutoNum type="alphaLcParenR"/>
            </a:pPr>
            <a:endParaRPr lang="fr-BE" sz="2000"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de-DE" sz="2000" dirty="0">
                <a:solidFill>
                  <a:prstClr val="black"/>
                </a:solidFill>
                <a:latin typeface="EC Square Sans Pro" panose="020B0506040000020004"/>
                <a:ea typeface="+mn-ea"/>
                <a:cs typeface="+mn-cs"/>
              </a:rPr>
              <a:t> für </a:t>
            </a:r>
            <a:r>
              <a:rPr lang="de-DE" sz="2000" b="1" dirty="0">
                <a:solidFill>
                  <a:prstClr val="black"/>
                </a:solidFill>
                <a:latin typeface="EC Square Sans Pro" panose="020B0506040000020004"/>
                <a:ea typeface="+mn-ea"/>
                <a:cs typeface="+mn-cs"/>
              </a:rPr>
              <a:t>den menschlichen Gebrauch zugelassenes Produkt.</a:t>
            </a:r>
          </a:p>
          <a:p>
            <a:pPr marL="455295" lvl="1" indent="-455295" algn="l" rtl="0">
              <a:buFont typeface="+mj-lt"/>
              <a:buAutoNum type="alphaLcParenR" startAt="3"/>
            </a:pPr>
            <a:endParaRPr lang="fr-BE" sz="2000"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de-DE" sz="2000" b="1" dirty="0">
                <a:solidFill>
                  <a:prstClr val="black"/>
                </a:solidFill>
                <a:latin typeface="EC Square Sans Pro" panose="020B0506040000020004"/>
                <a:ea typeface="+mn-ea"/>
                <a:cs typeface="+mn-cs"/>
              </a:rPr>
              <a:t>spontan hergestelltes Produkt </a:t>
            </a:r>
          </a:p>
          <a:p>
            <a:pPr marL="455295" lvl="1" indent="-455295" algn="l" rtl="0">
              <a:buFont typeface="+mj-lt"/>
              <a:buAutoNum type="alphaLcParenR" startAt="3"/>
            </a:pPr>
            <a:endParaRPr lang="fr-BE" sz="2000"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de-DE" sz="2000" dirty="0">
                <a:latin typeface="EC Square Sans Pro" panose="020B0506040000020004"/>
                <a:ea typeface="+mn-ea"/>
                <a:cs typeface="+mn-cs"/>
              </a:rPr>
              <a:t>in </a:t>
            </a:r>
            <a:r>
              <a:rPr lang="de-DE" sz="2000" b="1" dirty="0">
                <a:latin typeface="EC Square Sans Pro" panose="020B0506040000020004"/>
                <a:ea typeface="+mn-ea"/>
                <a:cs typeface="+mn-cs"/>
              </a:rPr>
              <a:t>einem Drittland</a:t>
            </a:r>
            <a:r>
              <a:rPr lang="de-DE" sz="2000" dirty="0">
                <a:latin typeface="EC Square Sans Pro" panose="020B0506040000020004"/>
                <a:ea typeface="+mn-ea"/>
                <a:cs typeface="+mn-cs"/>
              </a:rPr>
              <a:t> </a:t>
            </a:r>
            <a:r>
              <a:rPr lang="de-DE" sz="2000" dirty="0">
                <a:solidFill>
                  <a:prstClr val="black"/>
                </a:solidFill>
                <a:latin typeface="EC Square Sans Pro" panose="020B0506040000020004"/>
                <a:ea typeface="+mn-ea"/>
                <a:cs typeface="+mn-cs"/>
              </a:rPr>
              <a:t>für die </a:t>
            </a:r>
            <a:r>
              <a:rPr lang="de-DE" sz="2000" b="1" dirty="0">
                <a:solidFill>
                  <a:srgbClr val="009900"/>
                </a:solidFill>
                <a:latin typeface="EC Square Sans Pro" panose="020B0506040000020004"/>
                <a:ea typeface="+mn-ea"/>
                <a:cs typeface="+mn-cs"/>
              </a:rPr>
              <a:t>dieselbe Tierart </a:t>
            </a:r>
            <a:r>
              <a:rPr lang="de-DE" sz="2000" dirty="0">
                <a:solidFill>
                  <a:prstClr val="black"/>
                </a:solidFill>
                <a:latin typeface="EC Square Sans Pro" panose="020B0506040000020004"/>
                <a:ea typeface="+mn-ea"/>
                <a:cs typeface="+mn-cs"/>
              </a:rPr>
              <a:t>und die </a:t>
            </a:r>
            <a:r>
              <a:rPr lang="de-DE" sz="2000" b="1" dirty="0">
                <a:solidFill>
                  <a:srgbClr val="FF9966"/>
                </a:solidFill>
                <a:latin typeface="EC Square Sans Pro" panose="020B0506040000020004"/>
                <a:ea typeface="+mn-ea"/>
                <a:cs typeface="+mn-cs"/>
              </a:rPr>
              <a:t>gleiche Indikation </a:t>
            </a:r>
            <a:r>
              <a:rPr lang="de-DE" sz="2000" dirty="0">
                <a:solidFill>
                  <a:prstClr val="black"/>
                </a:solidFill>
                <a:latin typeface="EC Square Sans Pro" panose="020B0506040000020004"/>
                <a:ea typeface="+mn-ea"/>
                <a:cs typeface="+mn-cs"/>
              </a:rPr>
              <a:t>(nicht für Impfstoffe!) zugelassenes Produkt </a:t>
            </a:r>
          </a:p>
        </p:txBody>
      </p:sp>
      <p:pic>
        <p:nvPicPr>
          <p:cNvPr id="5" name="Picture 4">
            <a:extLst>
              <a:ext uri="{FF2B5EF4-FFF2-40B4-BE49-F238E27FC236}">
                <a16:creationId xmlns:a16="http://schemas.microsoft.com/office/drawing/2014/main" id="{FCB42D06-442D-4D00-DD09-BC56996D9AEE}"/>
              </a:ext>
            </a:extLst>
          </p:cNvPr>
          <p:cNvPicPr>
            <a:picLocks noChangeAspect="1"/>
          </p:cNvPicPr>
          <p:nvPr/>
        </p:nvPicPr>
        <p:blipFill>
          <a:blip r:embed="rId3"/>
          <a:stretch>
            <a:fillRect/>
          </a:stretch>
        </p:blipFill>
        <p:spPr>
          <a:xfrm>
            <a:off x="10421378" y="507176"/>
            <a:ext cx="1008286" cy="716733"/>
          </a:xfrm>
          <a:prstGeom prst="rect">
            <a:avLst/>
          </a:prstGeom>
        </p:spPr>
      </p:pic>
      <p:sp>
        <p:nvSpPr>
          <p:cNvPr id="6" name="TextBox 5">
            <a:extLst>
              <a:ext uri="{FF2B5EF4-FFF2-40B4-BE49-F238E27FC236}">
                <a16:creationId xmlns:a16="http://schemas.microsoft.com/office/drawing/2014/main" id="{FC9901C7-5F61-AF11-B450-D18721373BBE}"/>
              </a:ext>
            </a:extLst>
          </p:cNvPr>
          <p:cNvSpPr txBox="1"/>
          <p:nvPr/>
        </p:nvSpPr>
        <p:spPr>
          <a:xfrm>
            <a:off x="9067800" y="4422292"/>
            <a:ext cx="2809201" cy="643049"/>
          </a:xfrm>
          <a:prstGeom prst="rect">
            <a:avLst/>
          </a:prstGeom>
          <a:solidFill>
            <a:schemeClr val="bg1">
              <a:lumMod val="95000"/>
            </a:schemeClr>
          </a:solidFill>
          <a:ln w="12700">
            <a:solidFill>
              <a:srgbClr val="FF0000"/>
            </a:solidFill>
          </a:ln>
        </p:spPr>
        <p:txBody>
          <a:bodyPr wrap="square" rtlCol="0">
            <a:spAutoFit/>
          </a:bodyPr>
          <a:lstStyle/>
          <a:p>
            <a:pPr algn="l" rtl="0"/>
            <a:r>
              <a:rPr lang="de-DE" sz="1794" b="1">
                <a:solidFill>
                  <a:prstClr val="black"/>
                </a:solidFill>
                <a:latin typeface="Calibri" panose="020F0502020204030204"/>
                <a:ea typeface="+mn-ea"/>
                <a:cs typeface="+mn-cs"/>
              </a:rPr>
              <a:t>Besondere Wartezeiten nicht vergessen</a:t>
            </a:r>
          </a:p>
        </p:txBody>
      </p:sp>
      <p:sp>
        <p:nvSpPr>
          <p:cNvPr id="3" name="Arrow: Down 15">
            <a:extLst>
              <a:ext uri="{FF2B5EF4-FFF2-40B4-BE49-F238E27FC236}">
                <a16:creationId xmlns:a16="http://schemas.microsoft.com/office/drawing/2014/main" id="{05894548-3062-5BB0-EBC7-D99CEC1374A3}"/>
              </a:ext>
            </a:extLst>
          </p:cNvPr>
          <p:cNvSpPr/>
          <p:nvPr/>
        </p:nvSpPr>
        <p:spPr>
          <a:xfrm>
            <a:off x="2000905" y="172952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16">
            <a:extLst>
              <a:ext uri="{FF2B5EF4-FFF2-40B4-BE49-F238E27FC236}">
                <a16:creationId xmlns:a16="http://schemas.microsoft.com/office/drawing/2014/main" id="{2FFE8AE7-7B6E-098D-60BC-7FADDDFAC166}"/>
              </a:ext>
            </a:extLst>
          </p:cNvPr>
          <p:cNvSpPr txBox="1"/>
          <p:nvPr/>
        </p:nvSpPr>
        <p:spPr>
          <a:xfrm>
            <a:off x="2395172" y="2978151"/>
            <a:ext cx="3853228"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Keines verfügbar, verwenden Sie ein </a:t>
            </a:r>
          </a:p>
        </p:txBody>
      </p:sp>
      <p:sp>
        <p:nvSpPr>
          <p:cNvPr id="8" name="Arrow: Down 15">
            <a:extLst>
              <a:ext uri="{FF2B5EF4-FFF2-40B4-BE49-F238E27FC236}">
                <a16:creationId xmlns:a16="http://schemas.microsoft.com/office/drawing/2014/main" id="{F7AD6638-4181-0F27-5C30-FF2638929852}"/>
              </a:ext>
            </a:extLst>
          </p:cNvPr>
          <p:cNvSpPr/>
          <p:nvPr/>
        </p:nvSpPr>
        <p:spPr>
          <a:xfrm>
            <a:off x="2000905" y="421150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82265D60-E936-67F7-761E-9222C02A0B59}"/>
              </a:ext>
            </a:extLst>
          </p:cNvPr>
          <p:cNvSpPr txBox="1"/>
          <p:nvPr/>
        </p:nvSpPr>
        <p:spPr>
          <a:xfrm>
            <a:off x="2422548" y="4240693"/>
            <a:ext cx="4587852"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keines verfügbar ist, verwenden Sie ein</a:t>
            </a:r>
          </a:p>
        </p:txBody>
      </p:sp>
      <p:sp>
        <p:nvSpPr>
          <p:cNvPr id="10" name="Arrow: Down 15">
            <a:extLst>
              <a:ext uri="{FF2B5EF4-FFF2-40B4-BE49-F238E27FC236}">
                <a16:creationId xmlns:a16="http://schemas.microsoft.com/office/drawing/2014/main" id="{C0117FB4-4F0B-9451-272F-4CDE56742307}"/>
              </a:ext>
            </a:extLst>
          </p:cNvPr>
          <p:cNvSpPr/>
          <p:nvPr/>
        </p:nvSpPr>
        <p:spPr>
          <a:xfrm>
            <a:off x="2000905" y="477072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7694375E-1400-6DE6-2F7D-3EBBDBF5F4FE}"/>
              </a:ext>
            </a:extLst>
          </p:cNvPr>
          <p:cNvSpPr txBox="1"/>
          <p:nvPr/>
        </p:nvSpPr>
        <p:spPr>
          <a:xfrm>
            <a:off x="2422548" y="4816547"/>
            <a:ext cx="4587852"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rPr>
              <a:t>Wenn keines verfügbar ist, verwenden Sie ein</a:t>
            </a:r>
            <a:endParaRPr lang="de-DE" sz="1594" i="1" dirty="0">
              <a:solidFill>
                <a:srgbClr val="C00000"/>
              </a:solidFill>
              <a:latin typeface="EC Square Sans Pro" panose="020B0506040000020004" pitchFamily="34" charset="0"/>
              <a:ea typeface="+mn-ea"/>
              <a:cs typeface="+mn-cs"/>
            </a:endParaRPr>
          </a:p>
        </p:txBody>
      </p:sp>
      <p:sp>
        <p:nvSpPr>
          <p:cNvPr id="12" name="Arrow: Down 15">
            <a:extLst>
              <a:ext uri="{FF2B5EF4-FFF2-40B4-BE49-F238E27FC236}">
                <a16:creationId xmlns:a16="http://schemas.microsoft.com/office/drawing/2014/main" id="{728F0C5A-82F6-34FA-5676-A7A9CE1C727D}"/>
              </a:ext>
            </a:extLst>
          </p:cNvPr>
          <p:cNvSpPr/>
          <p:nvPr/>
        </p:nvSpPr>
        <p:spPr>
          <a:xfrm>
            <a:off x="2023028" y="542624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3" name="TextBox 16">
            <a:extLst>
              <a:ext uri="{FF2B5EF4-FFF2-40B4-BE49-F238E27FC236}">
                <a16:creationId xmlns:a16="http://schemas.microsoft.com/office/drawing/2014/main" id="{FE4D80AB-A40D-1CC5-FBC4-1248A8CFB00F}"/>
              </a:ext>
            </a:extLst>
          </p:cNvPr>
          <p:cNvSpPr txBox="1"/>
          <p:nvPr/>
        </p:nvSpPr>
        <p:spPr>
          <a:xfrm>
            <a:off x="2422548" y="5446632"/>
            <a:ext cx="6111852"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keines verfügbar ist, verwenden Sie ein</a:t>
            </a:r>
          </a:p>
        </p:txBody>
      </p:sp>
      <p:sp>
        <p:nvSpPr>
          <p:cNvPr id="15" name="TextBox 16">
            <a:extLst>
              <a:ext uri="{FF2B5EF4-FFF2-40B4-BE49-F238E27FC236}">
                <a16:creationId xmlns:a16="http://schemas.microsoft.com/office/drawing/2014/main" id="{1DA13A1A-1A85-4F7E-4A4D-7100D3761238}"/>
              </a:ext>
            </a:extLst>
          </p:cNvPr>
          <p:cNvSpPr txBox="1"/>
          <p:nvPr/>
        </p:nvSpPr>
        <p:spPr>
          <a:xfrm>
            <a:off x="2406396" y="1784263"/>
            <a:ext cx="9785604"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keines da, verwenden Sie unter tierärztlicher Verantwortung und zur Vermeidung von unzumutbarem Leiden</a:t>
            </a:r>
          </a:p>
        </p:txBody>
      </p:sp>
      <p:sp>
        <p:nvSpPr>
          <p:cNvPr id="16" name="Arrow: Down 15">
            <a:extLst>
              <a:ext uri="{FF2B5EF4-FFF2-40B4-BE49-F238E27FC236}">
                <a16:creationId xmlns:a16="http://schemas.microsoft.com/office/drawing/2014/main" id="{7B5003D6-C561-BF24-5750-9245A90DB616}"/>
              </a:ext>
            </a:extLst>
          </p:cNvPr>
          <p:cNvSpPr/>
          <p:nvPr/>
        </p:nvSpPr>
        <p:spPr>
          <a:xfrm>
            <a:off x="1945697" y="2978150"/>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Tree>
    <p:extLst>
      <p:ext uri="{BB962C8B-B14F-4D97-AF65-F5344CB8AC3E}">
        <p14:creationId xmlns:p14="http://schemas.microsoft.com/office/powerpoint/2010/main" val="16108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de-DE" sz="2790">
                <a:latin typeface="EC Square Sans Pro" panose="020B0506040000020004" pitchFamily="34" charset="0"/>
              </a:rPr>
              <a:t>Gemeinsame Regeln</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185491"/>
            <a:ext cx="12168660" cy="735723"/>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3" y="1214825"/>
            <a:ext cx="12168662" cy="106879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de-DE" sz="2392" b="1" dirty="0">
                <a:solidFill>
                  <a:srgbClr val="FFFFFF"/>
                </a:solidFill>
                <a:latin typeface="EC Square Sans Pro" panose="020B0506040000020004" pitchFamily="34" charset="0"/>
              </a:rPr>
              <a:t>Wenn keine für </a:t>
            </a:r>
            <a:r>
              <a:rPr lang="de-DE" sz="2392" b="1" u="sng" dirty="0">
                <a:solidFill>
                  <a:srgbClr val="FFFFFF"/>
                </a:solidFill>
                <a:latin typeface="EC Square Sans Pro" panose="020B0506040000020004" pitchFamily="34" charset="0"/>
              </a:rPr>
              <a:t>zur Lebensmittelgewinnung dienende Wassertiere</a:t>
            </a:r>
            <a:r>
              <a:rPr lang="de-DE" sz="2392" b="1" dirty="0">
                <a:solidFill>
                  <a:srgbClr val="FFFFFF"/>
                </a:solidFill>
                <a:latin typeface="EC Square Sans Pro" panose="020B0506040000020004" pitchFamily="34" charset="0"/>
              </a:rPr>
              <a:t> zugelassenen Arzneimittel oder keine zugelassenen Arzneimittel verfügbar sind</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de-DE" sz="2790">
                <a:latin typeface="EC Square Sans Pro" panose="020B0506040000020004" pitchFamily="34" charset="0"/>
              </a:rPr>
              <a:t>Gemeinsame Regeln – Verwendung von Tierarzneimitteln</a:t>
            </a:r>
          </a:p>
          <a:p>
            <a:pPr algn="l" defTabSz="911111" rtl="0">
              <a:defRPr/>
            </a:pPr>
            <a:endParaRPr lang="en-GB" sz="2392" kern="1200"/>
          </a:p>
        </p:txBody>
      </p:sp>
      <p:sp>
        <p:nvSpPr>
          <p:cNvPr id="11" name="TextBox 8">
            <a:extLst>
              <a:ext uri="{FF2B5EF4-FFF2-40B4-BE49-F238E27FC236}">
                <a16:creationId xmlns:a16="http://schemas.microsoft.com/office/drawing/2014/main" id="{BB7E4F4F-C703-441F-87FE-EFEECBF28284}"/>
              </a:ext>
            </a:extLst>
          </p:cNvPr>
          <p:cNvSpPr txBox="1"/>
          <p:nvPr/>
        </p:nvSpPr>
        <p:spPr>
          <a:xfrm>
            <a:off x="516302" y="2792529"/>
            <a:ext cx="5328312" cy="923330"/>
          </a:xfrm>
          <a:prstGeom prst="rect">
            <a:avLst/>
          </a:prstGeom>
          <a:solidFill>
            <a:srgbClr val="ECEBEB"/>
          </a:solidFill>
        </p:spPr>
        <p:txBody>
          <a:bodyPr wrap="square" rtlCol="0">
            <a:spAutoFit/>
          </a:bodyPr>
          <a:lstStyle/>
          <a:p>
            <a:pPr algn="l" defTabSz="911111" rtl="0">
              <a:defRPr/>
            </a:pPr>
            <a:r>
              <a:rPr lang="de-DE" sz="1400" dirty="0">
                <a:solidFill>
                  <a:srgbClr val="616161"/>
                </a:solidFill>
                <a:latin typeface="EC Square Sans Pro" panose="020B0506040000020004" pitchFamily="34" charset="0"/>
                <a:ea typeface="+mn-ea"/>
                <a:cs typeface="+mn-cs"/>
              </a:rPr>
              <a:t>Produkt, das zugelassen ist: </a:t>
            </a:r>
          </a:p>
          <a:p>
            <a:pPr algn="l" defTabSz="911111" rtl="0">
              <a:defRPr/>
            </a:pPr>
            <a:r>
              <a:rPr lang="de-DE" sz="1600" dirty="0">
                <a:solidFill>
                  <a:srgbClr val="616161"/>
                </a:solidFill>
                <a:latin typeface="EC Square Sans Pro" panose="020B0506040000020004" pitchFamily="34" charset="0"/>
                <a:ea typeface="+mn-ea"/>
                <a:cs typeface="+mn-cs"/>
              </a:rPr>
              <a:t>- </a:t>
            </a:r>
            <a:r>
              <a:rPr lang="de-DE" sz="1200" dirty="0">
                <a:solidFill>
                  <a:srgbClr val="616161"/>
                </a:solidFill>
                <a:latin typeface="EC Square Sans Pro" panose="020B0506040000020004" pitchFamily="34" charset="0"/>
                <a:ea typeface="+mn-ea"/>
                <a:cs typeface="+mn-cs"/>
              </a:rPr>
              <a:t>für</a:t>
            </a:r>
            <a:r>
              <a:rPr lang="de-DE" sz="1600" dirty="0">
                <a:solidFill>
                  <a:srgbClr val="616161"/>
                </a:solidFill>
                <a:latin typeface="EC Square Sans Pro" panose="020B0506040000020004" pitchFamily="34" charset="0"/>
                <a:ea typeface="+mn-ea"/>
                <a:cs typeface="+mn-cs"/>
              </a:rPr>
              <a:t> </a:t>
            </a:r>
            <a:r>
              <a:rPr lang="de-DE" sz="1200" b="1" dirty="0">
                <a:solidFill>
                  <a:srgbClr val="616161"/>
                </a:solidFill>
                <a:latin typeface="EC Square Sans Pro" panose="020B0506040000020004" pitchFamily="34" charset="0"/>
                <a:ea typeface="+mn-ea"/>
                <a:cs typeface="+mn-cs"/>
              </a:rPr>
              <a:t>gleiche/andere Indikation</a:t>
            </a:r>
          </a:p>
          <a:p>
            <a:pPr algn="l" defTabSz="911111" rtl="0">
              <a:defRPr/>
            </a:pPr>
            <a:r>
              <a:rPr lang="de-DE" sz="1200" dirty="0">
                <a:solidFill>
                  <a:srgbClr val="616161"/>
                </a:solidFill>
                <a:latin typeface="EC Square Sans Pro" panose="020B0506040000020004" pitchFamily="34" charset="0"/>
                <a:ea typeface="+mn-ea"/>
                <a:cs typeface="+mn-cs"/>
              </a:rPr>
              <a:t>- in </a:t>
            </a:r>
            <a:r>
              <a:rPr lang="de-DE" sz="1200" b="1" dirty="0">
                <a:solidFill>
                  <a:srgbClr val="616161"/>
                </a:solidFill>
                <a:latin typeface="EC Square Sans Pro" panose="020B0506040000020004" pitchFamily="34" charset="0"/>
                <a:ea typeface="+mn-ea"/>
                <a:cs typeface="+mn-cs"/>
              </a:rPr>
              <a:t>derselben/anderen zur Lebensmittelgewinnung dienenden Wassertierart</a:t>
            </a:r>
          </a:p>
          <a:p>
            <a:pPr algn="l" defTabSz="911111" rtl="0">
              <a:defRPr/>
            </a:pPr>
            <a:r>
              <a:rPr lang="de-DE" sz="1200" dirty="0">
                <a:solidFill>
                  <a:srgbClr val="616161"/>
                </a:solidFill>
                <a:latin typeface="EC Square Sans Pro" panose="020B0506040000020004" pitchFamily="34" charset="0"/>
                <a:ea typeface="+mn-ea"/>
                <a:cs typeface="+mn-cs"/>
              </a:rPr>
              <a:t>- im </a:t>
            </a:r>
            <a:r>
              <a:rPr lang="de-DE" sz="1200" b="1" dirty="0">
                <a:solidFill>
                  <a:srgbClr val="616161"/>
                </a:solidFill>
                <a:latin typeface="EC Square Sans Pro" panose="020B0506040000020004" pitchFamily="34" charset="0"/>
                <a:ea typeface="+mn-ea"/>
                <a:cs typeface="+mn-cs"/>
              </a:rPr>
              <a:t>gleichen/anderen EU-Land</a:t>
            </a:r>
          </a:p>
        </p:txBody>
      </p:sp>
      <p:sp>
        <p:nvSpPr>
          <p:cNvPr id="18" name="TextBox 9">
            <a:extLst>
              <a:ext uri="{FF2B5EF4-FFF2-40B4-BE49-F238E27FC236}">
                <a16:creationId xmlns:a16="http://schemas.microsoft.com/office/drawing/2014/main" id="{6ACD612A-E86B-4604-A5AA-DBA82BBFA50B}"/>
              </a:ext>
            </a:extLst>
          </p:cNvPr>
          <p:cNvSpPr txBox="1"/>
          <p:nvPr/>
        </p:nvSpPr>
        <p:spPr>
          <a:xfrm>
            <a:off x="516302" y="4014860"/>
            <a:ext cx="5292003" cy="523220"/>
          </a:xfrm>
          <a:prstGeom prst="rect">
            <a:avLst/>
          </a:prstGeom>
          <a:solidFill>
            <a:srgbClr val="ECEBEB"/>
          </a:solidFill>
        </p:spPr>
        <p:txBody>
          <a:bodyPr wrap="square" rtlCol="0">
            <a:spAutoFit/>
          </a:bodyPr>
          <a:lstStyle/>
          <a:p>
            <a:pPr algn="l" defTabSz="911111" rtl="0">
              <a:defRPr/>
            </a:pPr>
            <a:r>
              <a:rPr lang="de-DE" sz="1400" dirty="0">
                <a:solidFill>
                  <a:srgbClr val="616161"/>
                </a:solidFill>
                <a:latin typeface="EC Square Sans Pro" panose="020B0506040000020004" pitchFamily="34" charset="0"/>
                <a:ea typeface="+mn-ea"/>
                <a:cs typeface="+mn-cs"/>
              </a:rPr>
              <a:t>In der EU zugelassenes Produkt für zur </a:t>
            </a:r>
            <a:r>
              <a:rPr lang="de-DE" sz="1400" b="1" dirty="0">
                <a:solidFill>
                  <a:srgbClr val="616161"/>
                </a:solidFill>
                <a:latin typeface="EC Square Sans Pro" panose="020B0506040000020004" pitchFamily="34" charset="0"/>
                <a:ea typeface="+mn-ea"/>
                <a:cs typeface="+mn-cs"/>
              </a:rPr>
              <a:t>Lebensmittelgewinnung dienende Landtiere</a:t>
            </a:r>
            <a:r>
              <a:rPr lang="de-DE" sz="1400" dirty="0">
                <a:solidFill>
                  <a:srgbClr val="616161"/>
                </a:solidFill>
                <a:latin typeface="EC Square Sans Pro" panose="020B0506040000020004" pitchFamily="34" charset="0"/>
                <a:ea typeface="+mn-ea"/>
                <a:cs typeface="+mn-cs"/>
              </a:rPr>
              <a:t> (Stoffliste in Vorbereitung)</a:t>
            </a:r>
          </a:p>
        </p:txBody>
      </p:sp>
      <p:sp>
        <p:nvSpPr>
          <p:cNvPr id="19" name="TextBox 10">
            <a:extLst>
              <a:ext uri="{FF2B5EF4-FFF2-40B4-BE49-F238E27FC236}">
                <a16:creationId xmlns:a16="http://schemas.microsoft.com/office/drawing/2014/main" id="{31A6D801-C04B-45D8-9775-B697C3F8B0AF}"/>
              </a:ext>
            </a:extLst>
          </p:cNvPr>
          <p:cNvSpPr txBox="1"/>
          <p:nvPr/>
        </p:nvSpPr>
        <p:spPr>
          <a:xfrm>
            <a:off x="504971" y="4953723"/>
            <a:ext cx="5290105" cy="582615"/>
          </a:xfrm>
          <a:prstGeom prst="rect">
            <a:avLst/>
          </a:prstGeom>
          <a:solidFill>
            <a:srgbClr val="ECEBEB"/>
          </a:solidFill>
        </p:spPr>
        <p:txBody>
          <a:bodyPr wrap="square" rtlCol="0">
            <a:spAutoFit/>
          </a:bodyPr>
          <a:lstStyle/>
          <a:p>
            <a:pPr algn="l" defTabSz="911111" rtl="0">
              <a:defRPr/>
            </a:pPr>
            <a:r>
              <a:rPr lang="de-DE" sz="1594">
                <a:solidFill>
                  <a:srgbClr val="616161"/>
                </a:solidFill>
                <a:latin typeface="EC Square Sans Pro" panose="020B0506040000020004" pitchFamily="34" charset="0"/>
                <a:ea typeface="+mn-ea"/>
                <a:cs typeface="+mn-cs"/>
              </a:rPr>
              <a:t>Ein zugelassenes </a:t>
            </a:r>
            <a:r>
              <a:rPr lang="de-DE" sz="1594" b="1">
                <a:solidFill>
                  <a:srgbClr val="616161"/>
                </a:solidFill>
                <a:latin typeface="EC Square Sans Pro" panose="020B0506040000020004" pitchFamily="34" charset="0"/>
                <a:ea typeface="+mn-ea"/>
                <a:cs typeface="+mn-cs"/>
              </a:rPr>
              <a:t>Humanarzneimittel</a:t>
            </a:r>
            <a:r>
              <a:rPr lang="de-DE" sz="1594">
                <a:solidFill>
                  <a:srgbClr val="616161"/>
                </a:solidFill>
                <a:latin typeface="EC Square Sans Pro" panose="020B0506040000020004" pitchFamily="34" charset="0"/>
                <a:ea typeface="+mn-ea"/>
                <a:cs typeface="+mn-cs"/>
              </a:rPr>
              <a:t> (Stoffliste in Vorbereitung)</a:t>
            </a:r>
          </a:p>
        </p:txBody>
      </p:sp>
      <p:sp>
        <p:nvSpPr>
          <p:cNvPr id="20" name="TextBox 11">
            <a:extLst>
              <a:ext uri="{FF2B5EF4-FFF2-40B4-BE49-F238E27FC236}">
                <a16:creationId xmlns:a16="http://schemas.microsoft.com/office/drawing/2014/main" id="{C875C385-EAF7-48D2-B3D8-4B59A3CA9938}"/>
              </a:ext>
            </a:extLst>
          </p:cNvPr>
          <p:cNvSpPr txBox="1"/>
          <p:nvPr/>
        </p:nvSpPr>
        <p:spPr>
          <a:xfrm>
            <a:off x="487333" y="5788827"/>
            <a:ext cx="5328312" cy="582615"/>
          </a:xfrm>
          <a:prstGeom prst="rect">
            <a:avLst/>
          </a:prstGeom>
          <a:solidFill>
            <a:srgbClr val="ECEBEB"/>
          </a:solidFill>
        </p:spPr>
        <p:txBody>
          <a:bodyPr wrap="square" rtlCol="0">
            <a:spAutoFit/>
          </a:bodyPr>
          <a:lstStyle/>
          <a:p>
            <a:pPr algn="l" defTabSz="911111" rtl="0">
              <a:defRPr/>
            </a:pPr>
            <a:r>
              <a:rPr lang="de-DE" sz="1594" b="1" dirty="0">
                <a:solidFill>
                  <a:srgbClr val="616161"/>
                </a:solidFill>
                <a:latin typeface="EC Square Sans Pro" panose="020B0506040000020004" pitchFamily="34" charset="0"/>
                <a:ea typeface="+mn-ea"/>
                <a:cs typeface="+mn-cs"/>
              </a:rPr>
              <a:t>Tierarzneimittel spontan hergestellt </a:t>
            </a:r>
            <a:r>
              <a:rPr lang="de-DE" sz="1594" dirty="0">
                <a:solidFill>
                  <a:srgbClr val="616161"/>
                </a:solidFill>
                <a:latin typeface="EC Square Sans Pro" panose="020B0506040000020004" pitchFamily="34" charset="0"/>
                <a:ea typeface="+mn-ea"/>
                <a:cs typeface="+mn-cs"/>
              </a:rPr>
              <a:t>gemäß den Bedingungen einer tierärztlichen Verschreibung</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5" y="2006771"/>
            <a:ext cx="5335186" cy="582615"/>
          </a:xfrm>
          <a:prstGeom prst="rect">
            <a:avLst/>
          </a:prstGeom>
          <a:solidFill>
            <a:srgbClr val="ECEBEB"/>
          </a:solidFill>
        </p:spPr>
        <p:txBody>
          <a:bodyPr wrap="square" rtlCol="0">
            <a:spAutoFit/>
          </a:bodyPr>
          <a:lstStyle/>
          <a:p>
            <a:pPr algn="l" defTabSz="911111" rtl="0">
              <a:defRPr/>
            </a:pPr>
            <a:r>
              <a:rPr lang="de-DE" sz="1594">
                <a:solidFill>
                  <a:srgbClr val="616161"/>
                </a:solidFill>
                <a:latin typeface="EC Square Sans Pro" panose="020B0506040000020004" pitchFamily="34" charset="0"/>
                <a:ea typeface="+mn-ea"/>
                <a:cs typeface="+mn-cs"/>
              </a:rPr>
              <a:t>Das Produkt ist in Ihrem Land für die betreffende Wassertierart und Indikation zugelassen</a:t>
            </a:r>
          </a:p>
        </p:txBody>
      </p:sp>
      <p:sp>
        <p:nvSpPr>
          <p:cNvPr id="22" name="Arrow: Right 13">
            <a:extLst>
              <a:ext uri="{FF2B5EF4-FFF2-40B4-BE49-F238E27FC236}">
                <a16:creationId xmlns:a16="http://schemas.microsoft.com/office/drawing/2014/main" id="{62318C66-7E76-4E9A-BA3C-EC0337B2F32F}"/>
              </a:ext>
            </a:extLst>
          </p:cNvPr>
          <p:cNvSpPr/>
          <p:nvPr/>
        </p:nvSpPr>
        <p:spPr>
          <a:xfrm>
            <a:off x="5854652" y="2057008"/>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41476" y="257845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65231" y="2555756"/>
            <a:ext cx="3768969"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nicht verfügbar, verwenden Sie ein</a:t>
            </a:r>
          </a:p>
        </p:txBody>
      </p:sp>
      <p:sp>
        <p:nvSpPr>
          <p:cNvPr id="3" name="Rectángulo 2">
            <a:extLst>
              <a:ext uri="{FF2B5EF4-FFF2-40B4-BE49-F238E27FC236}">
                <a16:creationId xmlns:a16="http://schemas.microsoft.com/office/drawing/2014/main" id="{D69CFB79-DCC6-4A5E-95D6-01BBC7DF94FC}"/>
              </a:ext>
            </a:extLst>
          </p:cNvPr>
          <p:cNvSpPr/>
          <p:nvPr/>
        </p:nvSpPr>
        <p:spPr>
          <a:xfrm>
            <a:off x="6429465" y="2006771"/>
            <a:ext cx="231331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de-DE" sz="1794">
                <a:solidFill>
                  <a:srgbClr val="FFFFFF"/>
                </a:solidFill>
                <a:latin typeface="EC Square Sans Pro" panose="020B0506040000020004" pitchFamily="34" charset="0"/>
              </a:rPr>
              <a:t>Dieses Produkt muss verwendet werden</a:t>
            </a:r>
          </a:p>
        </p:txBody>
      </p:sp>
      <p:sp>
        <p:nvSpPr>
          <p:cNvPr id="38" name="Rectángulo 37">
            <a:extLst>
              <a:ext uri="{FF2B5EF4-FFF2-40B4-BE49-F238E27FC236}">
                <a16:creationId xmlns:a16="http://schemas.microsoft.com/office/drawing/2014/main" id="{22789DAB-867D-42A2-A5CB-E096A1CE3EF9}"/>
              </a:ext>
            </a:extLst>
          </p:cNvPr>
          <p:cNvSpPr/>
          <p:nvPr/>
        </p:nvSpPr>
        <p:spPr>
          <a:xfrm>
            <a:off x="6407775" y="2999530"/>
            <a:ext cx="231331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de-DE" sz="1794">
                <a:solidFill>
                  <a:srgbClr val="FFFFFF"/>
                </a:solidFill>
                <a:latin typeface="EC Square Sans Pro" panose="020B0506040000020004" pitchFamily="34" charset="0"/>
              </a:rPr>
              <a:t>Produkt auswählen</a:t>
            </a:r>
          </a:p>
        </p:txBody>
      </p:sp>
      <p:sp>
        <p:nvSpPr>
          <p:cNvPr id="39" name="Rectángulo 38">
            <a:extLst>
              <a:ext uri="{FF2B5EF4-FFF2-40B4-BE49-F238E27FC236}">
                <a16:creationId xmlns:a16="http://schemas.microsoft.com/office/drawing/2014/main" id="{3815D1AE-7654-4718-94BD-08082ECBB745}"/>
              </a:ext>
            </a:extLst>
          </p:cNvPr>
          <p:cNvSpPr/>
          <p:nvPr/>
        </p:nvSpPr>
        <p:spPr>
          <a:xfrm>
            <a:off x="6396929" y="4042700"/>
            <a:ext cx="231331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de-DE" sz="1794">
                <a:solidFill>
                  <a:srgbClr val="FFFFFF"/>
                </a:solidFill>
                <a:latin typeface="EC Square Sans Pro" panose="020B0506040000020004" pitchFamily="34" charset="0"/>
              </a:rPr>
              <a:t>Produkt auswählen</a:t>
            </a:r>
          </a:p>
        </p:txBody>
      </p:sp>
      <p:sp>
        <p:nvSpPr>
          <p:cNvPr id="40" name="Rectángulo 39">
            <a:extLst>
              <a:ext uri="{FF2B5EF4-FFF2-40B4-BE49-F238E27FC236}">
                <a16:creationId xmlns:a16="http://schemas.microsoft.com/office/drawing/2014/main" id="{BF153912-3FF6-42C1-A0B5-4FAB5EB590DA}"/>
              </a:ext>
            </a:extLst>
          </p:cNvPr>
          <p:cNvSpPr/>
          <p:nvPr/>
        </p:nvSpPr>
        <p:spPr>
          <a:xfrm>
            <a:off x="6419095" y="5944648"/>
            <a:ext cx="231331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de-DE" sz="1794" dirty="0">
                <a:solidFill>
                  <a:srgbClr val="FFFFFF"/>
                </a:solidFill>
                <a:latin typeface="EC Square Sans Pro" panose="020B0506040000020004" pitchFamily="34" charset="0"/>
              </a:rPr>
              <a:t>Bereiten Sie ein Produkt vor</a:t>
            </a:r>
          </a:p>
        </p:txBody>
      </p:sp>
      <p:sp>
        <p:nvSpPr>
          <p:cNvPr id="42" name="TextBox 16">
            <a:extLst>
              <a:ext uri="{FF2B5EF4-FFF2-40B4-BE49-F238E27FC236}">
                <a16:creationId xmlns:a16="http://schemas.microsoft.com/office/drawing/2014/main" id="{953E6DCE-5177-4DAC-8E53-E1158AC9BFB0}"/>
              </a:ext>
            </a:extLst>
          </p:cNvPr>
          <p:cNvSpPr txBox="1"/>
          <p:nvPr/>
        </p:nvSpPr>
        <p:spPr>
          <a:xfrm>
            <a:off x="3149072" y="3735503"/>
            <a:ext cx="3785128"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nicht verfügbar, verwenden Sie ein</a:t>
            </a:r>
          </a:p>
        </p:txBody>
      </p:sp>
      <p:sp>
        <p:nvSpPr>
          <p:cNvPr id="44" name="TextBox 16">
            <a:extLst>
              <a:ext uri="{FF2B5EF4-FFF2-40B4-BE49-F238E27FC236}">
                <a16:creationId xmlns:a16="http://schemas.microsoft.com/office/drawing/2014/main" id="{84BFF4A6-BBE2-4675-8DE5-391F4D5279A3}"/>
              </a:ext>
            </a:extLst>
          </p:cNvPr>
          <p:cNvSpPr txBox="1"/>
          <p:nvPr/>
        </p:nvSpPr>
        <p:spPr>
          <a:xfrm>
            <a:off x="3149072" y="4696704"/>
            <a:ext cx="3556528"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nicht verfügbar, verwenden Sie</a:t>
            </a: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485152"/>
            <a:ext cx="3906143"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nicht verfügbar, verwenden Sie ein</a:t>
            </a:r>
          </a:p>
        </p:txBody>
      </p:sp>
      <p:sp>
        <p:nvSpPr>
          <p:cNvPr id="47" name="Arrow: Right 13">
            <a:extLst>
              <a:ext uri="{FF2B5EF4-FFF2-40B4-BE49-F238E27FC236}">
                <a16:creationId xmlns:a16="http://schemas.microsoft.com/office/drawing/2014/main" id="{9E680AD2-05C4-446C-A7B7-5D1B3D9AC46F}"/>
              </a:ext>
            </a:extLst>
          </p:cNvPr>
          <p:cNvSpPr/>
          <p:nvPr/>
        </p:nvSpPr>
        <p:spPr>
          <a:xfrm>
            <a:off x="5854654" y="3084907"/>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5714" y="4128076"/>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7880" y="6011263"/>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34570" y="4116542"/>
            <a:ext cx="4623856" cy="376569"/>
          </a:xfrm>
          <a:prstGeom prst="rect">
            <a:avLst/>
          </a:prstGeom>
          <a:solidFill>
            <a:srgbClr val="2C7470"/>
          </a:solidFill>
        </p:spPr>
        <p:txBody>
          <a:bodyPr wrap="square" rtlCol="0">
            <a:spAutoFit/>
          </a:bodyPr>
          <a:lstStyle/>
          <a:p>
            <a:pPr algn="ctr" defTabSz="911111" rtl="0">
              <a:defRPr/>
            </a:pPr>
            <a:r>
              <a:rPr lang="de-DE" sz="1794">
                <a:solidFill>
                  <a:srgbClr val="FFFFFF"/>
                </a:solidFill>
                <a:latin typeface="EC Square Sans Pro" panose="020B0506040000020004" pitchFamily="34" charset="0"/>
                <a:ea typeface="+mn-ea"/>
                <a:cs typeface="+mn-cs"/>
              </a:rPr>
              <a:t>„Kaskadennutzung von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9685" y="285708"/>
            <a:ext cx="690577" cy="725992"/>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41476" y="467389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41476" y="3769809"/>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41476" y="5533844"/>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6929" y="4975114"/>
            <a:ext cx="231331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de-DE" sz="1794">
                <a:solidFill>
                  <a:srgbClr val="FFFFFF"/>
                </a:solidFill>
                <a:latin typeface="EC Square Sans Pro" panose="020B0506040000020004" pitchFamily="34" charset="0"/>
              </a:rPr>
              <a:t>Produkt auswählen</a:t>
            </a:r>
          </a:p>
        </p:txBody>
      </p:sp>
      <p:sp>
        <p:nvSpPr>
          <p:cNvPr id="36" name="Arrow: Right 13">
            <a:extLst>
              <a:ext uri="{FF2B5EF4-FFF2-40B4-BE49-F238E27FC236}">
                <a16:creationId xmlns:a16="http://schemas.microsoft.com/office/drawing/2014/main" id="{68A36E74-6FFA-4219-A6A2-107766E98BFA}"/>
              </a:ext>
            </a:extLst>
          </p:cNvPr>
          <p:cNvSpPr/>
          <p:nvPr/>
        </p:nvSpPr>
        <p:spPr>
          <a:xfrm>
            <a:off x="5795714" y="5060490"/>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9260144" y="4041269"/>
            <a:ext cx="2870616" cy="1775219"/>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de-DE" sz="1794" dirty="0">
                <a:solidFill>
                  <a:srgbClr val="FFFFFF"/>
                </a:solidFill>
                <a:latin typeface="Calibri"/>
              </a:rPr>
              <a:t>Nicht für Impfstoffe!</a:t>
            </a:r>
          </a:p>
        </p:txBody>
      </p:sp>
      <p:sp>
        <p:nvSpPr>
          <p:cNvPr id="5" name="TextBox 4">
            <a:extLst>
              <a:ext uri="{FF2B5EF4-FFF2-40B4-BE49-F238E27FC236}">
                <a16:creationId xmlns:a16="http://schemas.microsoft.com/office/drawing/2014/main" id="{96055CB1-6E7B-3E85-98FD-4EAF49DF101B}"/>
              </a:ext>
            </a:extLst>
          </p:cNvPr>
          <p:cNvSpPr txBox="1"/>
          <p:nvPr/>
        </p:nvSpPr>
        <p:spPr>
          <a:xfrm>
            <a:off x="8942456" y="2116102"/>
            <a:ext cx="2861642" cy="1809175"/>
          </a:xfrm>
          <a:prstGeom prst="rect">
            <a:avLst/>
          </a:prstGeom>
          <a:noFill/>
        </p:spPr>
        <p:txBody>
          <a:bodyPr wrap="square" rtlCol="0">
            <a:spAutoFit/>
          </a:bodyPr>
          <a:lstStyle/>
          <a:p>
            <a:pPr algn="l" defTabSz="911111" rtl="0">
              <a:defRPr/>
            </a:pPr>
            <a:r>
              <a:rPr lang="de-DE" sz="1594" b="1">
                <a:solidFill>
                  <a:srgbClr val="FF0000"/>
                </a:solidFill>
                <a:latin typeface="EC Square Sans Pro" panose="020B0506040000020004"/>
                <a:ea typeface="+mn-ea"/>
                <a:cs typeface="+mn-cs"/>
              </a:rPr>
              <a:t>Erzeugnisse aus Drittländern:</a:t>
            </a:r>
          </a:p>
          <a:p>
            <a:pPr algn="l" defTabSz="911111" rtl="0">
              <a:defRPr/>
            </a:pPr>
            <a:r>
              <a:rPr lang="de-DE" sz="1594">
                <a:solidFill>
                  <a:prstClr val="black"/>
                </a:solidFill>
                <a:latin typeface="EC Square Sans Pro" panose="020B0506040000020004"/>
                <a:ea typeface="+mn-ea"/>
                <a:cs typeface="+mn-cs"/>
              </a:rPr>
              <a:t> In Fällen, in denen keine der vorgenannten Optionen verfügbar ist </a:t>
            </a:r>
            <a:r>
              <a:rPr lang="de-DE" sz="1594">
                <a:solidFill>
                  <a:prstClr val="black"/>
                </a:solidFill>
                <a:latin typeface="Montserrat" panose="00000500000000000000" pitchFamily="2" charset="0"/>
                <a:ea typeface="+mn-ea"/>
                <a:cs typeface="+mn-cs"/>
              </a:rPr>
              <a:t>→ </a:t>
            </a:r>
            <a:r>
              <a:rPr lang="de-DE" sz="1594">
                <a:solidFill>
                  <a:prstClr val="black"/>
                </a:solidFill>
                <a:latin typeface="EC Square Sans Pro" panose="020B0506040000020004"/>
                <a:ea typeface="+mn-ea"/>
                <a:cs typeface="+mn-cs"/>
              </a:rPr>
              <a:t>ein in einem </a:t>
            </a:r>
            <a:r>
              <a:rPr lang="de-DE" sz="1594" b="1">
                <a:solidFill>
                  <a:prstClr val="black"/>
                </a:solidFill>
                <a:latin typeface="EC Square Sans Pro" panose="020B0506040000020004"/>
                <a:ea typeface="+mn-ea"/>
                <a:cs typeface="+mn-cs"/>
              </a:rPr>
              <a:t>Drittland für dieselbe Tierart und dieselbe Indikation zugelassenes Tierarzneimittel verwenden</a:t>
            </a:r>
          </a:p>
        </p:txBody>
      </p:sp>
    </p:spTree>
    <p:extLst>
      <p:ext uri="{BB962C8B-B14F-4D97-AF65-F5344CB8AC3E}">
        <p14:creationId xmlns:p14="http://schemas.microsoft.com/office/powerpoint/2010/main" val="268571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DA8DB99-2649-3414-2CB7-48BB061AF8BE}"/>
              </a:ext>
            </a:extLst>
          </p:cNvPr>
          <p:cNvSpPr/>
          <p:nvPr/>
        </p:nvSpPr>
        <p:spPr>
          <a:xfrm>
            <a:off x="629865" y="191342"/>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9865" y="201587"/>
            <a:ext cx="9948430" cy="871648"/>
          </a:xfrm>
          <a:solidFill>
            <a:srgbClr val="CCFFFF"/>
          </a:solidFill>
        </p:spPr>
        <p:txBody>
          <a:bodyPr vert="horz" lIns="91440" tIns="45720" rIns="91440" bIns="45720" rtlCol="0" anchor="t">
            <a:normAutofit fontScale="92500"/>
          </a:bodyPr>
          <a:lstStyle/>
          <a:p>
            <a:pPr marL="0" indent="0" algn="ctr" defTabSz="911111">
              <a:lnSpc>
                <a:spcPct val="100000"/>
              </a:lnSpc>
              <a:spcBef>
                <a:spcPts val="0"/>
              </a:spcBef>
              <a:buNone/>
              <a:defRPr/>
            </a:pPr>
            <a:r>
              <a:rPr lang="de-DE" sz="2350" b="1">
                <a:latin typeface="EC Square Sans Pro"/>
                <a:cs typeface="Arial"/>
              </a:rPr>
              <a:t>Verwendung von Arzneimitteln außerhalb der Bedingungen der Genehmigung für das Inverkehrbringen bei zur </a:t>
            </a:r>
            <a:r>
              <a:rPr lang="de-DE" sz="2350" b="1" u="sng">
                <a:latin typeface="EC Square Sans Pro"/>
                <a:cs typeface="Arial"/>
              </a:rPr>
              <a:t>Lebensmittelerzeugung genutzten Wassertieren</a:t>
            </a:r>
          </a:p>
          <a:p>
            <a:pPr marL="0" indent="0" algn="ctr" defTabSz="911111">
              <a:lnSpc>
                <a:spcPct val="100000"/>
              </a:lnSpc>
              <a:spcBef>
                <a:spcPts val="0"/>
              </a:spcBef>
              <a:buNone/>
              <a:defRPr/>
            </a:pPr>
            <a:endParaRPr lang="en-US" b="1" kern="0" dirty="0">
              <a:latin typeface="EC Square Sans Pro" panose="020B0506040000020004" pitchFamily="34" charset="0"/>
            </a:endParaRPr>
          </a:p>
          <a:p>
            <a:endParaRPr lang="en-GB" dirty="0"/>
          </a:p>
        </p:txBody>
      </p:sp>
      <p:sp>
        <p:nvSpPr>
          <p:cNvPr id="4" name="TextBox 3">
            <a:extLst>
              <a:ext uri="{FF2B5EF4-FFF2-40B4-BE49-F238E27FC236}">
                <a16:creationId xmlns:a16="http://schemas.microsoft.com/office/drawing/2014/main" id="{613B03E0-A591-EA66-73C5-B35C4F344997}"/>
              </a:ext>
            </a:extLst>
          </p:cNvPr>
          <p:cNvSpPr txBox="1"/>
          <p:nvPr/>
        </p:nvSpPr>
        <p:spPr>
          <a:xfrm>
            <a:off x="1580395" y="1083480"/>
            <a:ext cx="9489820" cy="5016758"/>
          </a:xfrm>
          <a:prstGeom prst="rect">
            <a:avLst/>
          </a:prstGeom>
          <a:noFill/>
        </p:spPr>
        <p:txBody>
          <a:bodyPr wrap="square" lIns="91440" tIns="45720" rIns="91440" bIns="45720" rtlCol="0" anchor="t">
            <a:spAutoFit/>
          </a:bodyPr>
          <a:lstStyle/>
          <a:p>
            <a:pPr algn="l" rtl="0"/>
            <a:r>
              <a:rPr lang="de-DE" sz="2000" b="1" dirty="0">
                <a:solidFill>
                  <a:srgbClr val="003399"/>
                </a:solidFill>
                <a:latin typeface="EC Square Sans Pro" panose="020B0506040000020004"/>
                <a:ea typeface="+mn-ea"/>
                <a:cs typeface="+mn-cs"/>
              </a:rPr>
              <a:t>In Ihrem Land</a:t>
            </a:r>
            <a:r>
              <a:rPr lang="de-DE" sz="2000" dirty="0">
                <a:latin typeface="EC Square Sans Pro" panose="020B0506040000020004"/>
                <a:ea typeface="+mn-ea"/>
                <a:cs typeface="+mn-cs"/>
              </a:rPr>
              <a:t> für die betreffende </a:t>
            </a:r>
            <a:r>
              <a:rPr lang="de-DE" sz="2000" b="1" dirty="0">
                <a:solidFill>
                  <a:srgbClr val="009900"/>
                </a:solidFill>
                <a:latin typeface="EC Square Sans Pro" panose="020B0506040000020004"/>
                <a:ea typeface="+mn-ea"/>
                <a:cs typeface="+mn-cs"/>
              </a:rPr>
              <a:t>Tierart</a:t>
            </a:r>
            <a:r>
              <a:rPr lang="de-DE" sz="2000" dirty="0">
                <a:latin typeface="EC Square Sans Pro" panose="020B0506040000020004"/>
                <a:ea typeface="+mn-ea"/>
                <a:cs typeface="+mn-cs"/>
              </a:rPr>
              <a:t> und </a:t>
            </a:r>
            <a:r>
              <a:rPr lang="de-DE" sz="2000" b="1" dirty="0">
                <a:solidFill>
                  <a:srgbClr val="FF9966"/>
                </a:solidFill>
                <a:latin typeface="EC Square Sans Pro" panose="020B0506040000020004"/>
                <a:ea typeface="+mn-ea"/>
                <a:cs typeface="+mn-cs"/>
              </a:rPr>
              <a:t>Indikation</a:t>
            </a:r>
            <a:r>
              <a:rPr lang="de-DE" sz="2000" dirty="0">
                <a:latin typeface="EC Square Sans Pro" panose="020B0506040000020004"/>
                <a:ea typeface="+mn-ea"/>
                <a:cs typeface="+mn-cs"/>
              </a:rPr>
              <a:t> zugelassenes Produkt</a:t>
            </a:r>
          </a:p>
          <a:p>
            <a:pPr marL="284480" indent="-284480" algn="l" rtl="0">
              <a:buFont typeface="Wingdings" panose="05000000000000000000" pitchFamily="2" charset="2"/>
              <a:buChar char="Ø"/>
            </a:pPr>
            <a:endParaRPr lang="fr-BE" sz="2000" kern="1200" dirty="0">
              <a:solidFill>
                <a:schemeClr val="tx1"/>
              </a:solidFill>
              <a:latin typeface="EC Square Sans Pro" panose="020B0506040000020004"/>
              <a:ea typeface="+mn-ea"/>
              <a:cs typeface="+mn-cs"/>
            </a:endParaRPr>
          </a:p>
          <a:p>
            <a:pPr marL="455295" lvl="1" indent="-455295" algn="l" rtl="0">
              <a:buFont typeface="+mj-lt"/>
              <a:buAutoNum type="alphaLcParenR"/>
            </a:pPr>
            <a:r>
              <a:rPr lang="pl-PL" sz="2000" dirty="0">
                <a:solidFill>
                  <a:schemeClr val="tx1"/>
                </a:solidFill>
                <a:latin typeface="EC Square Sans Pro" panose="020B0506040000020004"/>
                <a:ea typeface="+mn-ea"/>
                <a:cs typeface="+mn-cs"/>
              </a:rPr>
              <a:t> </a:t>
            </a:r>
            <a:r>
              <a:rPr lang="de-DE" sz="2000" b="1" dirty="0">
                <a:solidFill>
                  <a:srgbClr val="003399"/>
                </a:solidFill>
                <a:latin typeface="EC Square Sans Pro" panose="020B0506040000020004"/>
                <a:ea typeface="+mn-ea"/>
                <a:cs typeface="+mn-cs"/>
              </a:rPr>
              <a:t>In</a:t>
            </a:r>
            <a:r>
              <a:rPr lang="de-DE" sz="2000" dirty="0">
                <a:solidFill>
                  <a:schemeClr val="tx1"/>
                </a:solidFill>
                <a:latin typeface="EC Square Sans Pro" panose="020B0506040000020004"/>
                <a:ea typeface="+mn-ea"/>
                <a:cs typeface="+mn-cs"/>
              </a:rPr>
              <a:t> </a:t>
            </a:r>
            <a:r>
              <a:rPr lang="de-DE" sz="2000" b="1" dirty="0">
                <a:solidFill>
                  <a:srgbClr val="003399"/>
                </a:solidFill>
                <a:latin typeface="EC Square Sans Pro" panose="020B0506040000020004"/>
                <a:ea typeface="+mn-ea"/>
                <a:cs typeface="+mn-cs"/>
              </a:rPr>
              <a:t>Ihrem eigenen Land oder einem anderen EU-Mitgliedstaat</a:t>
            </a:r>
            <a:endParaRPr lang="de-DE" sz="2000" dirty="0">
              <a:latin typeface="EC Square Sans Pro" panose="020B0506040000020004"/>
              <a:ea typeface="+mn-ea"/>
              <a:cs typeface="+mn-cs"/>
            </a:endParaRPr>
          </a:p>
          <a:p>
            <a:pPr marL="447040" lvl="5" algn="l" rtl="0"/>
            <a:r>
              <a:rPr lang="de-DE" sz="2000" dirty="0">
                <a:latin typeface="EC Square Sans Pro" panose="020B0506040000020004"/>
                <a:ea typeface="+mn-ea"/>
                <a:cs typeface="+mn-cs"/>
              </a:rPr>
              <a:t>für </a:t>
            </a:r>
            <a:r>
              <a:rPr lang="de-DE" sz="2000" b="1" dirty="0">
                <a:solidFill>
                  <a:srgbClr val="009900"/>
                </a:solidFill>
                <a:latin typeface="EC Square Sans Pro" panose="020B0506040000020004"/>
                <a:ea typeface="+mn-ea"/>
                <a:cs typeface="+mn-cs"/>
              </a:rPr>
              <a:t>dieselbe oder eine andere zur Lebensmittelerzeugung genutzte Wassertierart</a:t>
            </a:r>
            <a:r>
              <a:rPr lang="de-DE" sz="2000" dirty="0">
                <a:latin typeface="EC Square Sans Pro" panose="020B0506040000020004"/>
                <a:ea typeface="+mn-ea"/>
                <a:cs typeface="+mn-cs"/>
              </a:rPr>
              <a:t>, für </a:t>
            </a:r>
            <a:r>
              <a:rPr lang="de-DE" sz="2000" b="1" dirty="0">
                <a:solidFill>
                  <a:srgbClr val="FF9966"/>
                </a:solidFill>
                <a:latin typeface="EC Square Sans Pro" panose="020B0506040000020004"/>
                <a:ea typeface="+mn-ea"/>
                <a:cs typeface="+mn-cs"/>
              </a:rPr>
              <a:t>dieselbe oder eine andere Indikation </a:t>
            </a:r>
            <a:r>
              <a:rPr lang="de-DE" sz="2000" dirty="0">
                <a:latin typeface="EC Square Sans Pro" panose="020B0506040000020004"/>
                <a:ea typeface="+mn-ea"/>
                <a:cs typeface="+mn-cs"/>
              </a:rPr>
              <a:t>zugelassenes Produkt.</a:t>
            </a:r>
          </a:p>
          <a:p>
            <a:pPr marL="455295" lvl="1" indent="-455295" algn="l" rtl="0">
              <a:buFont typeface="+mj-lt"/>
              <a:buAutoNum type="alphaLcParenR"/>
            </a:pPr>
            <a:endParaRPr lang="fr-BE" sz="2000" kern="1200" dirty="0">
              <a:solidFill>
                <a:schemeClr val="tx1"/>
              </a:solidFill>
              <a:latin typeface="EC Square Sans Pro" panose="020B0506040000020004"/>
              <a:ea typeface="+mn-ea"/>
              <a:cs typeface="+mn-cs"/>
            </a:endParaRPr>
          </a:p>
          <a:p>
            <a:pPr marL="455295" lvl="1" indent="-455295" algn="l" rtl="0">
              <a:buFont typeface="+mj-lt"/>
              <a:buAutoNum type="alphaLcParenR"/>
            </a:pPr>
            <a:r>
              <a:rPr lang="pl-PL" sz="2000" dirty="0">
                <a:solidFill>
                  <a:schemeClr val="tx1"/>
                </a:solidFill>
                <a:latin typeface="EC Square Sans Pro" panose="020B0506040000020004"/>
                <a:ea typeface="+mn-ea"/>
                <a:cs typeface="+mn-cs"/>
              </a:rPr>
              <a:t> </a:t>
            </a:r>
            <a:r>
              <a:rPr lang="de-DE" sz="2000" b="1" dirty="0">
                <a:solidFill>
                  <a:srgbClr val="003399"/>
                </a:solidFill>
                <a:latin typeface="EC Square Sans Pro" panose="020B0506040000020004"/>
                <a:ea typeface="+mn-ea"/>
                <a:cs typeface="+mn-cs"/>
              </a:rPr>
              <a:t>In</a:t>
            </a:r>
            <a:r>
              <a:rPr lang="de-DE" sz="2000" dirty="0">
                <a:solidFill>
                  <a:schemeClr val="tx1"/>
                </a:solidFill>
                <a:latin typeface="EC Square Sans Pro" panose="020B0506040000020004"/>
                <a:ea typeface="+mn-ea"/>
                <a:cs typeface="+mn-cs"/>
              </a:rPr>
              <a:t> </a:t>
            </a:r>
            <a:r>
              <a:rPr lang="de-DE" sz="2000" b="1" dirty="0">
                <a:solidFill>
                  <a:srgbClr val="003399"/>
                </a:solidFill>
                <a:latin typeface="EC Square Sans Pro" panose="020B0506040000020004"/>
                <a:ea typeface="+mn-ea"/>
                <a:cs typeface="+mn-cs"/>
              </a:rPr>
              <a:t>Ihrem eigenen Land oder einem anderen EU-Mitgliedstaat </a:t>
            </a:r>
            <a:r>
              <a:rPr lang="de-DE" sz="2000" dirty="0">
                <a:latin typeface="EC Square Sans Pro" panose="020B0506040000020004"/>
                <a:ea typeface="+mn-ea"/>
                <a:cs typeface="+mn-cs"/>
              </a:rPr>
              <a:t>zur Verwendung bei zur </a:t>
            </a:r>
            <a:r>
              <a:rPr lang="de-DE" sz="2000" b="1" dirty="0">
                <a:solidFill>
                  <a:srgbClr val="009900"/>
                </a:solidFill>
                <a:latin typeface="EC Square Sans Pro" panose="020B0506040000020004"/>
                <a:ea typeface="+mn-ea"/>
                <a:cs typeface="+mn-cs"/>
              </a:rPr>
              <a:t>Lebensmittelgewinnung dienenden </a:t>
            </a:r>
            <a:r>
              <a:rPr lang="de-DE" sz="2000" b="1" u="sng" dirty="0">
                <a:solidFill>
                  <a:srgbClr val="009900"/>
                </a:solidFill>
                <a:latin typeface="EC Square Sans Pro" panose="020B0506040000020004"/>
                <a:ea typeface="+mn-ea"/>
                <a:cs typeface="+mn-cs"/>
              </a:rPr>
              <a:t>Landtieren</a:t>
            </a:r>
            <a:r>
              <a:rPr lang="de-DE" sz="2000" b="1" dirty="0">
                <a:solidFill>
                  <a:srgbClr val="FF0000"/>
                </a:solidFill>
                <a:latin typeface="EC Square Sans Pro" panose="020B0506040000020004"/>
                <a:ea typeface="+mn-ea"/>
                <a:cs typeface="+mn-cs"/>
              </a:rPr>
              <a:t>*</a:t>
            </a:r>
            <a:r>
              <a:rPr lang="de-DE" sz="2000" b="1" strike="dblStrike" dirty="0">
                <a:solidFill>
                  <a:srgbClr val="FF0000"/>
                </a:solidFill>
                <a:latin typeface="EC Square Sans Pro" panose="020B0506040000020004"/>
                <a:ea typeface="+mn-ea"/>
                <a:cs typeface="+mn-cs"/>
              </a:rPr>
              <a:t> </a:t>
            </a:r>
            <a:r>
              <a:rPr lang="de-DE" sz="2000" dirty="0">
                <a:latin typeface="EC Square Sans Pro" panose="020B0506040000020004"/>
                <a:ea typeface="+mn-ea"/>
                <a:cs typeface="+mn-cs"/>
              </a:rPr>
              <a:t>zugelassenes Produkt</a:t>
            </a:r>
            <a:endParaRPr lang="de-DE" sz="2000" b="1" strike="dblStrike" dirty="0">
              <a:solidFill>
                <a:srgbClr val="FF0000"/>
              </a:solidFill>
              <a:latin typeface="EC Square Sans Pro" panose="020B0506040000020004"/>
              <a:ea typeface="+mn-ea"/>
              <a:cs typeface="+mn-cs"/>
            </a:endParaRPr>
          </a:p>
          <a:p>
            <a:pPr marL="455295" lvl="1" indent="-455295" algn="l" rtl="0">
              <a:buFont typeface="Calibri Light" panose="020F0302020204030204"/>
              <a:buAutoNum type="alphaLcParenR"/>
            </a:pPr>
            <a:endParaRPr lang="fr-BE" sz="2000"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de-DE" sz="2000" dirty="0">
                <a:latin typeface="EC Square Sans Pro" panose="020B0506040000020004"/>
                <a:ea typeface="+mn-ea"/>
                <a:cs typeface="+mn-cs"/>
              </a:rPr>
              <a:t>für </a:t>
            </a:r>
            <a:r>
              <a:rPr lang="de-DE" sz="2000" b="1" dirty="0">
                <a:latin typeface="EC Square Sans Pro" panose="020B0506040000020004"/>
                <a:ea typeface="+mn-ea"/>
                <a:cs typeface="+mn-cs"/>
              </a:rPr>
              <a:t>den menschlichen Gebrauch zugelassenes Produkt</a:t>
            </a:r>
            <a:r>
              <a:rPr lang="de-DE" sz="2000" b="1" dirty="0">
                <a:solidFill>
                  <a:srgbClr val="FF0000"/>
                </a:solidFill>
                <a:latin typeface="EC Square Sans Pro" panose="020B0506040000020004"/>
                <a:ea typeface="+mn-ea"/>
                <a:cs typeface="+mn-cs"/>
              </a:rPr>
              <a:t>* </a:t>
            </a:r>
          </a:p>
          <a:p>
            <a:pPr marL="455295" lvl="1" indent="-455295" algn="l" rtl="0">
              <a:buFont typeface="Calibri Light" panose="020F0302020204030204"/>
              <a:buAutoNum type="alphaLcParenR" startAt="3"/>
            </a:pPr>
            <a:endParaRPr lang="fr-BE" sz="2000"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de-DE" sz="2000" b="1" dirty="0">
                <a:solidFill>
                  <a:prstClr val="black"/>
                </a:solidFill>
                <a:latin typeface="EC Square Sans Pro" panose="020B0506040000020004"/>
                <a:ea typeface="+mn-ea"/>
                <a:cs typeface="+mn-cs"/>
              </a:rPr>
              <a:t>spontan hergestelltes </a:t>
            </a:r>
            <a:r>
              <a:rPr lang="de-DE" sz="2000" dirty="0">
                <a:solidFill>
                  <a:prstClr val="black"/>
                </a:solidFill>
                <a:latin typeface="EC Square Sans Pro" panose="020B0506040000020004"/>
                <a:ea typeface="+mn-ea"/>
                <a:cs typeface="+mn-cs"/>
              </a:rPr>
              <a:t>Produkt</a:t>
            </a:r>
            <a:r>
              <a:rPr lang="de-DE" sz="2000" b="1"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000"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de-DE" sz="2000" dirty="0">
                <a:latin typeface="EC Square Sans Pro" panose="020B0506040000020004"/>
                <a:ea typeface="+mn-ea"/>
                <a:cs typeface="+mn-cs"/>
              </a:rPr>
              <a:t>In </a:t>
            </a:r>
            <a:r>
              <a:rPr lang="de-DE" sz="2000" b="1" dirty="0">
                <a:solidFill>
                  <a:srgbClr val="003399"/>
                </a:solidFill>
                <a:latin typeface="EC Square Sans Pro" panose="020B0506040000020004"/>
                <a:ea typeface="+mn-ea"/>
                <a:cs typeface="+mn-cs"/>
              </a:rPr>
              <a:t>einem Drittland</a:t>
            </a:r>
            <a:endParaRPr lang="de-DE" sz="2000" dirty="0">
              <a:latin typeface="EC Square Sans Pro" panose="020B0506040000020004"/>
              <a:ea typeface="+mn-ea"/>
              <a:cs typeface="+mn-cs"/>
            </a:endParaRPr>
          </a:p>
          <a:p>
            <a:pPr marL="447040" lvl="2" algn="l" rtl="0"/>
            <a:r>
              <a:rPr lang="de-DE" sz="2000" dirty="0">
                <a:solidFill>
                  <a:prstClr val="black"/>
                </a:solidFill>
                <a:latin typeface="EC Square Sans Pro" panose="020B0506040000020004"/>
                <a:ea typeface="+mn-ea"/>
                <a:cs typeface="+mn-cs"/>
              </a:rPr>
              <a:t>für die </a:t>
            </a:r>
            <a:r>
              <a:rPr lang="de-DE" sz="2000" b="1" dirty="0">
                <a:solidFill>
                  <a:srgbClr val="009900"/>
                </a:solidFill>
                <a:latin typeface="EC Square Sans Pro" panose="020B0506040000020004"/>
                <a:ea typeface="+mn-ea"/>
                <a:cs typeface="+mn-cs"/>
              </a:rPr>
              <a:t>dieselbe Tierart </a:t>
            </a:r>
            <a:r>
              <a:rPr lang="de-DE" sz="2000" dirty="0">
                <a:solidFill>
                  <a:prstClr val="black"/>
                </a:solidFill>
                <a:latin typeface="EC Square Sans Pro" panose="020B0506040000020004"/>
                <a:ea typeface="+mn-ea"/>
                <a:cs typeface="+mn-cs"/>
              </a:rPr>
              <a:t>und die </a:t>
            </a:r>
            <a:r>
              <a:rPr lang="de-DE" sz="2000" b="1" dirty="0">
                <a:solidFill>
                  <a:srgbClr val="FF9966"/>
                </a:solidFill>
                <a:latin typeface="EC Square Sans Pro" panose="020B0506040000020004"/>
                <a:ea typeface="+mn-ea"/>
                <a:cs typeface="+mn-cs"/>
              </a:rPr>
              <a:t>gleiche Indikation </a:t>
            </a:r>
            <a:r>
              <a:rPr lang="de-DE" sz="2000" dirty="0">
                <a:latin typeface="EC Square Sans Pro" panose="020B0506040000020004"/>
                <a:ea typeface="+mn-ea"/>
                <a:cs typeface="+mn-cs"/>
              </a:rPr>
              <a:t>zugelassenes Produkt</a:t>
            </a:r>
            <a:r>
              <a:rPr lang="de-DE" sz="2000" dirty="0">
                <a:solidFill>
                  <a:prstClr val="black"/>
                </a:solidFill>
                <a:latin typeface="EC Square Sans Pro" panose="020B0506040000020004"/>
                <a:ea typeface="+mn-ea"/>
                <a:cs typeface="+mn-cs"/>
              </a:rPr>
              <a:t> (nicht für Impfstoffe!)</a:t>
            </a:r>
          </a:p>
        </p:txBody>
      </p:sp>
      <p:pic>
        <p:nvPicPr>
          <p:cNvPr id="3" name="Picture 2">
            <a:extLst>
              <a:ext uri="{FF2B5EF4-FFF2-40B4-BE49-F238E27FC236}">
                <a16:creationId xmlns:a16="http://schemas.microsoft.com/office/drawing/2014/main" id="{A35B9B37-0150-B227-EDBF-226DB82E458D}"/>
              </a:ext>
            </a:extLst>
          </p:cNvPr>
          <p:cNvPicPr>
            <a:picLocks noChangeAspect="1"/>
          </p:cNvPicPr>
          <p:nvPr/>
        </p:nvPicPr>
        <p:blipFill>
          <a:blip r:embed="rId3"/>
          <a:stretch>
            <a:fillRect/>
          </a:stretch>
        </p:blipFill>
        <p:spPr>
          <a:xfrm>
            <a:off x="10727033" y="245273"/>
            <a:ext cx="686364" cy="722807"/>
          </a:xfrm>
          <a:prstGeom prst="rect">
            <a:avLst/>
          </a:prstGeom>
        </p:spPr>
      </p:pic>
      <p:sp>
        <p:nvSpPr>
          <p:cNvPr id="6" name="TextBox 5">
            <a:extLst>
              <a:ext uri="{FF2B5EF4-FFF2-40B4-BE49-F238E27FC236}">
                <a16:creationId xmlns:a16="http://schemas.microsoft.com/office/drawing/2014/main" id="{48D325D4-548F-B968-6A6E-CB555D7AFADF}"/>
              </a:ext>
            </a:extLst>
          </p:cNvPr>
          <p:cNvSpPr txBox="1"/>
          <p:nvPr/>
        </p:nvSpPr>
        <p:spPr>
          <a:xfrm>
            <a:off x="9296400" y="4422292"/>
            <a:ext cx="2580601" cy="643049"/>
          </a:xfrm>
          <a:prstGeom prst="rect">
            <a:avLst/>
          </a:prstGeom>
          <a:solidFill>
            <a:schemeClr val="bg1">
              <a:lumMod val="95000"/>
            </a:schemeClr>
          </a:solidFill>
          <a:ln w="12700">
            <a:solidFill>
              <a:srgbClr val="FF0000"/>
            </a:solidFill>
          </a:ln>
        </p:spPr>
        <p:txBody>
          <a:bodyPr wrap="square" rtlCol="0">
            <a:spAutoFit/>
          </a:bodyPr>
          <a:lstStyle/>
          <a:p>
            <a:pPr algn="l" rtl="0"/>
            <a:r>
              <a:rPr lang="de-DE" sz="1794" b="1" dirty="0">
                <a:solidFill>
                  <a:prstClr val="black"/>
                </a:solidFill>
                <a:latin typeface="Calibri" panose="020F0502020204030204"/>
                <a:ea typeface="+mn-ea"/>
                <a:cs typeface="+mn-cs"/>
              </a:rPr>
              <a:t>Besondere Wartezeiten nicht vergessen</a:t>
            </a:r>
          </a:p>
        </p:txBody>
      </p:sp>
      <p:sp>
        <p:nvSpPr>
          <p:cNvPr id="8" name="Arrow: Down 15">
            <a:extLst>
              <a:ext uri="{FF2B5EF4-FFF2-40B4-BE49-F238E27FC236}">
                <a16:creationId xmlns:a16="http://schemas.microsoft.com/office/drawing/2014/main" id="{697F23D9-2481-B9FA-7AF1-78F36D7939B5}"/>
              </a:ext>
            </a:extLst>
          </p:cNvPr>
          <p:cNvSpPr/>
          <p:nvPr/>
        </p:nvSpPr>
        <p:spPr>
          <a:xfrm>
            <a:off x="2153742" y="149715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E4508762-3A5A-7D4B-EB82-6BEC110DFC94}"/>
              </a:ext>
            </a:extLst>
          </p:cNvPr>
          <p:cNvSpPr txBox="1"/>
          <p:nvPr/>
        </p:nvSpPr>
        <p:spPr>
          <a:xfrm>
            <a:off x="2653848" y="2618145"/>
            <a:ext cx="3744680"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keines verfügbar, verwenden Sie ein</a:t>
            </a:r>
          </a:p>
        </p:txBody>
      </p:sp>
      <p:sp>
        <p:nvSpPr>
          <p:cNvPr id="10" name="Arrow: Down 15">
            <a:extLst>
              <a:ext uri="{FF2B5EF4-FFF2-40B4-BE49-F238E27FC236}">
                <a16:creationId xmlns:a16="http://schemas.microsoft.com/office/drawing/2014/main" id="{67DE4724-87AB-B375-7E48-2E5ABDDC46C1}"/>
              </a:ext>
            </a:extLst>
          </p:cNvPr>
          <p:cNvSpPr/>
          <p:nvPr/>
        </p:nvSpPr>
        <p:spPr>
          <a:xfrm>
            <a:off x="2157556" y="359176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120AB004-1B8D-4A79-CE4B-21F42A75D47C}"/>
              </a:ext>
            </a:extLst>
          </p:cNvPr>
          <p:cNvSpPr txBox="1"/>
          <p:nvPr/>
        </p:nvSpPr>
        <p:spPr>
          <a:xfrm>
            <a:off x="2656120" y="3587750"/>
            <a:ext cx="4735280"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keines verfügbar ist, verwenden Sie ein</a:t>
            </a:r>
          </a:p>
        </p:txBody>
      </p:sp>
      <p:sp>
        <p:nvSpPr>
          <p:cNvPr id="13" name="Arrow: Down 15">
            <a:extLst>
              <a:ext uri="{FF2B5EF4-FFF2-40B4-BE49-F238E27FC236}">
                <a16:creationId xmlns:a16="http://schemas.microsoft.com/office/drawing/2014/main" id="{618F1542-9A0A-5165-8B8E-0B05FF4868F2}"/>
              </a:ext>
            </a:extLst>
          </p:cNvPr>
          <p:cNvSpPr/>
          <p:nvPr/>
        </p:nvSpPr>
        <p:spPr>
          <a:xfrm>
            <a:off x="2157352" y="4121150"/>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4" name="TextBox 16">
            <a:extLst>
              <a:ext uri="{FF2B5EF4-FFF2-40B4-BE49-F238E27FC236}">
                <a16:creationId xmlns:a16="http://schemas.microsoft.com/office/drawing/2014/main" id="{A96A2F18-C557-A1F3-58A9-F894AD3BB591}"/>
              </a:ext>
            </a:extLst>
          </p:cNvPr>
          <p:cNvSpPr txBox="1"/>
          <p:nvPr/>
        </p:nvSpPr>
        <p:spPr>
          <a:xfrm>
            <a:off x="2655915" y="4270972"/>
            <a:ext cx="4820201"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keines verfügbar ist, verwenden Sie ein</a:t>
            </a:r>
          </a:p>
        </p:txBody>
      </p:sp>
      <p:sp>
        <p:nvSpPr>
          <p:cNvPr id="15" name="TextBox 16">
            <a:extLst>
              <a:ext uri="{FF2B5EF4-FFF2-40B4-BE49-F238E27FC236}">
                <a16:creationId xmlns:a16="http://schemas.microsoft.com/office/drawing/2014/main" id="{F34CA01B-5F4B-05C6-2623-3522712E824B}"/>
              </a:ext>
            </a:extLst>
          </p:cNvPr>
          <p:cNvSpPr txBox="1"/>
          <p:nvPr/>
        </p:nvSpPr>
        <p:spPr>
          <a:xfrm>
            <a:off x="2438401" y="1474095"/>
            <a:ext cx="10591800"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keines verfügbar, verwende unter tierärztlicher Verantwortung und zur Vermeidung von unzumutbarem Leiden</a:t>
            </a:r>
          </a:p>
        </p:txBody>
      </p:sp>
      <p:sp>
        <p:nvSpPr>
          <p:cNvPr id="16" name="Arrow: Down 15">
            <a:extLst>
              <a:ext uri="{FF2B5EF4-FFF2-40B4-BE49-F238E27FC236}">
                <a16:creationId xmlns:a16="http://schemas.microsoft.com/office/drawing/2014/main" id="{DD495E2F-DAD6-34B2-DE5C-FB60BD3C1AD9}"/>
              </a:ext>
            </a:extLst>
          </p:cNvPr>
          <p:cNvSpPr/>
          <p:nvPr/>
        </p:nvSpPr>
        <p:spPr>
          <a:xfrm>
            <a:off x="2202903" y="266354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8" name="Arrow: Down 15">
            <a:extLst>
              <a:ext uri="{FF2B5EF4-FFF2-40B4-BE49-F238E27FC236}">
                <a16:creationId xmlns:a16="http://schemas.microsoft.com/office/drawing/2014/main" id="{BDA1D126-3733-AA25-B13B-F35CA0FAF124}"/>
              </a:ext>
            </a:extLst>
          </p:cNvPr>
          <p:cNvSpPr/>
          <p:nvPr/>
        </p:nvSpPr>
        <p:spPr>
          <a:xfrm>
            <a:off x="2146363" y="481096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9" name="TextBox 16">
            <a:extLst>
              <a:ext uri="{FF2B5EF4-FFF2-40B4-BE49-F238E27FC236}">
                <a16:creationId xmlns:a16="http://schemas.microsoft.com/office/drawing/2014/main" id="{3A5252AE-3D80-37BC-C3F2-1117712F43AD}"/>
              </a:ext>
            </a:extLst>
          </p:cNvPr>
          <p:cNvSpPr txBox="1"/>
          <p:nvPr/>
        </p:nvSpPr>
        <p:spPr>
          <a:xfrm>
            <a:off x="2655916" y="4806950"/>
            <a:ext cx="5345084" cy="337657"/>
          </a:xfrm>
          <a:prstGeom prst="rect">
            <a:avLst/>
          </a:prstGeom>
          <a:noFill/>
          <a:ln>
            <a:noFill/>
          </a:ln>
        </p:spPr>
        <p:txBody>
          <a:bodyPr wrap="square" rtlCol="0">
            <a:spAutoFit/>
          </a:bodyPr>
          <a:lstStyle/>
          <a:p>
            <a:pPr algn="l" defTabSz="911111" rtl="0">
              <a:defRPr/>
            </a:pPr>
            <a:r>
              <a:rPr lang="de-DE" sz="1594" i="1" dirty="0">
                <a:solidFill>
                  <a:srgbClr val="C00000"/>
                </a:solidFill>
                <a:latin typeface="EC Square Sans Pro" panose="020B0506040000020004" pitchFamily="34" charset="0"/>
                <a:ea typeface="+mn-ea"/>
                <a:cs typeface="+mn-cs"/>
              </a:rPr>
              <a:t>Wenn keines verfügbar ist, verwenden Sie ein</a:t>
            </a:r>
          </a:p>
        </p:txBody>
      </p:sp>
    </p:spTree>
    <p:extLst>
      <p:ext uri="{BB962C8B-B14F-4D97-AF65-F5344CB8AC3E}">
        <p14:creationId xmlns:p14="http://schemas.microsoft.com/office/powerpoint/2010/main" val="4223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de-DE" sz="3200" b="1" dirty="0">
                <a:solidFill>
                  <a:srgbClr val="003399"/>
                </a:solidFill>
                <a:latin typeface="EC Square Sans Pro" panose="020B0506040000020004" pitchFamily="34" charset="0"/>
              </a:rPr>
              <a:t>Einführung in den allgemeinen Rechtsrahmen der EU: Schwerpunkt auf der Tierarzneimittelverordnung </a:t>
            </a:r>
            <a:r>
              <a:rPr lang="de-DE"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lIns="91440" tIns="45720" rIns="91440" bIns="45720" anchor="t"/>
          <a:lstStyle/>
          <a:p>
            <a:r>
              <a:rPr lang="de-DE" dirty="0">
                <a:latin typeface="EC Square Sans Pro"/>
                <a:cs typeface="Arial"/>
              </a:rPr>
              <a:t>DEUTSCHLAND, 2. UND 3. APRIL 2025</a:t>
            </a:r>
            <a:endParaRPr lang="es-ES" dirty="0"/>
          </a:p>
        </p:txBody>
      </p:sp>
      <p:sp>
        <p:nvSpPr>
          <p:cNvPr id="5" name="CuadroTexto 4">
            <a:extLst>
              <a:ext uri="{FF2B5EF4-FFF2-40B4-BE49-F238E27FC236}">
                <a16:creationId xmlns:a16="http://schemas.microsoft.com/office/drawing/2014/main" id="{CBC18AA7-8C1D-4C1C-B629-AA10E16721CA}"/>
              </a:ext>
            </a:extLst>
          </p:cNvPr>
          <p:cNvSpPr txBox="1"/>
          <p:nvPr/>
        </p:nvSpPr>
        <p:spPr>
          <a:xfrm>
            <a:off x="6147014" y="3768943"/>
            <a:ext cx="6044986" cy="1477328"/>
          </a:xfrm>
          <a:prstGeom prst="rect">
            <a:avLst/>
          </a:prstGeom>
          <a:noFill/>
        </p:spPr>
        <p:txBody>
          <a:bodyPr wrap="square" rtlCol="0">
            <a:spAutoFit/>
          </a:bodyPr>
          <a:lstStyle/>
          <a:p>
            <a:pPr algn="l"/>
            <a:r>
              <a:rPr lang="de-DE" sz="2400" noProof="0" dirty="0">
                <a:solidFill>
                  <a:srgbClr val="003399"/>
                </a:solidFill>
                <a:latin typeface="EC Square Sans Pro" panose="020B0506040000020004" pitchFamily="34" charset="0"/>
              </a:rPr>
              <a:t>Praktische Schulung für Landwirte und Tierärzte: Neue Maßnahmen zur Bekämpfung der Resistenz gegen antimikrobielle Mittel</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610D4B1-576D-4530-F733-8A55864C49B1}"/>
              </a:ext>
            </a:extLst>
          </p:cNvPr>
          <p:cNvSpPr>
            <a:spLocks noGrp="1"/>
          </p:cNvSpPr>
          <p:nvPr>
            <p:ph type="body" sz="quarter" idx="10"/>
          </p:nvPr>
        </p:nvSpPr>
        <p:spPr>
          <a:xfrm>
            <a:off x="762002" y="311150"/>
            <a:ext cx="10496230" cy="1079606"/>
          </a:xfrm>
        </p:spPr>
        <p:txBody>
          <a:bodyPr vert="horz" lIns="91440" tIns="45720" rIns="91440" bIns="45720" rtlCol="0" anchor="t">
            <a:noAutofit/>
          </a:bodyPr>
          <a:lstStyle/>
          <a:p>
            <a:pPr marL="0" indent="0">
              <a:buNone/>
            </a:pPr>
            <a:r>
              <a:rPr lang="de-DE" sz="2400" b="1">
                <a:latin typeface="Montserrat"/>
                <a:ea typeface="Roboto"/>
                <a:cs typeface="Roboto"/>
              </a:rPr>
              <a:t>Durchführungsverordnung (EU) 2024/1973 der EU-Kommission vom</a:t>
            </a:r>
            <a:r>
              <a:rPr lang="de-DE" sz="2800" b="1">
                <a:solidFill>
                  <a:srgbClr val="333333"/>
                </a:solidFill>
                <a:latin typeface="EC Square Sans Pro"/>
                <a:ea typeface="Roboto"/>
                <a:cs typeface="Roboto"/>
              </a:rPr>
              <a:t> </a:t>
            </a:r>
            <a:r>
              <a:rPr lang="de-DE" sz="2400" b="1">
                <a:latin typeface="Montserrat"/>
                <a:ea typeface="Roboto"/>
                <a:cs typeface="Roboto"/>
              </a:rPr>
              <a:t>18. Juli 2024 </a:t>
            </a:r>
          </a:p>
        </p:txBody>
      </p:sp>
      <p:sp>
        <p:nvSpPr>
          <p:cNvPr id="3" name="CuadroTexto 2">
            <a:extLst>
              <a:ext uri="{FF2B5EF4-FFF2-40B4-BE49-F238E27FC236}">
                <a16:creationId xmlns:a16="http://schemas.microsoft.com/office/drawing/2014/main" id="{36A00D91-D74E-32AB-9714-56138AFADCF9}"/>
              </a:ext>
            </a:extLst>
          </p:cNvPr>
          <p:cNvSpPr txBox="1"/>
          <p:nvPr/>
        </p:nvSpPr>
        <p:spPr>
          <a:xfrm>
            <a:off x="596717" y="1845473"/>
            <a:ext cx="1031095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de-DE" sz="2800">
                <a:solidFill>
                  <a:srgbClr val="333333"/>
                </a:solidFill>
                <a:latin typeface="EC Square Sans Pro"/>
                <a:ea typeface="Roboto"/>
                <a:cs typeface="Roboto"/>
              </a:rPr>
              <a:t>Erstellung einer Liste antimikrobieller Mittel, die gemäß den Artikeln 112 und 113 der Verordnung (EU) 2019/6 des Europäischen Parlaments und des Rates nicht oder nur unter bestimmten Bedingungen gemäß diesen Artikeln verwendet werden dürfen.</a:t>
            </a:r>
          </a:p>
          <a:p>
            <a:pPr algn="just"/>
            <a:endParaRPr lang="es" sz="2800" dirty="0">
              <a:latin typeface="EC Square Sans Pro"/>
            </a:endParaRPr>
          </a:p>
          <a:p>
            <a:pPr algn="just"/>
            <a:r>
              <a:rPr lang="de-DE" sz="2800">
                <a:latin typeface="EC Square Sans Pro"/>
              </a:rPr>
              <a:t> Sie gilt ab dem 8. August 2026.</a:t>
            </a:r>
          </a:p>
        </p:txBody>
      </p:sp>
      <p:pic>
        <p:nvPicPr>
          <p:cNvPr id="5" name="Picture 4" descr="A wooden stamp on a document&#10;&#10;Description automatically generated">
            <a:extLst>
              <a:ext uri="{FF2B5EF4-FFF2-40B4-BE49-F238E27FC236}">
                <a16:creationId xmlns:a16="http://schemas.microsoft.com/office/drawing/2014/main" id="{132D5A61-9204-655F-32CA-3656D35922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3968750"/>
            <a:ext cx="3438525" cy="2286000"/>
          </a:xfrm>
          <a:prstGeom prst="rect">
            <a:avLst/>
          </a:prstGeom>
        </p:spPr>
      </p:pic>
    </p:spTree>
    <p:extLst>
      <p:ext uri="{BB962C8B-B14F-4D97-AF65-F5344CB8AC3E}">
        <p14:creationId xmlns:p14="http://schemas.microsoft.com/office/powerpoint/2010/main" val="1297668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de-DE"/>
              <a:t>Vielen Dank!</a:t>
            </a:r>
          </a:p>
        </p:txBody>
      </p:sp>
    </p:spTree>
    <p:extLst>
      <p:ext uri="{BB962C8B-B14F-4D97-AF65-F5344CB8AC3E}">
        <p14:creationId xmlns:p14="http://schemas.microsoft.com/office/powerpoint/2010/main" val="9841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de-DE" sz="2800">
                <a:solidFill>
                  <a:schemeClr val="bg1"/>
                </a:solidFill>
                <a:latin typeface="EC Square Sans Pro" panose="020B0506040000020004" pitchFamily="34" charset="0"/>
              </a:rPr>
              <a:t>EU-Rechtsrahmen für Tierarzneimittel/Arzneifuttermittel</a:t>
            </a: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400" b="1">
                <a:solidFill>
                  <a:schemeClr val="tx1"/>
                </a:solidFill>
                <a:latin typeface="EC Square Sans Pro" panose="020B0506040000020004" pitchFamily="34" charset="0"/>
              </a:rPr>
              <a:t>Verordnung (EU) 2019/6 über Tierarzneimittel</a:t>
            </a:r>
            <a:br>
              <a:rPr lang="de-DE" sz="1800" b="1">
                <a:solidFill>
                  <a:schemeClr val="bg1"/>
                </a:solidFill>
              </a:rPr>
            </a:br>
            <a:r>
              <a:rPr lang="de-DE" sz="1800" b="1">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800" b="1">
                <a:solidFill>
                  <a:schemeClr val="tx1"/>
                </a:solidFill>
                <a:latin typeface="EC Square Sans Pro" panose="020B0506040000020004" pitchFamily="34" charset="0"/>
              </a:rPr>
              <a:t>Verordnung (EU) 2019/4 über Arzneifuttermittel</a:t>
            </a: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de-DE" sz="2800">
                <a:latin typeface="EC Square Sans Pro" panose="020B0506040000020004" pitchFamily="34" charset="0"/>
              </a:rPr>
              <a:t>Definitionen und allgemeine Grundsätze</a:t>
            </a: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1" i="1" u="none" strike="noStrike" cap="none" normalizeH="0" baseline="0" noProof="0">
                <a:ln>
                  <a:noFill/>
                </a:ln>
                <a:solidFill>
                  <a:srgbClr val="003399"/>
                </a:solidFill>
                <a:effectLst/>
                <a:uLnTx/>
                <a:uFillTx/>
                <a:latin typeface="EC Square Sans Pro" panose="020B0506040000020004" pitchFamily="34" charset="0"/>
                <a:ea typeface="+mn-ea"/>
                <a:cs typeface="+mn-cs"/>
              </a:rPr>
              <a:t>„Tierärztliche Verschreibung“ </a:t>
            </a:r>
            <a:r>
              <a:rPr kumimoji="0" lang="de-DE" sz="2800" b="0" i="0" u="none" strike="noStrike" cap="none" normalizeH="0" baseline="0" noProof="0">
                <a:ln>
                  <a:noFill/>
                </a:ln>
                <a:solidFill>
                  <a:srgbClr val="002060"/>
                </a:solidFill>
                <a:effectLst/>
                <a:uLnTx/>
                <a:uFillTx/>
                <a:latin typeface="EC Square Sans Pro" panose="020B0506040000020004" pitchFamily="34" charset="0"/>
                <a:ea typeface="+mn-ea"/>
                <a:cs typeface="+mn-cs"/>
              </a:rPr>
              <a:t>bezeichnet ein von einem Tierarzt ausgestelltes Dokument für ein Tierarzneimittel oder ein Humanarzneimittel zur Anwendung bei Tieren.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1" i="1" u="none" strike="noStrike" cap="none" normalizeH="0" baseline="0" noProof="0">
                <a:ln>
                  <a:noFill/>
                </a:ln>
                <a:solidFill>
                  <a:srgbClr val="003399"/>
                </a:solidFill>
                <a:effectLst/>
                <a:uLnTx/>
                <a:uFillTx/>
                <a:latin typeface="EC Square Sans Pro" panose="020B0506040000020004" pitchFamily="34" charset="0"/>
                <a:ea typeface="+mn-ea"/>
                <a:cs typeface="+mn-cs"/>
              </a:rPr>
              <a:t>„Antimikrobiell“ </a:t>
            </a:r>
            <a:r>
              <a:rPr kumimoji="0" lang="de-DE" sz="2800" b="0" i="0" u="none" strike="noStrike" cap="none" normalizeH="0" baseline="0" noProof="0">
                <a:ln>
                  <a:noFill/>
                </a:ln>
                <a:solidFill>
                  <a:srgbClr val="002060"/>
                </a:solidFill>
                <a:effectLst/>
                <a:uLnTx/>
                <a:uFillTx/>
                <a:latin typeface="EC Square Sans Pro" panose="020B0506040000020004" pitchFamily="34" charset="0"/>
                <a:ea typeface="+mn-ea"/>
                <a:cs typeface="+mn-cs"/>
              </a:rPr>
              <a:t>bezeichnet alle Stoffe mit direkter Wirkung auf Mikroorganismen, die zur Behandlung oder Vorbeugung von Infektionen oder Infektionskrankheiten eingesetzt werden, einschließlich Antibiotika, antiviralen Mitteln, Antimykotika und Mitteln gegen Protozoen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de-DE" sz="2800" b="0" i="1" u="none" strike="noStrike" cap="none" normalizeH="0" baseline="0" noProof="0">
                <a:ln>
                  <a:noFill/>
                </a:ln>
                <a:solidFill>
                  <a:srgbClr val="FFFFFF"/>
                </a:solidFill>
                <a:effectLst/>
                <a:uLnTx/>
                <a:uFillTx/>
                <a:latin typeface="EC Square Sans Pro" panose="020B0506040000020004" pitchFamily="34" charset="0"/>
                <a:ea typeface="+mn-ea"/>
                <a:cs typeface="+mn-cs"/>
              </a:rPr>
              <a:t>Antimikrobielle Tierarzneimittel dürfen nur auf tierärztliche Verschreibung erhältlich sein. </a:t>
            </a:r>
          </a:p>
        </p:txBody>
      </p:sp>
    </p:spTree>
    <p:extLst>
      <p:ext uri="{BB962C8B-B14F-4D97-AF65-F5344CB8AC3E}">
        <p14:creationId xmlns:p14="http://schemas.microsoft.com/office/powerpoint/2010/main" val="124521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1006789" y="294380"/>
            <a:ext cx="9118396"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ANTIMIKROBIELLE MITTEL IM VERGLEICH ZU ANTIBIOTIKA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RESISTENZ! </a:t>
            </a: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3500" b="0" i="0" u="none" strike="noStrike" cap="none" normalizeH="0" baseline="0" noProof="0">
                <a:ln>
                  <a:noFill/>
                </a:ln>
                <a:solidFill>
                  <a:srgbClr val="003399"/>
                </a:solidFill>
                <a:effectLst/>
                <a:uLnTx/>
                <a:uFillTx/>
                <a:latin typeface="EC Square Sans Pro" panose="020B0506040000020004" pitchFamily="34" charset="0"/>
                <a:ea typeface="+mn-ea"/>
                <a:cs typeface="+mn-cs"/>
              </a:rPr>
              <a:t>Antiparasitär</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200" b="0" i="0" u="none" strike="noStrike" cap="none" normalizeH="0" baseline="0" noProof="0">
                <a:ln>
                  <a:noFill/>
                </a:ln>
                <a:solidFill>
                  <a:srgbClr val="003399"/>
                </a:solidFill>
                <a:effectLst/>
                <a:uLnTx/>
                <a:uFillTx/>
                <a:latin typeface="EC Square Sans Pro" panose="020B0506040000020004" pitchFamily="34" charset="0"/>
              </a:rPr>
              <a:t>EU-Verordnung</a:t>
            </a:r>
          </a:p>
        </p:txBody>
      </p:sp>
    </p:spTree>
    <p:extLst>
      <p:ext uri="{BB962C8B-B14F-4D97-AF65-F5344CB8AC3E}">
        <p14:creationId xmlns:p14="http://schemas.microsoft.com/office/powerpoint/2010/main" val="231925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Gemeinsame Regeln – Veterinärverschreibung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1" i="0" u="none" strike="noStrike" cap="none" normalizeH="0" baseline="0" noProof="0">
                <a:ln>
                  <a:noFill/>
                </a:ln>
                <a:solidFill>
                  <a:srgbClr val="ECEBEB"/>
                </a:solidFill>
                <a:effectLst/>
                <a:uLnTx/>
                <a:uFillTx/>
                <a:latin typeface="EC Square Sans Pro" panose="020B0506040000020004" pitchFamily="34" charset="0"/>
                <a:ea typeface="+mn-ea"/>
                <a:cs typeface="+mn-cs"/>
              </a:rPr>
              <a:t>Für manche Arzneimittel gilt aus Gründen der Sicherheit (für Tier und Mensch!), der Wirksamkeit und möglicher Resistenzen sowie des möglichen Missbrauchs eine tierärztliche Verschreibungspflicht.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88756"/>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de-DE"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a) Betäubungsmittel oder psychotrope Stoffe </a:t>
            </a:r>
          </a:p>
          <a:p>
            <a:pPr marL="685800" marR="0" lvl="0" indent="0" defTabSz="914400" eaLnBrk="1" fontAlgn="auto" latinLnBrk="0" hangingPunct="1">
              <a:lnSpc>
                <a:spcPct val="150000"/>
              </a:lnSpc>
              <a:spcBef>
                <a:spcPts val="0"/>
              </a:spcBef>
              <a:spcAft>
                <a:spcPts val="0"/>
              </a:spcAft>
              <a:buClrTx/>
              <a:buSzTx/>
              <a:buFontTx/>
              <a:buNone/>
              <a:tabLst/>
              <a:defRPr/>
            </a:pPr>
            <a:r>
              <a:rPr kumimoji="0" lang="de-DE"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b) Arzneimittel für zur Lebensmittelgewinnung dienender Tiere</a:t>
            </a:r>
          </a:p>
          <a:p>
            <a:pPr marL="685800" marR="0" lvl="0" indent="0" defTabSz="914400" eaLnBrk="1" fontAlgn="auto" latinLnBrk="0" hangingPunct="1">
              <a:lnSpc>
                <a:spcPct val="150000"/>
              </a:lnSpc>
              <a:spcBef>
                <a:spcPts val="0"/>
              </a:spcBef>
              <a:spcAft>
                <a:spcPts val="0"/>
              </a:spcAft>
              <a:buClrTx/>
              <a:buSzTx/>
              <a:buFontTx/>
              <a:buNone/>
              <a:tabLst/>
              <a:defRPr/>
            </a:pPr>
            <a:r>
              <a:rPr kumimoji="0" lang="de-DE"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(c) </a:t>
            </a:r>
            <a:r>
              <a:rPr kumimoji="0" lang="de-DE" sz="2000" b="1"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Antimikrobielle Mittel</a:t>
            </a:r>
          </a:p>
          <a:p>
            <a:pPr marL="685800" marR="0" lvl="0" indent="0" defTabSz="914400" eaLnBrk="1" fontAlgn="auto" latinLnBrk="0" hangingPunct="1">
              <a:lnSpc>
                <a:spcPct val="150000"/>
              </a:lnSpc>
              <a:spcBef>
                <a:spcPts val="0"/>
              </a:spcBef>
              <a:spcAft>
                <a:spcPts val="0"/>
              </a:spcAft>
              <a:buClrTx/>
              <a:buSzTx/>
              <a:buFontTx/>
              <a:buNone/>
              <a:tabLst/>
              <a:defRPr/>
            </a:pPr>
            <a:r>
              <a:rPr kumimoji="0" lang="de-DE"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(d) wenn eine vorherige Diagnose erforderlich ist</a:t>
            </a:r>
          </a:p>
          <a:p>
            <a:pPr marL="685800" marR="0" lvl="0" indent="0" defTabSz="914400" eaLnBrk="1" fontAlgn="auto" latinLnBrk="0" hangingPunct="1">
              <a:lnSpc>
                <a:spcPct val="150000"/>
              </a:lnSpc>
              <a:spcBef>
                <a:spcPts val="0"/>
              </a:spcBef>
              <a:spcAft>
                <a:spcPts val="0"/>
              </a:spcAft>
              <a:buClrTx/>
              <a:buSzTx/>
              <a:buFontTx/>
              <a:buNone/>
              <a:tabLst/>
              <a:defRPr/>
            </a:pPr>
            <a:r>
              <a:rPr kumimoji="0" lang="de-DE"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e) Euthanasieprodukte</a:t>
            </a:r>
          </a:p>
          <a:p>
            <a:pPr marL="685800" marR="0" lvl="0" indent="0" defTabSz="914400" eaLnBrk="1" fontAlgn="auto" latinLnBrk="0" hangingPunct="1">
              <a:lnSpc>
                <a:spcPct val="150000"/>
              </a:lnSpc>
              <a:spcBef>
                <a:spcPts val="0"/>
              </a:spcBef>
              <a:spcAft>
                <a:spcPts val="0"/>
              </a:spcAft>
              <a:buClrTx/>
              <a:buSzTx/>
              <a:buFontTx/>
              <a:buNone/>
              <a:tabLst/>
              <a:defRPr/>
            </a:pPr>
            <a:r>
              <a:rPr kumimoji="0" lang="de-DE"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f) neue Wirkstoffe (&lt; 5 Jahre)</a:t>
            </a:r>
          </a:p>
          <a:p>
            <a:pPr marL="685800" marR="0" lvl="0" indent="0" defTabSz="914400" eaLnBrk="1" fontAlgn="auto" latinLnBrk="0" hangingPunct="1">
              <a:lnSpc>
                <a:spcPct val="150000"/>
              </a:lnSpc>
              <a:spcBef>
                <a:spcPts val="0"/>
              </a:spcBef>
              <a:spcAft>
                <a:spcPts val="0"/>
              </a:spcAft>
              <a:buClrTx/>
              <a:buSzTx/>
              <a:buFontTx/>
              <a:buNone/>
              <a:tabLst/>
              <a:defRPr/>
            </a:pPr>
            <a:r>
              <a:rPr kumimoji="0" lang="de-DE"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g) Impfstoffe</a:t>
            </a:r>
          </a:p>
          <a:p>
            <a:pPr marL="685800" marR="0" lvl="0" indent="0" defTabSz="914400" eaLnBrk="1" fontAlgn="auto" latinLnBrk="0" hangingPunct="1">
              <a:lnSpc>
                <a:spcPct val="150000"/>
              </a:lnSpc>
              <a:spcBef>
                <a:spcPts val="0"/>
              </a:spcBef>
              <a:spcAft>
                <a:spcPts val="0"/>
              </a:spcAft>
              <a:buClrTx/>
              <a:buSzTx/>
              <a:buFontTx/>
              <a:buNone/>
              <a:tabLst/>
              <a:defRPr/>
            </a:pPr>
            <a:r>
              <a:rPr kumimoji="0" lang="de-DE"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h) Hormone oder </a:t>
            </a:r>
            <a:r>
              <a:rPr kumimoji="0" lang="de-DE" sz="2000" b="0" i="0" u="none" strike="noStrike" cap="none" normalizeH="0" baseline="0" noProof="0" dirty="0" err="1">
                <a:ln>
                  <a:noFill/>
                </a:ln>
                <a:solidFill>
                  <a:srgbClr val="ECEBEB"/>
                </a:solidFill>
                <a:effectLst/>
                <a:uLnTx/>
                <a:uFillTx/>
                <a:latin typeface="EC Square Sans Pro" panose="020B0506040000020004" pitchFamily="34" charset="0"/>
                <a:ea typeface="+mn-ea"/>
                <a:cs typeface="+mn-cs"/>
              </a:rPr>
              <a:t>Thyreostatika</a:t>
            </a:r>
            <a:r>
              <a:rPr kumimoji="0" lang="de-DE"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 oder Beta-Agonisten</a:t>
            </a:r>
          </a:p>
        </p:txBody>
      </p:sp>
    </p:spTree>
    <p:extLst>
      <p:ext uri="{BB962C8B-B14F-4D97-AF65-F5344CB8AC3E}">
        <p14:creationId xmlns:p14="http://schemas.microsoft.com/office/powerpoint/2010/main" val="1451190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0" i="0" u="none" strike="noStrike" cap="none" normalizeH="0" baseline="0" noProof="0">
                <a:ln>
                  <a:noFill/>
                </a:ln>
                <a:solidFill>
                  <a:srgbClr val="ECEBEB"/>
                </a:solidFill>
                <a:effectLst/>
                <a:uLnTx/>
                <a:uFillTx/>
                <a:latin typeface="EC Square Sans Pro" panose="020B0506040000020004" pitchFamily="34" charset="0"/>
                <a:ea typeface="+mn-ea"/>
                <a:cs typeface="Arial" panose="020B0604020202020204" pitchFamily="34" charset="0"/>
              </a:rPr>
              <a:t>Gemeinsame Regeln – Veterinärverschreibung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418249610"/>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spcBef>
                <a:spcPts val="0"/>
              </a:spcBef>
              <a:spcAft>
                <a:spcPts val="600"/>
              </a:spcAft>
              <a:buClr>
                <a:srgbClr val="FFFFFF"/>
              </a:buClr>
              <a:buSzTx/>
              <a:buFont typeface="Wingdings" panose="05000000000000000000" pitchFamily="2" charset="2"/>
              <a:buChar char=""/>
              <a:tabLst/>
              <a:defRPr/>
            </a:pPr>
            <a:r>
              <a:rPr kumimoji="0" lang="de-DE" sz="160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dürfen </a:t>
            </a:r>
            <a:r>
              <a:rPr kumimoji="0" lang="de-DE" sz="16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NICHT</a:t>
            </a:r>
            <a:r>
              <a:rPr kumimoji="0" lang="de-DE" sz="160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routinemäßig angewendet werden</a:t>
            </a:r>
            <a:r>
              <a:rPr kumimoji="0" lang="de-DE" sz="16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spcBef>
                <a:spcPts val="0"/>
              </a:spcBef>
              <a:spcAft>
                <a:spcPts val="600"/>
              </a:spcAft>
              <a:buClr>
                <a:srgbClr val="FFFFFF"/>
              </a:buClr>
              <a:buSzTx/>
              <a:buFont typeface="Wingdings" panose="05000000000000000000" pitchFamily="2" charset="2"/>
              <a:buChar char=""/>
              <a:tabLst/>
              <a:defRPr/>
            </a:pPr>
            <a:r>
              <a:rPr kumimoji="0" lang="de-DE" sz="16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dürfen </a:t>
            </a:r>
            <a:r>
              <a:rPr kumimoji="0" lang="de-DE" sz="16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NICHT</a:t>
            </a:r>
            <a:r>
              <a:rPr kumimoji="0" lang="de-DE" sz="16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als </a:t>
            </a:r>
            <a:r>
              <a:rPr kumimoji="0" lang="de-DE" sz="16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Ausgleich</a:t>
            </a:r>
            <a:r>
              <a:rPr kumimoji="0" lang="de-DE" sz="16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für schlechte Hygiene, unzureichende Tierhaltung, mangelnde Pflege oder schlechtes Betriebsmanagement verwendet werden.</a:t>
            </a:r>
          </a:p>
        </p:txBody>
      </p:sp>
    </p:spTree>
    <p:extLst>
      <p:ext uri="{BB962C8B-B14F-4D97-AF65-F5344CB8AC3E}">
        <p14:creationId xmlns:p14="http://schemas.microsoft.com/office/powerpoint/2010/main" val="298553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cap="none" normalizeH="0" baseline="0" noProof="0">
                <a:ln>
                  <a:noFill/>
                </a:ln>
                <a:solidFill>
                  <a:srgbClr val="003399"/>
                </a:solidFill>
                <a:effectLst/>
                <a:uLnTx/>
                <a:uFillTx/>
              </a:rPr>
              <a:t>Verwendung von Antibiotika außer zur Behandlung kranker Tiere</a:t>
            </a: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920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Prophylaxe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93698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Metaphylaxe</a:t>
            </a: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30010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Wenn antimikrobielle Mittel an Tiere verabreicht werden, bei denen das Risiko einer Infektion oder Krankheit besteht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cap="none" normalizeH="0" baseline="0" noProof="0" dirty="0">
                <a:ln>
                  <a:noFill/>
                </a:ln>
                <a:solidFill>
                  <a:srgbClr val="003399"/>
                </a:solidFill>
                <a:effectLst/>
                <a:uLnTx/>
                <a:uFillTx/>
                <a:latin typeface="EC Square Sans Pro" panose="020B0506040000020004" pitchFamily="34" charset="0"/>
              </a:rPr>
              <a:t>Eine Maßnahme zur Erhaltung der Gesundheit und zur Vorbeugung von Infektionen oder Erkrankungen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30010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Wenn antimikrobielle Mittel an Tiere mit klinischen Symptomen und an klinisch gesunde Tiere aus derselben Herde oder Stallung verabreicht werden</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Einige der Infektionen werden behandelt, bevor sie klinisch auftreten</a:t>
            </a: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75990" y="328027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GESUNDHEIT</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600689" y="330613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KRANKHEIT</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Beginn der Infektionskrankheit</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Keine Symptome</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Symptome</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Präventiv</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früh</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Kurative Behandlung / Kontrolle</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konventionell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de-DE">
                <a:solidFill>
                  <a:srgbClr val="002060"/>
                </a:solidFill>
                <a:latin typeface="EC Square Sans Pro" panose="020B0506040000020004" pitchFamily="34" charset="0"/>
              </a:rPr>
              <a:t>4. EU-Rahmen für Tierarzneimittel und Arzneifuttermittel</a:t>
            </a: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de-DE" sz="2396" b="1">
                <a:solidFill>
                  <a:schemeClr val="bg1"/>
                </a:solidFill>
                <a:latin typeface="EC Square Sans Pro" panose="020B0506040000020004" pitchFamily="34" charset="0"/>
              </a:rPr>
              <a:t>Verordnung (EU) 2019/6 über Tierarzneimittel</a:t>
            </a:r>
            <a:br>
              <a:rPr lang="de-DE" sz="2396" b="1">
                <a:solidFill>
                  <a:schemeClr val="bg1"/>
                </a:solidFill>
              </a:rPr>
            </a:br>
            <a:endParaRPr lang="de-DE" sz="2396" b="1">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558536"/>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de-DE" sz="1797" b="1" dirty="0">
                <a:solidFill>
                  <a:srgbClr val="003399"/>
                </a:solidFill>
                <a:latin typeface="EC Square Sans Pro" panose="020B0506040000020004" pitchFamily="34" charset="0"/>
                <a:ea typeface="Montserrat" charset="0"/>
                <a:cs typeface="Montserrat" charset="0"/>
              </a:rPr>
              <a:t>Prophylaxe  </a:t>
            </a:r>
          </a:p>
          <a:p>
            <a:endParaRPr lang="en-US" sz="1797" b="1" dirty="0">
              <a:solidFill>
                <a:srgbClr val="003399"/>
              </a:solidFill>
              <a:latin typeface="EC Square Sans Pro" panose="020B0506040000020004" pitchFamily="34" charset="0"/>
            </a:endParaRPr>
          </a:p>
          <a:p>
            <a:r>
              <a:rPr lang="de-DE" sz="1797" dirty="0">
                <a:solidFill>
                  <a:srgbClr val="002060"/>
                </a:solidFill>
                <a:latin typeface="EC Square Sans Pro"/>
              </a:rPr>
              <a:t>Nur in Ausnahmefällen für die Verabreichung an ein einzelnes Tier (Antibiotika) oder eine begrenzte Anzahl von Tieren (andere antimikrobielle Mittel), wenn das Risiko einer Infektion oder einer Infektionskrankheit sehr hoch ist und die Folgen wahrscheinlich schwerwiegend sind. </a:t>
            </a: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536986"/>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de-DE" sz="1797" b="1" dirty="0">
                <a:solidFill>
                  <a:srgbClr val="003399"/>
                </a:solidFill>
                <a:latin typeface="EC Square Sans Pro" panose="020B0506040000020004" pitchFamily="34" charset="0"/>
                <a:ea typeface="Montserrat" charset="0"/>
                <a:cs typeface="Montserrat" charset="0"/>
              </a:rPr>
              <a:t>Metaphylaxe</a:t>
            </a:r>
            <a:r>
              <a:rPr lang="de-DE" sz="1797" b="1" dirty="0">
                <a:solidFill>
                  <a:schemeClr val="bg1"/>
                </a:solidFill>
                <a:latin typeface="EC Square Sans Pro" panose="020B0506040000020004" pitchFamily="34" charset="0"/>
                <a:ea typeface="Montserrat" charset="0"/>
                <a:cs typeface="Montserrat" charset="0"/>
              </a:rPr>
              <a:t> </a:t>
            </a:r>
          </a:p>
          <a:p>
            <a:endParaRPr lang="en-US" sz="1000" b="1" dirty="0">
              <a:solidFill>
                <a:schemeClr val="bg1"/>
              </a:solidFill>
              <a:latin typeface="EC Square Sans Pro" panose="020B0506040000020004" pitchFamily="34" charset="0"/>
            </a:endParaRPr>
          </a:p>
          <a:p>
            <a:r>
              <a:rPr lang="de-DE" sz="1797" dirty="0">
                <a:solidFill>
                  <a:srgbClr val="002060"/>
                </a:solidFill>
                <a:latin typeface="EC Square Sans Pro"/>
              </a:rPr>
              <a:t>NUR wenn das Risiko einer Ausbreitung einer Infektion oder einer ansteckenden Krankheit in der Tiergruppe hoch ist und wenn keine anderen geeigneten Alternativen zur Verfügung stehen.</a:t>
            </a:r>
          </a:p>
          <a:p>
            <a:endParaRPr lang="en-US" sz="1050" dirty="0">
              <a:solidFill>
                <a:srgbClr val="002060"/>
              </a:solidFill>
              <a:latin typeface="EC Square Sans Pro"/>
            </a:endParaRPr>
          </a:p>
          <a:p>
            <a:r>
              <a:rPr lang="de-DE" sz="1797" dirty="0">
                <a:solidFill>
                  <a:srgbClr val="002060"/>
                </a:solidFill>
                <a:latin typeface="EC Square Sans Pro"/>
              </a:rPr>
              <a:t>Die Mitgliedstaaten können Leitlinien für solche anderen geeigneten Alternativen bereitstellen und unterstützen aktiv die Entwicklung und Anwendung von Leitlinien, die das Verständnis der mit der Metaphylaxe verbundenen Risikofaktoren fördern und Kriterien für ihre Einleitung enthalten. </a:t>
            </a: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Props1.xml><?xml version="1.0" encoding="utf-8"?>
<ds:datastoreItem xmlns:ds="http://schemas.openxmlformats.org/officeDocument/2006/customXml" ds:itemID="{E485E9B5-F354-4A37-808F-7ECBD39EF45F}">
  <ds:schemaRefs>
    <ds:schemaRef ds:uri="http://schemas.microsoft.com/sharepoint/v3/contenttype/forms"/>
  </ds:schemaRefs>
</ds:datastoreItem>
</file>

<file path=customXml/itemProps2.xml><?xml version="1.0" encoding="utf-8"?>
<ds:datastoreItem xmlns:ds="http://schemas.openxmlformats.org/officeDocument/2006/customXml" ds:itemID="{2B612025-6013-49E8-8506-C6F1C50EB7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7396e3-6a7c-49e4-86bb-38ecec5b669c"/>
    <ds:schemaRef ds:uri="cf327815-79d0-4fc2-8b8d-cf7e72fbb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B50977-E766-475C-9FDC-8EEDC3C84E5A}">
  <ds:schemaRefs>
    <ds:schemaRef ds:uri="cf327815-79d0-4fc2-8b8d-cf7e72fbbfb7"/>
    <ds:schemaRef ds:uri="http://purl.org/dc/dcmitype/"/>
    <ds:schemaRef ds:uri="http://www.w3.org/XML/1998/namespace"/>
    <ds:schemaRef ds:uri="http://schemas.openxmlformats.org/package/2006/metadata/core-properties"/>
    <ds:schemaRef ds:uri="http://purl.org/dc/elements/1.1/"/>
    <ds:schemaRef ds:uri="http://purl.org/dc/terms/"/>
    <ds:schemaRef ds:uri="http://schemas.microsoft.com/office/2006/metadata/properties"/>
    <ds:schemaRef ds:uri="http://schemas.microsoft.com/office/2006/documentManagement/types"/>
    <ds:schemaRef ds:uri="http://schemas.microsoft.com/office/infopath/2007/PartnerControls"/>
    <ds:schemaRef ds:uri="647396e3-6a7c-49e4-86bb-38ecec5b669c"/>
  </ds:schemaRefs>
</ds:datastoreItem>
</file>

<file path=docProps/app.xml><?xml version="1.0" encoding="utf-8"?>
<Properties xmlns="http://schemas.openxmlformats.org/officeDocument/2006/extended-properties" xmlns:vt="http://schemas.openxmlformats.org/officeDocument/2006/docPropsVTypes">
  <Template/>
  <TotalTime>66</TotalTime>
  <Words>3140</Words>
  <Application>Microsoft Office PowerPoint</Application>
  <PresentationFormat>Personalizado</PresentationFormat>
  <Paragraphs>333</Paragraphs>
  <Slides>21</Slides>
  <Notes>12</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21</vt:i4>
      </vt:variant>
    </vt:vector>
  </HeadingPairs>
  <TitlesOfParts>
    <vt:vector size="31" baseType="lpstr">
      <vt:lpstr>Arial</vt:lpstr>
      <vt:lpstr>Calibri</vt:lpstr>
      <vt:lpstr>Calibri Light</vt:lpstr>
      <vt:lpstr>EC Square Sans Pro</vt:lpstr>
      <vt:lpstr>EUAlbertina</vt:lpstr>
      <vt:lpstr>Google Sans</vt:lpstr>
      <vt:lpstr>Montserrat</vt:lpstr>
      <vt:lpstr>Wingdings</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118</cp:revision>
  <dcterms:created xsi:type="dcterms:W3CDTF">2023-11-20T15:58:16Z</dcterms:created>
  <dcterms:modified xsi:type="dcterms:W3CDTF">2025-02-18T14:19:14Z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MSIP_Label_6bd9ddd1-4d20-43f6-abfa-fc3c07406f94_Enabled">
    <vt:lpwstr>true</vt:lpwstr>
  </property>
  <property fmtid="{D5CDD505-2E9C-101B-9397-08002B2CF9AE}" pid="8" name="MSIP_Label_6bd9ddd1-4d20-43f6-abfa-fc3c07406f94_SetDate">
    <vt:lpwstr>2024-09-11T10:09:43Z</vt:lpwstr>
  </property>
  <property fmtid="{D5CDD505-2E9C-101B-9397-08002B2CF9AE}" pid="9" name="MSIP_Label_6bd9ddd1-4d20-43f6-abfa-fc3c07406f94_Method">
    <vt:lpwstr>Standard</vt:lpwstr>
  </property>
  <property fmtid="{D5CDD505-2E9C-101B-9397-08002B2CF9AE}" pid="10" name="MSIP_Label_6bd9ddd1-4d20-43f6-abfa-fc3c07406f94_Name">
    <vt:lpwstr>Commission Use</vt:lpwstr>
  </property>
  <property fmtid="{D5CDD505-2E9C-101B-9397-08002B2CF9AE}" pid="11" name="MSIP_Label_6bd9ddd1-4d20-43f6-abfa-fc3c07406f94_SiteId">
    <vt:lpwstr>b24c8b06-522c-46fe-9080-70926f8dddb1</vt:lpwstr>
  </property>
  <property fmtid="{D5CDD505-2E9C-101B-9397-08002B2CF9AE}" pid="12" name="MSIP_Label_6bd9ddd1-4d20-43f6-abfa-fc3c07406f94_ActionId">
    <vt:lpwstr>6bb17ec3-94b8-45cf-bcb5-be7f36a5af74</vt:lpwstr>
  </property>
  <property fmtid="{D5CDD505-2E9C-101B-9397-08002B2CF9AE}" pid="13" name="MSIP_Label_6bd9ddd1-4d20-43f6-abfa-fc3c07406f94_ContentBits">
    <vt:lpwstr>0</vt:lpwstr>
  </property>
  <property fmtid="{D5CDD505-2E9C-101B-9397-08002B2CF9AE}" pid="14" name="Order">
    <vt:lpwstr>13363000.0000000</vt:lpwstr>
  </property>
  <property fmtid="{D5CDD505-2E9C-101B-9397-08002B2CF9AE}" pid="15" name="ContentTypeId">
    <vt:lpwstr>0x010100C78BAB6A1C84F545963E0C901C12A503</vt:lpwstr>
  </property>
  <property fmtid="{D5CDD505-2E9C-101B-9397-08002B2CF9AE}" pid="16" name="MediaServiceImageTags">
    <vt:lpwstr/>
  </property>
</Properties>
</file>