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48425"/>
            <a:ext cx="9144000" cy="409575"/>
          </a:xfrm>
          <a:custGeom>
            <a:avLst/>
            <a:gdLst/>
            <a:ahLst/>
            <a:cxnLst/>
            <a:rect l="l" t="t" r="r" b="b"/>
            <a:pathLst>
              <a:path w="9144000" h="409575">
                <a:moveTo>
                  <a:pt x="9144000" y="0"/>
                </a:moveTo>
                <a:lnTo>
                  <a:pt x="0" y="0"/>
                </a:lnTo>
                <a:lnTo>
                  <a:pt x="0" y="409575"/>
                </a:lnTo>
                <a:lnTo>
                  <a:pt x="9144000" y="4095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3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0851" y="230971"/>
            <a:ext cx="2589533" cy="83150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2420873"/>
            <a:ext cx="9144000" cy="4018279"/>
          </a:xfrm>
          <a:custGeom>
            <a:avLst/>
            <a:gdLst/>
            <a:ahLst/>
            <a:cxnLst/>
            <a:rect l="l" t="t" r="r" b="b"/>
            <a:pathLst>
              <a:path w="9144000" h="4018279">
                <a:moveTo>
                  <a:pt x="9144000" y="0"/>
                </a:moveTo>
                <a:lnTo>
                  <a:pt x="0" y="0"/>
                </a:lnTo>
                <a:lnTo>
                  <a:pt x="0" y="4018026"/>
                </a:lnTo>
                <a:lnTo>
                  <a:pt x="9144000" y="4018026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3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3"/>
            <a:ext cx="9144000" cy="1125855"/>
          </a:xfrm>
          <a:custGeom>
            <a:avLst/>
            <a:gdLst/>
            <a:ahLst/>
            <a:cxnLst/>
            <a:rect l="l" t="t" r="r" b="b"/>
            <a:pathLst>
              <a:path w="9144000" h="1125855">
                <a:moveTo>
                  <a:pt x="9144000" y="0"/>
                </a:moveTo>
                <a:lnTo>
                  <a:pt x="0" y="0"/>
                </a:lnTo>
                <a:lnTo>
                  <a:pt x="0" y="1125537"/>
                </a:lnTo>
                <a:lnTo>
                  <a:pt x="9144000" y="1125537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4501" y="625474"/>
            <a:ext cx="4248150" cy="14351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12468" y="2767330"/>
            <a:ext cx="5719063" cy="118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53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5203" y="5216397"/>
            <a:ext cx="6177280" cy="114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9389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AMRFV-</a:t>
            </a:r>
            <a:r>
              <a:rPr spc="-20" dirty="0"/>
              <a:t>Training</a:t>
            </a:r>
            <a:r>
              <a:rPr spc="-15" dirty="0"/>
              <a:t> </a:t>
            </a:r>
            <a:r>
              <a:rPr dirty="0"/>
              <a:t>2025</a:t>
            </a:r>
            <a:r>
              <a:rPr spc="35" dirty="0"/>
              <a:t> </a:t>
            </a:r>
            <a:r>
              <a:rPr spc="-10" dirty="0"/>
              <a:t>Salzburg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27.02.2025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0170">
              <a:lnSpc>
                <a:spcPts val="1240"/>
              </a:lnSpc>
            </a:pPr>
            <a:r>
              <a:rPr spc="-20" dirty="0"/>
              <a:t>Tzt.</a:t>
            </a:r>
            <a:r>
              <a:rPr spc="-30" dirty="0"/>
              <a:t> </a:t>
            </a:r>
            <a:r>
              <a:rPr spc="-40" dirty="0"/>
              <a:t>Dr.</a:t>
            </a:r>
            <a:r>
              <a:rPr spc="-25" dirty="0"/>
              <a:t> </a:t>
            </a:r>
            <a:r>
              <a:rPr dirty="0"/>
              <a:t>Höller</a:t>
            </a:r>
            <a:r>
              <a:rPr spc="-20" dirty="0"/>
              <a:t> </a:t>
            </a:r>
            <a:r>
              <a:rPr dirty="0"/>
              <a:t>Raphael</a:t>
            </a:r>
            <a:r>
              <a:rPr spc="-25" dirty="0"/>
              <a:t> </a:t>
            </a:r>
            <a:r>
              <a:rPr dirty="0"/>
              <a:t>│</a:t>
            </a:r>
            <a:r>
              <a:rPr spc="-5" dirty="0"/>
              <a:t> </a:t>
            </a: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53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9389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AMRFV-</a:t>
            </a:r>
            <a:r>
              <a:rPr spc="-20" dirty="0"/>
              <a:t>Training</a:t>
            </a:r>
            <a:r>
              <a:rPr spc="-15" dirty="0"/>
              <a:t> </a:t>
            </a:r>
            <a:r>
              <a:rPr dirty="0"/>
              <a:t>2025</a:t>
            </a:r>
            <a:r>
              <a:rPr spc="35" dirty="0"/>
              <a:t> </a:t>
            </a:r>
            <a:r>
              <a:rPr spc="-10" dirty="0"/>
              <a:t>Salzburg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27.02.2025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0170">
              <a:lnSpc>
                <a:spcPts val="1240"/>
              </a:lnSpc>
            </a:pPr>
            <a:r>
              <a:rPr spc="-20" dirty="0"/>
              <a:t>Tzt.</a:t>
            </a:r>
            <a:r>
              <a:rPr spc="-30" dirty="0"/>
              <a:t> </a:t>
            </a:r>
            <a:r>
              <a:rPr spc="-40" dirty="0"/>
              <a:t>Dr.</a:t>
            </a:r>
            <a:r>
              <a:rPr spc="-25" dirty="0"/>
              <a:t> </a:t>
            </a:r>
            <a:r>
              <a:rPr dirty="0"/>
              <a:t>Höller</a:t>
            </a:r>
            <a:r>
              <a:rPr spc="-20" dirty="0"/>
              <a:t> </a:t>
            </a:r>
            <a:r>
              <a:rPr dirty="0"/>
              <a:t>Raphael</a:t>
            </a:r>
            <a:r>
              <a:rPr spc="-25" dirty="0"/>
              <a:t> </a:t>
            </a:r>
            <a:r>
              <a:rPr dirty="0"/>
              <a:t>│</a:t>
            </a:r>
            <a:r>
              <a:rPr spc="-5" dirty="0"/>
              <a:t> </a:t>
            </a: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53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AMRFV-</a:t>
            </a:r>
            <a:r>
              <a:rPr spc="-20" dirty="0"/>
              <a:t>Training</a:t>
            </a:r>
            <a:r>
              <a:rPr spc="-15" dirty="0"/>
              <a:t> </a:t>
            </a:r>
            <a:r>
              <a:rPr dirty="0"/>
              <a:t>2025</a:t>
            </a:r>
            <a:r>
              <a:rPr spc="35" dirty="0"/>
              <a:t> </a:t>
            </a:r>
            <a:r>
              <a:rPr spc="-10" dirty="0"/>
              <a:t>Salzburg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27.02.2025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0170">
              <a:lnSpc>
                <a:spcPts val="1240"/>
              </a:lnSpc>
            </a:pPr>
            <a:r>
              <a:rPr spc="-20" dirty="0"/>
              <a:t>Tzt.</a:t>
            </a:r>
            <a:r>
              <a:rPr spc="-30" dirty="0"/>
              <a:t> </a:t>
            </a:r>
            <a:r>
              <a:rPr spc="-40" dirty="0"/>
              <a:t>Dr.</a:t>
            </a:r>
            <a:r>
              <a:rPr spc="-25" dirty="0"/>
              <a:t> </a:t>
            </a:r>
            <a:r>
              <a:rPr dirty="0"/>
              <a:t>Höller</a:t>
            </a:r>
            <a:r>
              <a:rPr spc="-20" dirty="0"/>
              <a:t> </a:t>
            </a:r>
            <a:r>
              <a:rPr dirty="0"/>
              <a:t>Raphael</a:t>
            </a:r>
            <a:r>
              <a:rPr spc="-25" dirty="0"/>
              <a:t> </a:t>
            </a:r>
            <a:r>
              <a:rPr dirty="0"/>
              <a:t>│</a:t>
            </a:r>
            <a:r>
              <a:rPr spc="-5" dirty="0"/>
              <a:t> </a:t>
            </a: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53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AMRFV-</a:t>
            </a:r>
            <a:r>
              <a:rPr spc="-20" dirty="0"/>
              <a:t>Training</a:t>
            </a:r>
            <a:r>
              <a:rPr spc="-15" dirty="0"/>
              <a:t> </a:t>
            </a:r>
            <a:r>
              <a:rPr dirty="0"/>
              <a:t>2025</a:t>
            </a:r>
            <a:r>
              <a:rPr spc="35" dirty="0"/>
              <a:t> </a:t>
            </a:r>
            <a:r>
              <a:rPr spc="-10" dirty="0"/>
              <a:t>Salzburg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27.02.2025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0170">
              <a:lnSpc>
                <a:spcPts val="1240"/>
              </a:lnSpc>
            </a:pPr>
            <a:r>
              <a:rPr spc="-20" dirty="0"/>
              <a:t>Tzt.</a:t>
            </a:r>
            <a:r>
              <a:rPr spc="-30" dirty="0"/>
              <a:t> </a:t>
            </a:r>
            <a:r>
              <a:rPr spc="-40" dirty="0"/>
              <a:t>Dr.</a:t>
            </a:r>
            <a:r>
              <a:rPr spc="-25" dirty="0"/>
              <a:t> </a:t>
            </a:r>
            <a:r>
              <a:rPr dirty="0"/>
              <a:t>Höller</a:t>
            </a:r>
            <a:r>
              <a:rPr spc="-20" dirty="0"/>
              <a:t> </a:t>
            </a:r>
            <a:r>
              <a:rPr dirty="0"/>
              <a:t>Raphael</a:t>
            </a:r>
            <a:r>
              <a:rPr spc="-25" dirty="0"/>
              <a:t> </a:t>
            </a:r>
            <a:r>
              <a:rPr dirty="0"/>
              <a:t>│</a:t>
            </a:r>
            <a:r>
              <a:rPr spc="-5" dirty="0"/>
              <a:t> </a:t>
            </a: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AMRFV-</a:t>
            </a:r>
            <a:r>
              <a:rPr spc="-20" dirty="0"/>
              <a:t>Training</a:t>
            </a:r>
            <a:r>
              <a:rPr spc="-15" dirty="0"/>
              <a:t> </a:t>
            </a:r>
            <a:r>
              <a:rPr dirty="0"/>
              <a:t>2025</a:t>
            </a:r>
            <a:r>
              <a:rPr spc="35" dirty="0"/>
              <a:t> </a:t>
            </a:r>
            <a:r>
              <a:rPr spc="-10" dirty="0"/>
              <a:t>Salzburg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27.02.2025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0170">
              <a:lnSpc>
                <a:spcPts val="1240"/>
              </a:lnSpc>
            </a:pPr>
            <a:r>
              <a:rPr spc="-20" dirty="0"/>
              <a:t>Tzt.</a:t>
            </a:r>
            <a:r>
              <a:rPr spc="-30" dirty="0"/>
              <a:t> </a:t>
            </a:r>
            <a:r>
              <a:rPr spc="-40" dirty="0"/>
              <a:t>Dr.</a:t>
            </a:r>
            <a:r>
              <a:rPr spc="-25" dirty="0"/>
              <a:t> </a:t>
            </a:r>
            <a:r>
              <a:rPr dirty="0"/>
              <a:t>Höller</a:t>
            </a:r>
            <a:r>
              <a:rPr spc="-20" dirty="0"/>
              <a:t> </a:t>
            </a:r>
            <a:r>
              <a:rPr dirty="0"/>
              <a:t>Raphael</a:t>
            </a:r>
            <a:r>
              <a:rPr spc="-25" dirty="0"/>
              <a:t> </a:t>
            </a:r>
            <a:r>
              <a:rPr dirty="0"/>
              <a:t>│</a:t>
            </a:r>
            <a:r>
              <a:rPr spc="-5" dirty="0"/>
              <a:t> </a:t>
            </a: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48425"/>
            <a:ext cx="9144000" cy="409575"/>
          </a:xfrm>
          <a:custGeom>
            <a:avLst/>
            <a:gdLst/>
            <a:ahLst/>
            <a:cxnLst/>
            <a:rect l="l" t="t" r="r" b="b"/>
            <a:pathLst>
              <a:path w="9144000" h="409575">
                <a:moveTo>
                  <a:pt x="9144000" y="0"/>
                </a:moveTo>
                <a:lnTo>
                  <a:pt x="0" y="0"/>
                </a:lnTo>
                <a:lnTo>
                  <a:pt x="0" y="409575"/>
                </a:lnTo>
                <a:lnTo>
                  <a:pt x="9144000" y="409575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3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00851" y="230971"/>
            <a:ext cx="2589533" cy="83150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252412"/>
            <a:ext cx="6019800" cy="360680"/>
          </a:xfrm>
          <a:custGeom>
            <a:avLst/>
            <a:gdLst/>
            <a:ahLst/>
            <a:cxnLst/>
            <a:rect l="l" t="t" r="r" b="b"/>
            <a:pathLst>
              <a:path w="6019800" h="360680">
                <a:moveTo>
                  <a:pt x="6019800" y="0"/>
                </a:moveTo>
                <a:lnTo>
                  <a:pt x="0" y="0"/>
                </a:lnTo>
                <a:lnTo>
                  <a:pt x="0" y="360362"/>
                </a:lnTo>
                <a:lnTo>
                  <a:pt x="6019800" y="360362"/>
                </a:lnTo>
                <a:lnTo>
                  <a:pt x="6019800" y="0"/>
                </a:lnTo>
                <a:close/>
              </a:path>
            </a:pathLst>
          </a:custGeom>
          <a:solidFill>
            <a:srgbClr val="0053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026109"/>
            <a:ext cx="7251065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53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216911"/>
            <a:ext cx="3867785" cy="3829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9389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12641" y="6557264"/>
            <a:ext cx="192023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AMRFV-</a:t>
            </a:r>
            <a:r>
              <a:rPr spc="-20" dirty="0"/>
              <a:t>Training</a:t>
            </a:r>
            <a:r>
              <a:rPr spc="-15" dirty="0"/>
              <a:t> </a:t>
            </a:r>
            <a:r>
              <a:rPr dirty="0"/>
              <a:t>2025</a:t>
            </a:r>
            <a:r>
              <a:rPr spc="35" dirty="0"/>
              <a:t> </a:t>
            </a:r>
            <a:r>
              <a:rPr spc="-10" dirty="0"/>
              <a:t>Salzburg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940" y="6557264"/>
            <a:ext cx="7296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27.02.2025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21245" y="6557264"/>
            <a:ext cx="172529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0170">
              <a:lnSpc>
                <a:spcPts val="1240"/>
              </a:lnSpc>
            </a:pPr>
            <a:r>
              <a:rPr spc="-20" dirty="0"/>
              <a:t>Tzt.</a:t>
            </a:r>
            <a:r>
              <a:rPr spc="-30" dirty="0"/>
              <a:t> </a:t>
            </a:r>
            <a:r>
              <a:rPr spc="-40" dirty="0"/>
              <a:t>Dr.</a:t>
            </a:r>
            <a:r>
              <a:rPr spc="-25" dirty="0"/>
              <a:t> </a:t>
            </a:r>
            <a:r>
              <a:rPr dirty="0"/>
              <a:t>Höller</a:t>
            </a:r>
            <a:r>
              <a:rPr spc="-20" dirty="0"/>
              <a:t> </a:t>
            </a:r>
            <a:r>
              <a:rPr dirty="0"/>
              <a:t>Raphael</a:t>
            </a:r>
            <a:r>
              <a:rPr spc="-25" dirty="0"/>
              <a:t> </a:t>
            </a:r>
            <a:r>
              <a:rPr dirty="0"/>
              <a:t>│</a:t>
            </a:r>
            <a:r>
              <a:rPr spc="-5" dirty="0"/>
              <a:t> </a:t>
            </a: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2365" marR="5080" indent="-1099185">
              <a:lnSpc>
                <a:spcPct val="100000"/>
              </a:lnSpc>
              <a:spcBef>
                <a:spcPts val="105"/>
              </a:spcBef>
            </a:pPr>
            <a:r>
              <a:rPr sz="3800" spc="-10" dirty="0">
                <a:solidFill>
                  <a:srgbClr val="FFFFFF"/>
                </a:solidFill>
              </a:rPr>
              <a:t>Selektives</a:t>
            </a:r>
            <a:r>
              <a:rPr sz="3800" spc="-165" dirty="0">
                <a:solidFill>
                  <a:srgbClr val="FFFFFF"/>
                </a:solidFill>
              </a:rPr>
              <a:t> </a:t>
            </a:r>
            <a:r>
              <a:rPr sz="3800" spc="-25" dirty="0">
                <a:solidFill>
                  <a:srgbClr val="FFFFFF"/>
                </a:solidFill>
              </a:rPr>
              <a:t>Trockenstellen</a:t>
            </a:r>
            <a:r>
              <a:rPr sz="3800" spc="-145" dirty="0">
                <a:solidFill>
                  <a:srgbClr val="FFFFFF"/>
                </a:solidFill>
              </a:rPr>
              <a:t> </a:t>
            </a:r>
            <a:r>
              <a:rPr sz="3800" spc="-25" dirty="0">
                <a:solidFill>
                  <a:srgbClr val="FFFFFF"/>
                </a:solidFill>
              </a:rPr>
              <a:t>in </a:t>
            </a:r>
            <a:r>
              <a:rPr sz="3800" spc="-10" dirty="0">
                <a:solidFill>
                  <a:srgbClr val="FFFFFF"/>
                </a:solidFill>
              </a:rPr>
              <a:t>Milchviehherden</a:t>
            </a:r>
            <a:endParaRPr sz="3800"/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531495" marR="495934" algn="ctr">
              <a:lnSpc>
                <a:spcPts val="2810"/>
              </a:lnSpc>
              <a:spcBef>
                <a:spcPts val="455"/>
              </a:spcBef>
            </a:pPr>
            <a:r>
              <a:rPr sz="2600" spc="-25" dirty="0">
                <a:latin typeface="Segoe UI"/>
                <a:cs typeface="Segoe UI"/>
              </a:rPr>
              <a:t>Dr.</a:t>
            </a:r>
            <a:r>
              <a:rPr sz="2600" spc="-70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med.</a:t>
            </a:r>
            <a:r>
              <a:rPr sz="2600" spc="-7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vet.</a:t>
            </a:r>
            <a:r>
              <a:rPr sz="2600" spc="-8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Raphael</a:t>
            </a:r>
            <a:r>
              <a:rPr sz="2600" spc="-85" dirty="0">
                <a:latin typeface="Segoe UI"/>
                <a:cs typeface="Segoe UI"/>
              </a:rPr>
              <a:t> </a:t>
            </a:r>
            <a:r>
              <a:rPr sz="2600" dirty="0">
                <a:latin typeface="Segoe UI"/>
                <a:cs typeface="Segoe UI"/>
              </a:rPr>
              <a:t>Höller</a:t>
            </a:r>
            <a:r>
              <a:rPr sz="2600" spc="-85" dirty="0">
                <a:latin typeface="Segoe UI"/>
                <a:cs typeface="Segoe UI"/>
              </a:rPr>
              <a:t> </a:t>
            </a:r>
            <a:r>
              <a:rPr sz="2600" spc="-10" dirty="0">
                <a:latin typeface="Segoe UI"/>
                <a:cs typeface="Segoe UI"/>
              </a:rPr>
              <a:t>FTA</a:t>
            </a:r>
            <a:r>
              <a:rPr sz="2600" spc="-70" dirty="0">
                <a:latin typeface="Segoe UI"/>
                <a:cs typeface="Segoe UI"/>
              </a:rPr>
              <a:t> </a:t>
            </a:r>
            <a:r>
              <a:rPr sz="2600" spc="-25" dirty="0">
                <a:latin typeface="Segoe UI"/>
                <a:cs typeface="Segoe UI"/>
              </a:rPr>
              <a:t>für </a:t>
            </a:r>
            <a:r>
              <a:rPr sz="2600" spc="-10" dirty="0">
                <a:latin typeface="Segoe UI"/>
                <a:cs typeface="Segoe UI"/>
              </a:rPr>
              <a:t>Wiederkäuer</a:t>
            </a:r>
            <a:endParaRPr sz="26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1190"/>
              </a:spcBef>
            </a:pPr>
            <a:r>
              <a:rPr sz="1400" spc="-10" dirty="0">
                <a:solidFill>
                  <a:srgbClr val="FFFFFF"/>
                </a:solidFill>
              </a:rPr>
              <a:t>Tierarzt</a:t>
            </a:r>
            <a:r>
              <a:rPr sz="1400" spc="-50" dirty="0">
                <a:solidFill>
                  <a:srgbClr val="FFFFFF"/>
                </a:solidFill>
              </a:rPr>
              <a:t> </a:t>
            </a:r>
            <a:r>
              <a:rPr sz="1400" spc="-45" dirty="0">
                <a:solidFill>
                  <a:srgbClr val="FFFFFF"/>
                </a:solidFill>
              </a:rPr>
              <a:t>Dr.</a:t>
            </a:r>
            <a:r>
              <a:rPr sz="1400" spc="-3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med.</a:t>
            </a:r>
            <a:r>
              <a:rPr sz="1400" spc="-3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vet.</a:t>
            </a:r>
            <a:r>
              <a:rPr sz="1400" spc="-3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Höller</a:t>
            </a:r>
            <a:r>
              <a:rPr sz="1400" spc="-35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Raphael</a:t>
            </a:r>
            <a:r>
              <a:rPr sz="1400" spc="-3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│</a:t>
            </a:r>
            <a:r>
              <a:rPr sz="1400" spc="-30" dirty="0">
                <a:solidFill>
                  <a:srgbClr val="FFFFFF"/>
                </a:solidFill>
              </a:rPr>
              <a:t> </a:t>
            </a:r>
            <a:r>
              <a:rPr sz="1400" spc="-10" dirty="0">
                <a:solidFill>
                  <a:srgbClr val="FFFFFF"/>
                </a:solidFill>
              </a:rPr>
              <a:t>Tierarztpraxis</a:t>
            </a:r>
            <a:r>
              <a:rPr sz="1400" spc="-2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HöllerVET</a:t>
            </a:r>
            <a:r>
              <a:rPr sz="1400" spc="-2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│</a:t>
            </a:r>
            <a:r>
              <a:rPr sz="1400" spc="-40" dirty="0">
                <a:solidFill>
                  <a:srgbClr val="FFFFFF"/>
                </a:solidFill>
              </a:rPr>
              <a:t> </a:t>
            </a:r>
            <a:r>
              <a:rPr sz="1400" dirty="0">
                <a:solidFill>
                  <a:srgbClr val="FFFFFF"/>
                </a:solidFill>
              </a:rPr>
              <a:t>A-</a:t>
            </a:r>
            <a:r>
              <a:rPr sz="1400" spc="-10" dirty="0">
                <a:solidFill>
                  <a:srgbClr val="FFFFFF"/>
                </a:solidFill>
              </a:rPr>
              <a:t>3313Wallsee</a:t>
            </a:r>
            <a:r>
              <a:rPr sz="1400" spc="-20" dirty="0">
                <a:solidFill>
                  <a:srgbClr val="FFFFFF"/>
                </a:solidFill>
              </a:rPr>
              <a:t> (NÖ)</a:t>
            </a:r>
            <a:endParaRPr sz="1400"/>
          </a:p>
        </p:txBody>
      </p:sp>
      <p:grpSp>
        <p:nvGrpSpPr>
          <p:cNvPr id="4" name="object 4"/>
          <p:cNvGrpSpPr/>
          <p:nvPr/>
        </p:nvGrpSpPr>
        <p:grpSpPr>
          <a:xfrm>
            <a:off x="3785615" y="4136771"/>
            <a:ext cx="1570990" cy="2070100"/>
            <a:chOff x="3785615" y="4136771"/>
            <a:chExt cx="1570990" cy="20701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5615" y="5152644"/>
              <a:ext cx="1570482" cy="10538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1236" y="4136771"/>
              <a:ext cx="1541526" cy="102603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27.02.2025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AMRFV-</a:t>
            </a:r>
            <a:r>
              <a:rPr spc="-20" dirty="0"/>
              <a:t>Training</a:t>
            </a:r>
            <a:r>
              <a:rPr spc="-15" dirty="0"/>
              <a:t> </a:t>
            </a:r>
            <a:r>
              <a:rPr dirty="0"/>
              <a:t>2025</a:t>
            </a:r>
            <a:r>
              <a:rPr spc="35" dirty="0"/>
              <a:t> </a:t>
            </a:r>
            <a:r>
              <a:rPr spc="-10" dirty="0"/>
              <a:t>Salzburg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1240"/>
              </a:lnSpc>
            </a:pPr>
            <a:r>
              <a:rPr spc="-20" dirty="0"/>
              <a:t>Tzt.</a:t>
            </a:r>
            <a:r>
              <a:rPr spc="-30" dirty="0"/>
              <a:t> </a:t>
            </a:r>
            <a:r>
              <a:rPr spc="-40" dirty="0"/>
              <a:t>Dr.</a:t>
            </a:r>
            <a:r>
              <a:rPr spc="-25" dirty="0"/>
              <a:t> </a:t>
            </a:r>
            <a:r>
              <a:rPr dirty="0"/>
              <a:t>Höller</a:t>
            </a:r>
            <a:r>
              <a:rPr spc="-20" dirty="0"/>
              <a:t> </a:t>
            </a:r>
            <a:r>
              <a:rPr dirty="0"/>
              <a:t>Raphael</a:t>
            </a:r>
            <a:r>
              <a:rPr spc="-25" dirty="0"/>
              <a:t> </a:t>
            </a:r>
            <a:r>
              <a:rPr dirty="0"/>
              <a:t>│</a:t>
            </a:r>
            <a:r>
              <a:rPr spc="-5" dirty="0"/>
              <a:t> </a:t>
            </a: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431795"/>
            <a:ext cx="3401695" cy="3503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08965" indent="-343535">
              <a:lnSpc>
                <a:spcPct val="100000"/>
              </a:lnSpc>
              <a:spcBef>
                <a:spcPts val="95"/>
              </a:spcBef>
              <a:buClr>
                <a:srgbClr val="938953"/>
              </a:buClr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solidFill>
                  <a:srgbClr val="938953"/>
                </a:solidFill>
                <a:latin typeface="Calibri"/>
                <a:cs typeface="Calibri"/>
              </a:rPr>
              <a:t>Überprüfen</a:t>
            </a:r>
            <a:r>
              <a:rPr sz="2800" spc="-10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938953"/>
                </a:solidFill>
                <a:latin typeface="Calibri"/>
                <a:cs typeface="Calibri"/>
              </a:rPr>
              <a:t>der </a:t>
            </a:r>
            <a:r>
              <a:rPr sz="2800" spc="-10" dirty="0">
                <a:solidFill>
                  <a:srgbClr val="938953"/>
                </a:solidFill>
                <a:latin typeface="Calibri"/>
                <a:cs typeface="Calibri"/>
              </a:rPr>
              <a:t>implementierten Massnahmen</a:t>
            </a:r>
            <a:endParaRPr sz="280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5015" algn="l"/>
              </a:tabLst>
            </a:pPr>
            <a:r>
              <a:rPr sz="2400" spc="-10" dirty="0">
                <a:solidFill>
                  <a:srgbClr val="938953"/>
                </a:solidFill>
                <a:latin typeface="Calibri"/>
                <a:cs typeface="Calibri"/>
              </a:rPr>
              <a:t>Bu-Proben</a:t>
            </a:r>
            <a:endParaRPr sz="240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5015" algn="l"/>
              </a:tabLst>
            </a:pPr>
            <a:r>
              <a:rPr sz="2400" spc="-25" dirty="0">
                <a:solidFill>
                  <a:srgbClr val="938953"/>
                </a:solidFill>
                <a:latin typeface="Calibri"/>
                <a:cs typeface="Calibri"/>
              </a:rPr>
              <a:t>Trockenstellvorgehen</a:t>
            </a:r>
            <a:endParaRPr sz="240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5015" algn="l"/>
              </a:tabLst>
            </a:pPr>
            <a:r>
              <a:rPr sz="2400" spc="-10" dirty="0">
                <a:solidFill>
                  <a:srgbClr val="938953"/>
                </a:solidFill>
                <a:latin typeface="Calibri"/>
                <a:cs typeface="Calibri"/>
              </a:rPr>
              <a:t>AB-Trockensteller</a:t>
            </a:r>
            <a:endParaRPr sz="240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5015" algn="l"/>
              </a:tabLst>
            </a:pPr>
            <a:r>
              <a:rPr sz="2400" spc="-10" dirty="0">
                <a:solidFill>
                  <a:srgbClr val="938953"/>
                </a:solidFill>
                <a:latin typeface="Calibri"/>
                <a:cs typeface="Calibri"/>
              </a:rPr>
              <a:t>Aufstallung,</a:t>
            </a:r>
            <a:r>
              <a:rPr sz="2400" spc="-1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938953"/>
                </a:solidFill>
                <a:latin typeface="Calibri"/>
                <a:cs typeface="Calibri"/>
              </a:rPr>
              <a:t>Hygiene</a:t>
            </a:r>
            <a:endParaRPr sz="2400">
              <a:latin typeface="Calibri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5015" algn="l"/>
              </a:tabLst>
            </a:pPr>
            <a:r>
              <a:rPr sz="2400" spc="-10" dirty="0">
                <a:solidFill>
                  <a:srgbClr val="938953"/>
                </a:solidFill>
                <a:latin typeface="Calibri"/>
                <a:cs typeface="Calibri"/>
              </a:rPr>
              <a:t>Fütterung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7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Monitoring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6526" y="2781300"/>
            <a:ext cx="4038600" cy="21304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27.02.2025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AMRFV-</a:t>
            </a:r>
            <a:r>
              <a:rPr spc="-20" dirty="0"/>
              <a:t>Training</a:t>
            </a:r>
            <a:r>
              <a:rPr spc="-15" dirty="0"/>
              <a:t> </a:t>
            </a:r>
            <a:r>
              <a:rPr dirty="0"/>
              <a:t>2025</a:t>
            </a:r>
            <a:r>
              <a:rPr spc="35" dirty="0"/>
              <a:t> </a:t>
            </a:r>
            <a:r>
              <a:rPr spc="-10" dirty="0"/>
              <a:t>Salzburg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0" dirty="0"/>
              <a:t>Tzt.</a:t>
            </a:r>
            <a:r>
              <a:rPr spc="-30" dirty="0"/>
              <a:t> </a:t>
            </a:r>
            <a:r>
              <a:rPr spc="-40" dirty="0"/>
              <a:t>Dr.</a:t>
            </a:r>
            <a:r>
              <a:rPr spc="-25" dirty="0"/>
              <a:t> </a:t>
            </a:r>
            <a:r>
              <a:rPr dirty="0"/>
              <a:t>Höller</a:t>
            </a:r>
            <a:r>
              <a:rPr spc="-20" dirty="0"/>
              <a:t> </a:t>
            </a:r>
            <a:r>
              <a:rPr dirty="0"/>
              <a:t>Raphael</a:t>
            </a:r>
            <a:r>
              <a:rPr spc="-25" dirty="0"/>
              <a:t> </a:t>
            </a:r>
            <a:r>
              <a:rPr dirty="0"/>
              <a:t>│</a:t>
            </a:r>
            <a:r>
              <a:rPr spc="-5" dirty="0"/>
              <a:t> </a:t>
            </a: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240" y="1509140"/>
            <a:ext cx="7891780" cy="4861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Clr>
                <a:srgbClr val="938953"/>
              </a:buClr>
              <a:buFont typeface="Arial"/>
              <a:buChar char="•"/>
              <a:tabLst>
                <a:tab pos="354965" algn="l"/>
              </a:tabLst>
            </a:pPr>
            <a:r>
              <a:rPr sz="2600" spc="-10" dirty="0">
                <a:solidFill>
                  <a:srgbClr val="938953"/>
                </a:solidFill>
                <a:latin typeface="Calibri"/>
                <a:cs typeface="Calibri"/>
              </a:rPr>
              <a:t>Systematisch</a:t>
            </a:r>
            <a:r>
              <a:rPr sz="2600" spc="-8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938953"/>
                </a:solidFill>
                <a:latin typeface="Calibri"/>
                <a:cs typeface="Calibri"/>
              </a:rPr>
              <a:t>kuhindividuell</a:t>
            </a:r>
            <a:r>
              <a:rPr sz="2600" b="1" spc="-1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938953"/>
                </a:solidFill>
                <a:latin typeface="Calibri"/>
                <a:cs typeface="Calibri"/>
              </a:rPr>
              <a:t>im</a:t>
            </a:r>
            <a:r>
              <a:rPr sz="2600" spc="-4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938953"/>
                </a:solidFill>
                <a:latin typeface="Calibri"/>
                <a:cs typeface="Calibri"/>
              </a:rPr>
              <a:t>Zuge</a:t>
            </a:r>
            <a:r>
              <a:rPr sz="2600" spc="-7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938953"/>
                </a:solidFill>
                <a:latin typeface="Calibri"/>
                <a:cs typeface="Calibri"/>
              </a:rPr>
              <a:t>einer</a:t>
            </a:r>
            <a:r>
              <a:rPr sz="2600" spc="-6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938953"/>
                </a:solidFill>
                <a:latin typeface="Calibri"/>
                <a:cs typeface="Calibri"/>
              </a:rPr>
              <a:t>Visite </a:t>
            </a:r>
            <a:r>
              <a:rPr sz="2600" dirty="0">
                <a:solidFill>
                  <a:srgbClr val="938953"/>
                </a:solidFill>
                <a:latin typeface="Calibri"/>
                <a:cs typeface="Calibri"/>
              </a:rPr>
              <a:t>besprechen,</a:t>
            </a:r>
            <a:r>
              <a:rPr sz="2600" spc="-8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938953"/>
                </a:solidFill>
                <a:latin typeface="Calibri"/>
                <a:cs typeface="Calibri"/>
              </a:rPr>
              <a:t>welche</a:t>
            </a:r>
            <a:r>
              <a:rPr sz="2600" spc="-6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938953"/>
                </a:solidFill>
                <a:latin typeface="Calibri"/>
                <a:cs typeface="Calibri"/>
              </a:rPr>
              <a:t>Kühe</a:t>
            </a:r>
            <a:r>
              <a:rPr sz="2600" spc="-7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938953"/>
                </a:solidFill>
                <a:latin typeface="Calibri"/>
                <a:cs typeface="Calibri"/>
              </a:rPr>
              <a:t>in</a:t>
            </a:r>
            <a:r>
              <a:rPr sz="2600" spc="-6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938953"/>
                </a:solidFill>
                <a:latin typeface="Calibri"/>
                <a:cs typeface="Calibri"/>
              </a:rPr>
              <a:t>den</a:t>
            </a:r>
            <a:r>
              <a:rPr sz="2600" spc="-6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938953"/>
                </a:solidFill>
                <a:latin typeface="Calibri"/>
                <a:cs typeface="Calibri"/>
              </a:rPr>
              <a:t>nächsten</a:t>
            </a:r>
            <a:r>
              <a:rPr sz="2600" spc="-8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938953"/>
                </a:solidFill>
                <a:latin typeface="Calibri"/>
                <a:cs typeface="Calibri"/>
              </a:rPr>
              <a:t>14</a:t>
            </a:r>
            <a:r>
              <a:rPr sz="2600" spc="-6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rgbClr val="938953"/>
                </a:solidFill>
                <a:latin typeface="Calibri"/>
                <a:cs typeface="Calibri"/>
              </a:rPr>
              <a:t>Tagen</a:t>
            </a:r>
            <a:r>
              <a:rPr sz="2600" spc="-7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938953"/>
                </a:solidFill>
                <a:latin typeface="Calibri"/>
                <a:cs typeface="Calibri"/>
              </a:rPr>
              <a:t>zum </a:t>
            </a:r>
            <a:r>
              <a:rPr sz="2600" spc="-30" dirty="0">
                <a:solidFill>
                  <a:srgbClr val="938953"/>
                </a:solidFill>
                <a:latin typeface="Calibri"/>
                <a:cs typeface="Calibri"/>
              </a:rPr>
              <a:t>Trockenstellen</a:t>
            </a:r>
            <a:r>
              <a:rPr sz="2600" spc="-6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938953"/>
                </a:solidFill>
                <a:latin typeface="Calibri"/>
                <a:cs typeface="Calibri"/>
              </a:rPr>
              <a:t>sind</a:t>
            </a:r>
            <a:r>
              <a:rPr sz="2600" spc="-4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938953"/>
                </a:solidFill>
                <a:latin typeface="Calibri"/>
                <a:cs typeface="Calibri"/>
              </a:rPr>
              <a:t>(Kundenbindung)</a:t>
            </a:r>
            <a:endParaRPr sz="2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</a:tabLst>
            </a:pPr>
            <a:r>
              <a:rPr sz="2600" spc="-10" dirty="0">
                <a:solidFill>
                  <a:srgbClr val="938953"/>
                </a:solidFill>
                <a:latin typeface="Calibri"/>
                <a:cs typeface="Calibri"/>
              </a:rPr>
              <a:t>BU-Milchprobe</a:t>
            </a:r>
            <a:endParaRPr sz="2600">
              <a:latin typeface="Calibri"/>
              <a:cs typeface="Calibri"/>
            </a:endParaRPr>
          </a:p>
          <a:p>
            <a:pPr marL="354965" marR="221869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</a:tabLst>
            </a:pPr>
            <a:r>
              <a:rPr sz="2600" spc="-10" dirty="0">
                <a:solidFill>
                  <a:srgbClr val="938953"/>
                </a:solidFill>
                <a:latin typeface="Calibri"/>
                <a:cs typeface="Calibri"/>
              </a:rPr>
              <a:t>LKV-</a:t>
            </a:r>
            <a:r>
              <a:rPr sz="2600" dirty="0">
                <a:solidFill>
                  <a:srgbClr val="938953"/>
                </a:solidFill>
                <a:latin typeface="Calibri"/>
                <a:cs typeface="Calibri"/>
              </a:rPr>
              <a:t>Daten</a:t>
            </a:r>
            <a:r>
              <a:rPr sz="2600" spc="-5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938953"/>
                </a:solidFill>
                <a:latin typeface="Calibri"/>
                <a:cs typeface="Calibri"/>
              </a:rPr>
              <a:t>-</a:t>
            </a:r>
            <a:r>
              <a:rPr sz="2600" spc="-3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938953"/>
                </a:solidFill>
                <a:latin typeface="Calibri"/>
                <a:cs typeface="Calibri"/>
              </a:rPr>
              <a:t>Tankmilchzellzahl</a:t>
            </a:r>
            <a:r>
              <a:rPr sz="2600" spc="-5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938953"/>
                </a:solidFill>
                <a:latin typeface="Calibri"/>
                <a:cs typeface="Calibri"/>
              </a:rPr>
              <a:t>(letzten</a:t>
            </a:r>
            <a:r>
              <a:rPr sz="2600" spc="-7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938953"/>
                </a:solidFill>
                <a:latin typeface="Calibri"/>
                <a:cs typeface="Calibri"/>
              </a:rPr>
              <a:t>3 </a:t>
            </a:r>
            <a:r>
              <a:rPr sz="2600" spc="-10" dirty="0">
                <a:solidFill>
                  <a:srgbClr val="938953"/>
                </a:solidFill>
                <a:latin typeface="Calibri"/>
                <a:cs typeface="Calibri"/>
              </a:rPr>
              <a:t>Zellzahlmessungen)</a:t>
            </a:r>
            <a:endParaRPr sz="2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</a:tabLst>
            </a:pPr>
            <a:r>
              <a:rPr sz="2600" spc="-10" dirty="0">
                <a:solidFill>
                  <a:srgbClr val="938953"/>
                </a:solidFill>
                <a:latin typeface="Calibri"/>
                <a:cs typeface="Calibri"/>
              </a:rPr>
              <a:t>Praxisverwaltungsprogramm</a:t>
            </a:r>
            <a:endParaRPr sz="2600">
              <a:latin typeface="Calibri"/>
              <a:cs typeface="Calibri"/>
            </a:endParaRPr>
          </a:p>
          <a:p>
            <a:pPr marL="645160" lvl="1" indent="-175895">
              <a:lnSpc>
                <a:spcPct val="100000"/>
              </a:lnSpc>
              <a:spcBef>
                <a:spcPts val="625"/>
              </a:spcBef>
              <a:buChar char="-"/>
              <a:tabLst>
                <a:tab pos="645160" algn="l"/>
              </a:tabLst>
            </a:pPr>
            <a:r>
              <a:rPr sz="2600" spc="-10" dirty="0">
                <a:solidFill>
                  <a:srgbClr val="938953"/>
                </a:solidFill>
                <a:latin typeface="Calibri"/>
                <a:cs typeface="Calibri"/>
              </a:rPr>
              <a:t>Mastitisgeschichte</a:t>
            </a:r>
            <a:r>
              <a:rPr sz="2600" spc="-4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938953"/>
                </a:solidFill>
                <a:latin typeface="Calibri"/>
                <a:cs typeface="Calibri"/>
              </a:rPr>
              <a:t>der</a:t>
            </a:r>
            <a:r>
              <a:rPr sz="2600" spc="-1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938953"/>
                </a:solidFill>
                <a:latin typeface="Calibri"/>
                <a:cs typeface="Calibri"/>
              </a:rPr>
              <a:t>Kühe</a:t>
            </a:r>
            <a:endParaRPr sz="2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</a:tabLst>
            </a:pPr>
            <a:r>
              <a:rPr sz="2600" b="1" spc="-10" dirty="0">
                <a:solidFill>
                  <a:srgbClr val="938953"/>
                </a:solidFill>
                <a:latin typeface="Calibri"/>
                <a:cs typeface="Calibri"/>
              </a:rPr>
              <a:t>RDV4vet</a:t>
            </a:r>
            <a:endParaRPr sz="2600">
              <a:latin typeface="Calibri"/>
              <a:cs typeface="Calibri"/>
            </a:endParaRPr>
          </a:p>
          <a:p>
            <a:pPr marL="645160" lvl="1" indent="-175895">
              <a:lnSpc>
                <a:spcPct val="100000"/>
              </a:lnSpc>
              <a:spcBef>
                <a:spcPts val="625"/>
              </a:spcBef>
              <a:buChar char="-"/>
              <a:tabLst>
                <a:tab pos="645160" algn="l"/>
              </a:tabLst>
            </a:pPr>
            <a:r>
              <a:rPr sz="2600" dirty="0">
                <a:solidFill>
                  <a:srgbClr val="938953"/>
                </a:solidFill>
                <a:latin typeface="Calibri"/>
                <a:cs typeface="Calibri"/>
              </a:rPr>
              <a:t>„nur“</a:t>
            </a:r>
            <a:r>
              <a:rPr sz="2600" spc="-7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938953"/>
                </a:solidFill>
                <a:latin typeface="Calibri"/>
                <a:cs typeface="Calibri"/>
              </a:rPr>
              <a:t>Internet</a:t>
            </a:r>
            <a:r>
              <a:rPr sz="2600" spc="-7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938953"/>
                </a:solidFill>
                <a:latin typeface="Calibri"/>
                <a:cs typeface="Calibri"/>
              </a:rPr>
              <a:t>notwendig,</a:t>
            </a:r>
            <a:r>
              <a:rPr sz="2600" spc="-6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938953"/>
                </a:solidFill>
                <a:latin typeface="Calibri"/>
                <a:cs typeface="Calibri"/>
              </a:rPr>
              <a:t>kostenlos,</a:t>
            </a:r>
            <a:r>
              <a:rPr sz="2600" spc="-7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938953"/>
                </a:solidFill>
                <a:latin typeface="Calibri"/>
                <a:cs typeface="Calibri"/>
              </a:rPr>
              <a:t>keine</a:t>
            </a:r>
            <a:endParaRPr sz="26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</a:pPr>
            <a:r>
              <a:rPr sz="2600" spc="-20" dirty="0">
                <a:solidFill>
                  <a:srgbClr val="938953"/>
                </a:solidFill>
                <a:latin typeface="Calibri"/>
                <a:cs typeface="Calibri"/>
              </a:rPr>
              <a:t>Datenwartung</a:t>
            </a:r>
            <a:r>
              <a:rPr sz="2600" spc="-8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938953"/>
                </a:solidFill>
                <a:latin typeface="Calibri"/>
                <a:cs typeface="Calibri"/>
              </a:rPr>
              <a:t>und</a:t>
            </a:r>
            <a:r>
              <a:rPr sz="2600" spc="-6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938953"/>
                </a:solidFill>
                <a:latin typeface="Calibri"/>
                <a:cs typeface="Calibri"/>
              </a:rPr>
              <a:t>überall</a:t>
            </a:r>
            <a:r>
              <a:rPr sz="2600" spc="-6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938953"/>
                </a:solidFill>
                <a:latin typeface="Calibri"/>
                <a:cs typeface="Calibri"/>
              </a:rPr>
              <a:t>tagesaktuell</a:t>
            </a:r>
            <a:r>
              <a:rPr sz="2600" spc="-6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938953"/>
                </a:solidFill>
                <a:latin typeface="Calibri"/>
                <a:cs typeface="Calibri"/>
              </a:rPr>
              <a:t>verfügbar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27.02.2025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AMRFV-</a:t>
            </a:r>
            <a:r>
              <a:rPr spc="-20" dirty="0"/>
              <a:t>Training</a:t>
            </a:r>
            <a:r>
              <a:rPr spc="-15" dirty="0"/>
              <a:t> </a:t>
            </a:r>
            <a:r>
              <a:rPr dirty="0"/>
              <a:t>2025</a:t>
            </a:r>
            <a:r>
              <a:rPr spc="35" dirty="0"/>
              <a:t> </a:t>
            </a:r>
            <a:r>
              <a:rPr spc="-10" dirty="0"/>
              <a:t>Salzburg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0" dirty="0"/>
              <a:t>Tzt.</a:t>
            </a:r>
            <a:r>
              <a:rPr spc="-30" dirty="0"/>
              <a:t> </a:t>
            </a:r>
            <a:r>
              <a:rPr spc="-40" dirty="0"/>
              <a:t>Dr.</a:t>
            </a:r>
            <a:r>
              <a:rPr spc="-25" dirty="0"/>
              <a:t> </a:t>
            </a:r>
            <a:r>
              <a:rPr dirty="0"/>
              <a:t>Höller</a:t>
            </a:r>
            <a:r>
              <a:rPr spc="-20" dirty="0"/>
              <a:t> </a:t>
            </a:r>
            <a:r>
              <a:rPr dirty="0"/>
              <a:t>Raphael</a:t>
            </a:r>
            <a:r>
              <a:rPr spc="-25" dirty="0"/>
              <a:t> </a:t>
            </a:r>
            <a:r>
              <a:rPr dirty="0"/>
              <a:t>│</a:t>
            </a:r>
            <a:r>
              <a:rPr spc="-5" dirty="0"/>
              <a:t> </a:t>
            </a: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4240" y="748360"/>
            <a:ext cx="64008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Vorgehen</a:t>
            </a:r>
            <a:r>
              <a:rPr spc="-85" dirty="0"/>
              <a:t> </a:t>
            </a:r>
            <a:r>
              <a:rPr dirty="0"/>
              <a:t>in</a:t>
            </a:r>
            <a:r>
              <a:rPr spc="-70" dirty="0"/>
              <a:t> </a:t>
            </a:r>
            <a:r>
              <a:rPr dirty="0"/>
              <a:t>unserer</a:t>
            </a:r>
            <a:r>
              <a:rPr spc="-70" dirty="0"/>
              <a:t> </a:t>
            </a:r>
            <a:r>
              <a:rPr spc="-10" dirty="0"/>
              <a:t>Praxis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989" y="700532"/>
            <a:ext cx="54965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Selektiv</a:t>
            </a:r>
            <a:r>
              <a:rPr spc="-190" dirty="0"/>
              <a:t> </a:t>
            </a:r>
            <a:r>
              <a:rPr spc="-10" dirty="0"/>
              <a:t>Trockenstellen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52450" y="2378011"/>
            <a:ext cx="8108950" cy="1847850"/>
            <a:chOff x="552450" y="2378011"/>
            <a:chExt cx="8108950" cy="1847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675" y="2400299"/>
              <a:ext cx="8064500" cy="1803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3562" y="2389123"/>
              <a:ext cx="8086725" cy="1825625"/>
            </a:xfrm>
            <a:custGeom>
              <a:avLst/>
              <a:gdLst/>
              <a:ahLst/>
              <a:cxnLst/>
              <a:rect l="l" t="t" r="r" b="b"/>
              <a:pathLst>
                <a:path w="8086725" h="1825625">
                  <a:moveTo>
                    <a:pt x="0" y="1825625"/>
                  </a:moveTo>
                  <a:lnTo>
                    <a:pt x="8086725" y="1825625"/>
                  </a:lnTo>
                  <a:lnTo>
                    <a:pt x="8086725" y="0"/>
                  </a:lnTo>
                  <a:lnTo>
                    <a:pt x="0" y="0"/>
                  </a:lnTo>
                  <a:lnTo>
                    <a:pt x="0" y="1825625"/>
                  </a:lnTo>
                  <a:close/>
                </a:path>
              </a:pathLst>
            </a:custGeom>
            <a:ln w="222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27050" y="4433951"/>
            <a:ext cx="8108950" cy="1757680"/>
            <a:chOff x="527050" y="4433951"/>
            <a:chExt cx="8108950" cy="17576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275" y="4456176"/>
              <a:ext cx="8064500" cy="171284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8162" y="4445063"/>
              <a:ext cx="8086725" cy="1735455"/>
            </a:xfrm>
            <a:custGeom>
              <a:avLst/>
              <a:gdLst/>
              <a:ahLst/>
              <a:cxnLst/>
              <a:rect l="l" t="t" r="r" b="b"/>
              <a:pathLst>
                <a:path w="8086725" h="1735454">
                  <a:moveTo>
                    <a:pt x="0" y="1735074"/>
                  </a:moveTo>
                  <a:lnTo>
                    <a:pt x="8086725" y="1735074"/>
                  </a:lnTo>
                  <a:lnTo>
                    <a:pt x="8086725" y="0"/>
                  </a:lnTo>
                  <a:lnTo>
                    <a:pt x="0" y="0"/>
                  </a:lnTo>
                  <a:lnTo>
                    <a:pt x="0" y="1735074"/>
                  </a:lnTo>
                  <a:close/>
                </a:path>
              </a:pathLst>
            </a:custGeom>
            <a:ln w="222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96669" y="1606042"/>
            <a:ext cx="7120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</a:tabLst>
            </a:pPr>
            <a:r>
              <a:rPr sz="2800" b="1" dirty="0">
                <a:solidFill>
                  <a:srgbClr val="938953"/>
                </a:solidFill>
                <a:latin typeface="Calibri"/>
                <a:cs typeface="Calibri"/>
              </a:rPr>
              <a:t>Kuh</a:t>
            </a:r>
            <a:r>
              <a:rPr sz="2800" b="1" spc="-7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38953"/>
                </a:solidFill>
                <a:latin typeface="Calibri"/>
                <a:cs typeface="Calibri"/>
              </a:rPr>
              <a:t>eutergesund</a:t>
            </a:r>
            <a:r>
              <a:rPr sz="2800" b="1" spc="-5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38953"/>
                </a:solidFill>
                <a:latin typeface="Calibri"/>
                <a:cs typeface="Calibri"/>
              </a:rPr>
              <a:t>-</a:t>
            </a:r>
            <a:r>
              <a:rPr sz="2800" b="1" spc="-7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38953"/>
                </a:solidFill>
                <a:latin typeface="Calibri"/>
                <a:cs typeface="Calibri"/>
              </a:rPr>
              <a:t>Zellzahl</a:t>
            </a:r>
            <a:r>
              <a:rPr sz="2800" b="1" spc="-5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38953"/>
                </a:solidFill>
                <a:latin typeface="Calibri"/>
                <a:cs typeface="Calibri"/>
              </a:rPr>
              <a:t>unter</a:t>
            </a:r>
            <a:r>
              <a:rPr sz="2800" b="1" spc="-7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38953"/>
                </a:solidFill>
                <a:latin typeface="Calibri"/>
                <a:cs typeface="Calibri"/>
              </a:rPr>
              <a:t>100.000</a:t>
            </a:r>
            <a:r>
              <a:rPr sz="2800" b="1" spc="-3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938953"/>
                </a:solidFill>
                <a:latin typeface="Calibri"/>
                <a:cs typeface="Calibri"/>
              </a:rPr>
              <a:t>Z/ml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27.02.2025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AMRFV-</a:t>
            </a:r>
            <a:r>
              <a:rPr spc="-20" dirty="0"/>
              <a:t>Training</a:t>
            </a:r>
            <a:r>
              <a:rPr spc="-15" dirty="0"/>
              <a:t> </a:t>
            </a:r>
            <a:r>
              <a:rPr dirty="0"/>
              <a:t>2025</a:t>
            </a:r>
            <a:r>
              <a:rPr spc="35" dirty="0"/>
              <a:t> </a:t>
            </a:r>
            <a:r>
              <a:rPr spc="-10" dirty="0"/>
              <a:t>Salzburg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0" dirty="0"/>
              <a:t>Tzt.</a:t>
            </a:r>
            <a:r>
              <a:rPr spc="-30" dirty="0"/>
              <a:t> </a:t>
            </a:r>
            <a:r>
              <a:rPr spc="-40" dirty="0"/>
              <a:t>Dr.</a:t>
            </a:r>
            <a:r>
              <a:rPr spc="-25" dirty="0"/>
              <a:t> </a:t>
            </a:r>
            <a:r>
              <a:rPr dirty="0"/>
              <a:t>Höller</a:t>
            </a:r>
            <a:r>
              <a:rPr spc="-20" dirty="0"/>
              <a:t> </a:t>
            </a:r>
            <a:r>
              <a:rPr dirty="0"/>
              <a:t>Raphael</a:t>
            </a:r>
            <a:r>
              <a:rPr spc="-25" dirty="0"/>
              <a:t> </a:t>
            </a:r>
            <a:r>
              <a:rPr dirty="0"/>
              <a:t>│</a:t>
            </a:r>
            <a:r>
              <a:rPr spc="-5" dirty="0"/>
              <a:t> </a:t>
            </a: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2484501" y="2563876"/>
            <a:ext cx="4244975" cy="7080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 marR="101600">
              <a:lnSpc>
                <a:spcPct val="100000"/>
              </a:lnSpc>
              <a:spcBef>
                <a:spcPts val="310"/>
              </a:spcBef>
            </a:pPr>
            <a:r>
              <a:rPr sz="2000" dirty="0">
                <a:latin typeface="Arial"/>
                <a:cs typeface="Arial"/>
              </a:rPr>
              <a:t>Kuh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Perle: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kein</a:t>
            </a:r>
            <a:r>
              <a:rPr sz="20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antibiotischer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Trockensteller</a:t>
            </a:r>
            <a:r>
              <a:rPr sz="20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Zitzenversiegler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7351" y="4605401"/>
            <a:ext cx="4416425" cy="7080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 marR="215265">
              <a:lnSpc>
                <a:spcPct val="100000"/>
              </a:lnSpc>
              <a:spcBef>
                <a:spcPts val="310"/>
              </a:spcBef>
            </a:pPr>
            <a:r>
              <a:rPr sz="2000" dirty="0">
                <a:latin typeface="Arial"/>
                <a:cs typeface="Arial"/>
              </a:rPr>
              <a:t>Kuh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Laura: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kein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antibiotischer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Trockensteller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Zitzenversiegler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65" y="586866"/>
            <a:ext cx="54889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Selektiv</a:t>
            </a:r>
            <a:r>
              <a:rPr spc="-110" dirty="0"/>
              <a:t> </a:t>
            </a:r>
            <a:r>
              <a:rPr spc="-20" dirty="0"/>
              <a:t>Trockenstellen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19100" y="2036762"/>
            <a:ext cx="8305800" cy="1652905"/>
            <a:chOff x="419100" y="2036762"/>
            <a:chExt cx="8305800" cy="16529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325" y="2059050"/>
              <a:ext cx="8261350" cy="16080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0212" y="2047875"/>
              <a:ext cx="8283575" cy="1630680"/>
            </a:xfrm>
            <a:custGeom>
              <a:avLst/>
              <a:gdLst/>
              <a:ahLst/>
              <a:cxnLst/>
              <a:rect l="l" t="t" r="r" b="b"/>
              <a:pathLst>
                <a:path w="8283575" h="1630679">
                  <a:moveTo>
                    <a:pt x="0" y="1630299"/>
                  </a:moveTo>
                  <a:lnTo>
                    <a:pt x="8283575" y="1630299"/>
                  </a:lnTo>
                  <a:lnTo>
                    <a:pt x="8283575" y="0"/>
                  </a:lnTo>
                  <a:lnTo>
                    <a:pt x="0" y="0"/>
                  </a:lnTo>
                  <a:lnTo>
                    <a:pt x="0" y="1630299"/>
                  </a:lnTo>
                  <a:close/>
                </a:path>
              </a:pathLst>
            </a:custGeom>
            <a:ln w="222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9590" y="1426590"/>
            <a:ext cx="87750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69265" algn="l"/>
              </a:tabLst>
            </a:pPr>
            <a:r>
              <a:rPr sz="2600" b="1" dirty="0">
                <a:solidFill>
                  <a:srgbClr val="938953"/>
                </a:solidFill>
                <a:latin typeface="Calibri"/>
                <a:cs typeface="Calibri"/>
              </a:rPr>
              <a:t>Kuh</a:t>
            </a:r>
            <a:r>
              <a:rPr sz="2600" b="1" spc="-8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938953"/>
                </a:solidFill>
                <a:latin typeface="Calibri"/>
                <a:cs typeface="Calibri"/>
              </a:rPr>
              <a:t>verdächtig</a:t>
            </a:r>
            <a:r>
              <a:rPr sz="2600" b="1" spc="-6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938953"/>
                </a:solidFill>
                <a:latin typeface="Calibri"/>
                <a:cs typeface="Calibri"/>
              </a:rPr>
              <a:t>oder</a:t>
            </a:r>
            <a:r>
              <a:rPr sz="2600" b="1" spc="-8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938953"/>
                </a:solidFill>
                <a:latin typeface="Calibri"/>
                <a:cs typeface="Calibri"/>
              </a:rPr>
              <a:t>euterkrank</a:t>
            </a:r>
            <a:r>
              <a:rPr sz="2600" b="1" spc="-3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938953"/>
                </a:solidFill>
                <a:latin typeface="Calibri"/>
                <a:cs typeface="Calibri"/>
              </a:rPr>
              <a:t>–</a:t>
            </a:r>
            <a:r>
              <a:rPr sz="2600" b="1" spc="-7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938953"/>
                </a:solidFill>
                <a:latin typeface="Calibri"/>
                <a:cs typeface="Calibri"/>
              </a:rPr>
              <a:t>Zellzahl</a:t>
            </a:r>
            <a:r>
              <a:rPr sz="2600" b="1" spc="-8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938953"/>
                </a:solidFill>
                <a:latin typeface="Calibri"/>
                <a:cs typeface="Calibri"/>
              </a:rPr>
              <a:t>über</a:t>
            </a:r>
            <a:r>
              <a:rPr sz="2600" b="1" spc="-6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938953"/>
                </a:solidFill>
                <a:latin typeface="Calibri"/>
                <a:cs typeface="Calibri"/>
              </a:rPr>
              <a:t>100.000</a:t>
            </a:r>
            <a:r>
              <a:rPr sz="2600" b="1" spc="-12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938953"/>
                </a:solidFill>
                <a:latin typeface="Calibri"/>
                <a:cs typeface="Calibri"/>
              </a:rPr>
              <a:t>Z/ml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27.02.2025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AMRFV-</a:t>
            </a:r>
            <a:r>
              <a:rPr spc="-20" dirty="0"/>
              <a:t>Training</a:t>
            </a:r>
            <a:r>
              <a:rPr spc="-15" dirty="0"/>
              <a:t> </a:t>
            </a:r>
            <a:r>
              <a:rPr dirty="0"/>
              <a:t>2025</a:t>
            </a:r>
            <a:r>
              <a:rPr spc="35" dirty="0"/>
              <a:t> </a:t>
            </a:r>
            <a:r>
              <a:rPr spc="-10" dirty="0"/>
              <a:t>Salzburg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0" dirty="0"/>
              <a:t>Tzt.</a:t>
            </a:r>
            <a:r>
              <a:rPr spc="-30" dirty="0"/>
              <a:t> </a:t>
            </a:r>
            <a:r>
              <a:rPr spc="-40" dirty="0"/>
              <a:t>Dr.</a:t>
            </a:r>
            <a:r>
              <a:rPr spc="-25" dirty="0"/>
              <a:t> </a:t>
            </a:r>
            <a:r>
              <a:rPr dirty="0"/>
              <a:t>Höller</a:t>
            </a:r>
            <a:r>
              <a:rPr spc="-20" dirty="0"/>
              <a:t> </a:t>
            </a:r>
            <a:r>
              <a:rPr dirty="0"/>
              <a:t>Raphael</a:t>
            </a:r>
            <a:r>
              <a:rPr spc="-25" dirty="0"/>
              <a:t> </a:t>
            </a:r>
            <a:r>
              <a:rPr dirty="0"/>
              <a:t>│</a:t>
            </a:r>
            <a:r>
              <a:rPr spc="-5" dirty="0"/>
              <a:t> </a:t>
            </a: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3625850" y="2247900"/>
            <a:ext cx="4476750" cy="4000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latin typeface="Arial"/>
                <a:cs typeface="Arial"/>
              </a:rPr>
              <a:t>Kuh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Hermine: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Zellzahl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&gt;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100.000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Z/ml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34975" y="3900551"/>
          <a:ext cx="8350250" cy="230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5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1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Kuh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verdächtig</a:t>
                      </a:r>
                      <a:r>
                        <a:rPr sz="1800" b="1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&gt;100.000</a:t>
                      </a:r>
                      <a:r>
                        <a:rPr sz="1800" b="1" spc="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Z/ml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28575">
                      <a:solidFill>
                        <a:srgbClr val="4AACC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2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Kuh</a:t>
                      </a:r>
                      <a:r>
                        <a:rPr sz="1800" b="1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krank</a:t>
                      </a:r>
                      <a:r>
                        <a:rPr sz="18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&gt;</a:t>
                      </a:r>
                      <a:r>
                        <a:rPr sz="1800" b="1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200.000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Z/ml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28575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CMT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negativ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28575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4AACC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CMT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positiv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28575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4AACC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CMT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positiv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28575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4AACC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377825" marR="387350" indent="-28702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Arial"/>
                        <a:buChar char="•"/>
                        <a:tabLst>
                          <a:tab pos="377825" algn="l"/>
                        </a:tabLst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kein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antibiotischer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Trockensteller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Arial"/>
                        <a:buChar char="•"/>
                        <a:tabLst>
                          <a:tab pos="37782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bakteriologische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Milch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US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marR="38671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846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antibiotischer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Trockensteller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Arial"/>
                        <a:buChar char="•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bakteriologische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Milchuntersuchung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marR="76390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bei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positivem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Ergebnis-Therapie einleiten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antibiotischer</a:t>
                      </a:r>
                      <a:r>
                        <a:rPr sz="18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Trockensteller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77520" indent="-34290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"/>
                        <a:buChar char="•"/>
                        <a:tabLst>
                          <a:tab pos="47752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Zitzenversiegler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4AACC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8945" indent="-286385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"/>
                        <a:buChar char="•"/>
                        <a:tabLst>
                          <a:tab pos="44894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Zitzenversiegler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4AACC5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"/>
                        <a:buChar char="•"/>
                        <a:tabLst>
                          <a:tab pos="37846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Zitzenversiegler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4AACC5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4AACC5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55495"/>
            <a:ext cx="8072120" cy="49720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938953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solidFill>
                  <a:srgbClr val="938953"/>
                </a:solidFill>
                <a:latin typeface="Calibri"/>
                <a:cs typeface="Calibri"/>
              </a:rPr>
              <a:t>„Antibiotika</a:t>
            </a:r>
            <a:r>
              <a:rPr sz="3200" spc="-2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938953"/>
                </a:solidFill>
                <a:latin typeface="Calibri"/>
                <a:cs typeface="Calibri"/>
              </a:rPr>
              <a:t>–</a:t>
            </a:r>
            <a:r>
              <a:rPr sz="3200" spc="-6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938953"/>
                </a:solidFill>
                <a:latin typeface="Calibri"/>
                <a:cs typeface="Calibri"/>
              </a:rPr>
              <a:t>Situation“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solidFill>
                  <a:srgbClr val="938953"/>
                </a:solidFill>
                <a:latin typeface="Calibri"/>
                <a:cs typeface="Calibri"/>
              </a:rPr>
              <a:t>Kuhindividuelles</a:t>
            </a:r>
            <a:r>
              <a:rPr sz="3200" spc="-7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938953"/>
                </a:solidFill>
                <a:latin typeface="Calibri"/>
                <a:cs typeface="Calibri"/>
              </a:rPr>
              <a:t>Trockenstellen</a:t>
            </a:r>
            <a:r>
              <a:rPr sz="3200" spc="-11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938953"/>
                </a:solidFill>
                <a:latin typeface="Calibri"/>
                <a:cs typeface="Calibri"/>
              </a:rPr>
              <a:t>funktioniert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938953"/>
                </a:solidFill>
                <a:latin typeface="Calibri"/>
                <a:cs typeface="Calibri"/>
              </a:rPr>
              <a:t>Einhaltung</a:t>
            </a:r>
            <a:r>
              <a:rPr sz="3200" spc="-4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938953"/>
                </a:solidFill>
                <a:latin typeface="Calibri"/>
                <a:cs typeface="Calibri"/>
              </a:rPr>
              <a:t>der</a:t>
            </a:r>
            <a:r>
              <a:rPr sz="3200" spc="-8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938953"/>
                </a:solidFill>
                <a:latin typeface="Calibri"/>
                <a:cs typeface="Calibri"/>
              </a:rPr>
              <a:t>Grunsvoraussetzungen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20" dirty="0">
                <a:solidFill>
                  <a:srgbClr val="938953"/>
                </a:solidFill>
                <a:latin typeface="Calibri"/>
                <a:cs typeface="Calibri"/>
              </a:rPr>
              <a:t>Kommunikation:</a:t>
            </a:r>
            <a:r>
              <a:rPr sz="3200" spc="-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938953"/>
                </a:solidFill>
                <a:latin typeface="Calibri"/>
                <a:cs typeface="Calibri"/>
              </a:rPr>
              <a:t>Tierarzt</a:t>
            </a:r>
            <a:r>
              <a:rPr sz="3200" spc="-8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938953"/>
                </a:solidFill>
                <a:latin typeface="Calibri"/>
                <a:cs typeface="Calibri"/>
              </a:rPr>
              <a:t>-</a:t>
            </a:r>
            <a:r>
              <a:rPr sz="3200" spc="-6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938953"/>
                </a:solidFill>
                <a:latin typeface="Calibri"/>
                <a:cs typeface="Calibri"/>
              </a:rPr>
              <a:t>Landwirt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938953"/>
                </a:solidFill>
                <a:latin typeface="Calibri"/>
                <a:cs typeface="Calibri"/>
              </a:rPr>
              <a:t>Hygiene</a:t>
            </a:r>
            <a:r>
              <a:rPr sz="3200" spc="-6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938953"/>
                </a:solidFill>
                <a:latin typeface="Calibri"/>
                <a:cs typeface="Calibri"/>
              </a:rPr>
              <a:t>beim</a:t>
            </a:r>
            <a:r>
              <a:rPr sz="3200" spc="-5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938953"/>
                </a:solidFill>
                <a:latin typeface="Calibri"/>
                <a:cs typeface="Calibri"/>
              </a:rPr>
              <a:t>Arbeiten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solidFill>
                  <a:srgbClr val="938953"/>
                </a:solidFill>
                <a:latin typeface="Calibri"/>
                <a:cs typeface="Calibri"/>
              </a:rPr>
              <a:t>Haltung/Fütterung</a:t>
            </a:r>
            <a:r>
              <a:rPr sz="3200" spc="-1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938953"/>
                </a:solidFill>
                <a:latin typeface="Calibri"/>
                <a:cs typeface="Calibri"/>
              </a:rPr>
              <a:t>Trockensteher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938953"/>
                </a:solidFill>
                <a:latin typeface="Calibri"/>
                <a:cs typeface="Calibri"/>
              </a:rPr>
              <a:t>Einsatz</a:t>
            </a:r>
            <a:r>
              <a:rPr sz="3200" spc="-9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938953"/>
                </a:solidFill>
                <a:latin typeface="Calibri"/>
                <a:cs typeface="Calibri"/>
              </a:rPr>
              <a:t>Zitzenversiegler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solidFill>
                  <a:srgbClr val="938953"/>
                </a:solidFill>
                <a:latin typeface="Arial"/>
                <a:cs typeface="Arial"/>
              </a:rPr>
              <a:t>–</a:t>
            </a:r>
            <a:r>
              <a:rPr sz="2800" spc="-160" dirty="0">
                <a:solidFill>
                  <a:srgbClr val="93895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938953"/>
                </a:solidFill>
                <a:latin typeface="Calibri"/>
                <a:cs typeface="Calibri"/>
              </a:rPr>
              <a:t>Senkung</a:t>
            </a:r>
            <a:r>
              <a:rPr sz="2800" spc="-6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938953"/>
                </a:solidFill>
                <a:latin typeface="Calibri"/>
                <a:cs typeface="Calibri"/>
              </a:rPr>
              <a:t>Neuinfektionsrate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2898775" algn="l"/>
                <a:tab pos="6397625" algn="l"/>
              </a:tabLst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Eutergesundheit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Selektives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Trockenstellen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14.11.2018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Tzt.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Dr.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Höller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Raphael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│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7204" y="900430"/>
            <a:ext cx="45548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Zusammenfassung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789419" y="3401948"/>
            <a:ext cx="2259330" cy="3456304"/>
            <a:chOff x="6789419" y="3401948"/>
            <a:chExt cx="2259330" cy="345630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89419" y="6199632"/>
              <a:ext cx="2259329" cy="6583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4278" y="3401948"/>
              <a:ext cx="2232279" cy="28083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643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ENDE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6519164"/>
            <a:ext cx="729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27.02.2025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2641" y="6519164"/>
            <a:ext cx="19202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AMRFV-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Salzburg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1245" y="6519164"/>
            <a:ext cx="1687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Tzt.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Dr.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Höller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Raphael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│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1959" y="2060829"/>
            <a:ext cx="7805420" cy="4797425"/>
            <a:chOff x="441959" y="2060829"/>
            <a:chExt cx="7805420" cy="47974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59" y="5830827"/>
              <a:ext cx="7805166" cy="10271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2060829"/>
              <a:ext cx="7777480" cy="37799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841" y="604685"/>
            <a:ext cx="4292600" cy="5133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Clr>
                <a:srgbClr val="938953"/>
              </a:buClr>
              <a:buFont typeface="Arial"/>
              <a:buChar char="•"/>
              <a:tabLst>
                <a:tab pos="354965" algn="l"/>
              </a:tabLst>
            </a:pPr>
            <a:r>
              <a:rPr sz="2800" b="1" spc="-10" dirty="0">
                <a:solidFill>
                  <a:srgbClr val="938953"/>
                </a:solidFill>
                <a:latin typeface="Calibri"/>
                <a:cs typeface="Calibri"/>
              </a:rPr>
              <a:t>Tierarztpraxis</a:t>
            </a:r>
            <a:r>
              <a:rPr sz="2800" b="1" spc="-14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38953"/>
                </a:solidFill>
                <a:latin typeface="Calibri"/>
                <a:cs typeface="Calibri"/>
              </a:rPr>
              <a:t>HöllerVET</a:t>
            </a:r>
            <a:endParaRPr sz="2800">
              <a:latin typeface="Calibri"/>
              <a:cs typeface="Calibri"/>
            </a:endParaRPr>
          </a:p>
          <a:p>
            <a:pPr marL="731520">
              <a:lnSpc>
                <a:spcPct val="100000"/>
              </a:lnSpc>
              <a:spcBef>
                <a:spcPts val="495"/>
              </a:spcBef>
            </a:pPr>
            <a:r>
              <a:rPr sz="1800" b="1" spc="-10" dirty="0">
                <a:solidFill>
                  <a:srgbClr val="938953"/>
                </a:solidFill>
                <a:latin typeface="Calibri"/>
                <a:cs typeface="Calibri"/>
              </a:rPr>
              <a:t>beraten</a:t>
            </a:r>
            <a:r>
              <a:rPr sz="1800" b="1" spc="-8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38953"/>
                </a:solidFill>
                <a:latin typeface="Calibri"/>
                <a:cs typeface="Calibri"/>
              </a:rPr>
              <a:t>vorbeugen</a:t>
            </a:r>
            <a:r>
              <a:rPr sz="1800" b="1" spc="-8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38953"/>
                </a:solidFill>
                <a:latin typeface="Calibri"/>
                <a:cs typeface="Calibri"/>
              </a:rPr>
              <a:t>therapieren</a:t>
            </a:r>
            <a:endParaRPr sz="1800">
              <a:latin typeface="Calibri"/>
              <a:cs typeface="Calibri"/>
            </a:endParaRPr>
          </a:p>
          <a:p>
            <a:pPr marL="469900" marR="855344">
              <a:lnSpc>
                <a:spcPct val="122300"/>
              </a:lnSpc>
              <a:spcBef>
                <a:spcPts val="155"/>
              </a:spcBef>
            </a:pPr>
            <a:r>
              <a:rPr sz="2200" spc="-55" dirty="0">
                <a:solidFill>
                  <a:srgbClr val="938953"/>
                </a:solidFill>
                <a:latin typeface="Calibri"/>
                <a:cs typeface="Calibri"/>
              </a:rPr>
              <a:t>Dr.</a:t>
            </a:r>
            <a:r>
              <a:rPr sz="2200" spc="-7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938953"/>
                </a:solidFill>
                <a:latin typeface="Calibri"/>
                <a:cs typeface="Calibri"/>
              </a:rPr>
              <a:t>Hehenberger</a:t>
            </a:r>
            <a:r>
              <a:rPr sz="2200" spc="-4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938953"/>
                </a:solidFill>
                <a:latin typeface="Calibri"/>
                <a:cs typeface="Calibri"/>
              </a:rPr>
              <a:t>Elisabeth </a:t>
            </a:r>
            <a:r>
              <a:rPr sz="2200" spc="-55" dirty="0">
                <a:solidFill>
                  <a:srgbClr val="938953"/>
                </a:solidFill>
                <a:latin typeface="Calibri"/>
                <a:cs typeface="Calibri"/>
              </a:rPr>
              <a:t>Dr.</a:t>
            </a:r>
            <a:r>
              <a:rPr sz="2200" spc="-6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938953"/>
                </a:solidFill>
                <a:latin typeface="Calibri"/>
                <a:cs typeface="Calibri"/>
              </a:rPr>
              <a:t>Höller</a:t>
            </a:r>
            <a:r>
              <a:rPr sz="2200" spc="-4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938953"/>
                </a:solidFill>
                <a:latin typeface="Calibri"/>
                <a:cs typeface="Calibri"/>
              </a:rPr>
              <a:t>Raphael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25"/>
              </a:spcBef>
            </a:pPr>
            <a:r>
              <a:rPr sz="2200" dirty="0">
                <a:solidFill>
                  <a:srgbClr val="938953"/>
                </a:solidFill>
                <a:latin typeface="Calibri"/>
                <a:cs typeface="Calibri"/>
              </a:rPr>
              <a:t>4</a:t>
            </a:r>
            <a:r>
              <a:rPr sz="2200" spc="-4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938953"/>
                </a:solidFill>
                <a:latin typeface="Calibri"/>
                <a:cs typeface="Calibri"/>
              </a:rPr>
              <a:t>Tierärzte angestellt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10"/>
              </a:spcBef>
            </a:pPr>
            <a:endParaRPr sz="2200">
              <a:latin typeface="Calibri"/>
              <a:cs typeface="Calibri"/>
            </a:endParaRPr>
          </a:p>
          <a:p>
            <a:pPr marL="355600" marR="21717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938953"/>
                </a:solidFill>
                <a:latin typeface="Calibri"/>
                <a:cs typeface="Calibri"/>
              </a:rPr>
              <a:t>Wallsee</a:t>
            </a:r>
            <a:r>
              <a:rPr sz="2800" spc="-5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938953"/>
                </a:solidFill>
                <a:latin typeface="Calibri"/>
                <a:cs typeface="Calibri"/>
              </a:rPr>
              <a:t>-</a:t>
            </a:r>
            <a:r>
              <a:rPr sz="2800" spc="-4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938953"/>
                </a:solidFill>
                <a:latin typeface="Calibri"/>
                <a:cs typeface="Calibri"/>
              </a:rPr>
              <a:t>NÖ</a:t>
            </a:r>
            <a:r>
              <a:rPr sz="2800" spc="-5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938953"/>
                </a:solidFill>
                <a:latin typeface="Calibri"/>
                <a:cs typeface="Calibri"/>
              </a:rPr>
              <a:t>(Mostviertel </a:t>
            </a:r>
            <a:r>
              <a:rPr sz="2800" dirty="0">
                <a:solidFill>
                  <a:srgbClr val="938953"/>
                </a:solidFill>
                <a:latin typeface="Calibri"/>
                <a:cs typeface="Calibri"/>
              </a:rPr>
              <a:t>Bezirk</a:t>
            </a:r>
            <a:r>
              <a:rPr sz="2800" spc="-8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938953"/>
                </a:solidFill>
                <a:latin typeface="Calibri"/>
                <a:cs typeface="Calibri"/>
              </a:rPr>
              <a:t>Amstetten)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Font typeface="Arial"/>
              <a:buChar char="–"/>
              <a:tabLst>
                <a:tab pos="756285" algn="l"/>
              </a:tabLst>
            </a:pP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Betriebsgrößen</a:t>
            </a:r>
            <a:r>
              <a:rPr sz="1600" spc="2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von</a:t>
            </a:r>
            <a:r>
              <a:rPr sz="1600" spc="-2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20</a:t>
            </a: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bis</a:t>
            </a:r>
            <a:r>
              <a:rPr sz="1600" spc="-4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100</a:t>
            </a: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 Milchkühen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285" algn="l"/>
              </a:tabLst>
            </a:pP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Bestandsbetreuung</a:t>
            </a: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 u.</a:t>
            </a:r>
            <a:r>
              <a:rPr sz="1600" spc="-3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kurative</a:t>
            </a:r>
            <a:endParaRPr sz="16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Rinderpraxis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56285" algn="l"/>
              </a:tabLst>
            </a:pP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Eutergesundheitsberatung</a:t>
            </a:r>
            <a:endParaRPr sz="1600">
              <a:latin typeface="Calibri"/>
              <a:cs typeface="Calibri"/>
            </a:endParaRPr>
          </a:p>
          <a:p>
            <a:pPr marL="756285" marR="170180" lvl="1" indent="-287020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285" algn="l"/>
              </a:tabLst>
            </a:pP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betreuen </a:t>
            </a: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auch</a:t>
            </a:r>
            <a:r>
              <a:rPr sz="1600" spc="-5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Schafe,</a:t>
            </a:r>
            <a:r>
              <a:rPr sz="1600" spc="-3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Ziegen,</a:t>
            </a:r>
            <a:r>
              <a:rPr sz="1600" spc="-3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Alpakas</a:t>
            </a:r>
            <a:r>
              <a:rPr sz="1600" spc="-5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938953"/>
                </a:solidFill>
                <a:latin typeface="Calibri"/>
                <a:cs typeface="Calibri"/>
              </a:rPr>
              <a:t>u. </a:t>
            </a: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Pferde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00015" y="1124711"/>
            <a:ext cx="4067175" cy="5687060"/>
            <a:chOff x="4700015" y="1124711"/>
            <a:chExt cx="4067175" cy="56870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9324" y="4425886"/>
              <a:ext cx="3927475" cy="17447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0015" y="3948685"/>
              <a:ext cx="4066793" cy="28628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5382" y="1124711"/>
              <a:ext cx="4038599" cy="283413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27.02.2025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AMRFV-</a:t>
            </a:r>
            <a:r>
              <a:rPr spc="-20" dirty="0"/>
              <a:t>Training</a:t>
            </a:r>
            <a:r>
              <a:rPr spc="-15" dirty="0"/>
              <a:t> </a:t>
            </a:r>
            <a:r>
              <a:rPr dirty="0"/>
              <a:t>2025</a:t>
            </a:r>
            <a:r>
              <a:rPr spc="35" dirty="0"/>
              <a:t> </a:t>
            </a:r>
            <a:r>
              <a:rPr spc="-10" dirty="0"/>
              <a:t>Salzburg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1240"/>
              </a:lnSpc>
            </a:pPr>
            <a:r>
              <a:rPr spc="-20" dirty="0"/>
              <a:t>Tzt.</a:t>
            </a:r>
            <a:r>
              <a:rPr spc="-30" dirty="0"/>
              <a:t> </a:t>
            </a:r>
            <a:r>
              <a:rPr spc="-40" dirty="0"/>
              <a:t>Dr.</a:t>
            </a:r>
            <a:r>
              <a:rPr spc="-25" dirty="0"/>
              <a:t> </a:t>
            </a:r>
            <a:r>
              <a:rPr dirty="0"/>
              <a:t>Höller</a:t>
            </a:r>
            <a:r>
              <a:rPr spc="-20" dirty="0"/>
              <a:t> </a:t>
            </a:r>
            <a:r>
              <a:rPr dirty="0"/>
              <a:t>Raphael</a:t>
            </a:r>
            <a:r>
              <a:rPr spc="-25" dirty="0"/>
              <a:t> </a:t>
            </a:r>
            <a:r>
              <a:rPr dirty="0"/>
              <a:t>│</a:t>
            </a:r>
            <a:r>
              <a:rPr spc="-5" dirty="0"/>
              <a:t> </a:t>
            </a: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259623"/>
            <a:ext cx="8042275" cy="17824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lr>
                <a:srgbClr val="938953"/>
              </a:buClr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938953"/>
                </a:solidFill>
                <a:latin typeface="Calibri"/>
                <a:cs typeface="Calibri"/>
              </a:rPr>
              <a:t>Antibiotika</a:t>
            </a:r>
            <a:r>
              <a:rPr sz="3200" b="1" spc="-114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938953"/>
                </a:solidFill>
                <a:latin typeface="Calibri"/>
                <a:cs typeface="Calibri"/>
              </a:rPr>
              <a:t>Reduktion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938953"/>
                </a:solidFill>
                <a:latin typeface="Calibri"/>
                <a:cs typeface="Calibri"/>
              </a:rPr>
              <a:t>Erhaltung</a:t>
            </a:r>
            <a:r>
              <a:rPr sz="3200" b="1" spc="-7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938953"/>
                </a:solidFill>
                <a:latin typeface="Calibri"/>
                <a:cs typeface="Calibri"/>
              </a:rPr>
              <a:t>der</a:t>
            </a:r>
            <a:r>
              <a:rPr sz="3200" b="1" spc="-4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938953"/>
                </a:solidFill>
                <a:latin typeface="Calibri"/>
                <a:cs typeface="Calibri"/>
              </a:rPr>
              <a:t>Eutergesundheit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solidFill>
                  <a:srgbClr val="938953"/>
                </a:solidFill>
                <a:latin typeface="Calibri"/>
                <a:cs typeface="Calibri"/>
              </a:rPr>
              <a:t>Etablierung</a:t>
            </a:r>
            <a:r>
              <a:rPr sz="3200" b="1" spc="-10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938953"/>
                </a:solidFill>
                <a:latin typeface="Calibri"/>
                <a:cs typeface="Calibri"/>
              </a:rPr>
              <a:t>eines</a:t>
            </a:r>
            <a:r>
              <a:rPr sz="3200" b="1" spc="-9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938953"/>
                </a:solidFill>
                <a:latin typeface="Calibri"/>
                <a:cs typeface="Calibri"/>
              </a:rPr>
              <a:t>praxistauglichen</a:t>
            </a:r>
            <a:r>
              <a:rPr sz="3200" b="1" spc="-114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938953"/>
                </a:solidFill>
                <a:latin typeface="Calibri"/>
                <a:cs typeface="Calibri"/>
              </a:rPr>
              <a:t>Verfahrens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230325"/>
            <a:ext cx="3952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Zielsetzung</a:t>
            </a:r>
            <a:r>
              <a:rPr spc="-25" dirty="0"/>
              <a:t> </a:t>
            </a:r>
            <a:r>
              <a:rPr spc="-75" dirty="0"/>
              <a:t>STA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24255" y="4219575"/>
            <a:ext cx="2797810" cy="2638425"/>
            <a:chOff x="524255" y="4219575"/>
            <a:chExt cx="2797810" cy="26384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255" y="6115807"/>
              <a:ext cx="2797301" cy="7421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46" y="4219575"/>
              <a:ext cx="2768549" cy="190658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6521195" y="4418838"/>
            <a:ext cx="1982470" cy="2439670"/>
            <a:chOff x="6521195" y="4418838"/>
            <a:chExt cx="1982470" cy="243967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1195" y="5916168"/>
              <a:ext cx="1981961" cy="9418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6943" y="4418838"/>
              <a:ext cx="1952625" cy="150808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27.02.2025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AMRFV-</a:t>
            </a:r>
            <a:r>
              <a:rPr spc="-20" dirty="0"/>
              <a:t>Training</a:t>
            </a:r>
            <a:r>
              <a:rPr spc="-15" dirty="0"/>
              <a:t> </a:t>
            </a:r>
            <a:r>
              <a:rPr dirty="0"/>
              <a:t>2025</a:t>
            </a:r>
            <a:r>
              <a:rPr spc="35" dirty="0"/>
              <a:t> </a:t>
            </a:r>
            <a:r>
              <a:rPr spc="-10" dirty="0"/>
              <a:t>Salzburg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1240"/>
              </a:lnSpc>
            </a:pPr>
            <a:r>
              <a:rPr spc="-20" dirty="0"/>
              <a:t>Tzt.</a:t>
            </a:r>
            <a:r>
              <a:rPr spc="-30" dirty="0"/>
              <a:t> </a:t>
            </a:r>
            <a:r>
              <a:rPr spc="-40" dirty="0"/>
              <a:t>Dr.</a:t>
            </a:r>
            <a:r>
              <a:rPr spc="-25" dirty="0"/>
              <a:t> </a:t>
            </a:r>
            <a:r>
              <a:rPr dirty="0"/>
              <a:t>Höller</a:t>
            </a:r>
            <a:r>
              <a:rPr spc="-20" dirty="0"/>
              <a:t> </a:t>
            </a:r>
            <a:r>
              <a:rPr dirty="0"/>
              <a:t>Raphael</a:t>
            </a:r>
            <a:r>
              <a:rPr spc="-25" dirty="0"/>
              <a:t> </a:t>
            </a:r>
            <a:r>
              <a:rPr dirty="0"/>
              <a:t>│</a:t>
            </a:r>
            <a:r>
              <a:rPr spc="-5" dirty="0"/>
              <a:t> </a:t>
            </a: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37" y="1098550"/>
            <a:ext cx="9149080" cy="2654300"/>
            <a:chOff x="7937" y="1098550"/>
            <a:chExt cx="9149080" cy="2654300"/>
          </a:xfrm>
        </p:grpSpPr>
        <p:sp>
          <p:nvSpPr>
            <p:cNvPr id="3" name="object 3"/>
            <p:cNvSpPr/>
            <p:nvPr/>
          </p:nvSpPr>
          <p:spPr>
            <a:xfrm>
              <a:off x="20637" y="1111250"/>
              <a:ext cx="9123680" cy="2089150"/>
            </a:xfrm>
            <a:custGeom>
              <a:avLst/>
              <a:gdLst/>
              <a:ahLst/>
              <a:cxnLst/>
              <a:rect l="l" t="t" r="r" b="b"/>
              <a:pathLst>
                <a:path w="9123680" h="2089150">
                  <a:moveTo>
                    <a:pt x="8178863" y="0"/>
                  </a:moveTo>
                  <a:lnTo>
                    <a:pt x="8178863" y="522224"/>
                  </a:lnTo>
                  <a:lnTo>
                    <a:pt x="0" y="522224"/>
                  </a:lnTo>
                  <a:lnTo>
                    <a:pt x="0" y="1566926"/>
                  </a:lnTo>
                  <a:lnTo>
                    <a:pt x="8178863" y="1566926"/>
                  </a:lnTo>
                  <a:lnTo>
                    <a:pt x="8178863" y="2089150"/>
                  </a:lnTo>
                  <a:lnTo>
                    <a:pt x="9123362" y="1144651"/>
                  </a:lnTo>
                  <a:lnTo>
                    <a:pt x="9123362" y="944499"/>
                  </a:lnTo>
                  <a:lnTo>
                    <a:pt x="8178863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637" y="1111250"/>
              <a:ext cx="9123680" cy="2089150"/>
            </a:xfrm>
            <a:custGeom>
              <a:avLst/>
              <a:gdLst/>
              <a:ahLst/>
              <a:cxnLst/>
              <a:rect l="l" t="t" r="r" b="b"/>
              <a:pathLst>
                <a:path w="9123680" h="2089150">
                  <a:moveTo>
                    <a:pt x="9123362" y="1144651"/>
                  </a:moveTo>
                  <a:lnTo>
                    <a:pt x="8178863" y="2089150"/>
                  </a:lnTo>
                  <a:lnTo>
                    <a:pt x="8178863" y="1566926"/>
                  </a:lnTo>
                  <a:lnTo>
                    <a:pt x="0" y="1566926"/>
                  </a:lnTo>
                  <a:lnTo>
                    <a:pt x="0" y="522224"/>
                  </a:lnTo>
                  <a:lnTo>
                    <a:pt x="8178863" y="522224"/>
                  </a:lnTo>
                  <a:lnTo>
                    <a:pt x="8178863" y="0"/>
                  </a:lnTo>
                  <a:lnTo>
                    <a:pt x="9123362" y="944499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2562" y="2825750"/>
              <a:ext cx="2599055" cy="914400"/>
            </a:xfrm>
            <a:custGeom>
              <a:avLst/>
              <a:gdLst/>
              <a:ahLst/>
              <a:cxnLst/>
              <a:rect l="l" t="t" r="r" b="b"/>
              <a:pathLst>
                <a:path w="2599055" h="914400">
                  <a:moveTo>
                    <a:pt x="2446337" y="0"/>
                  </a:moveTo>
                  <a:lnTo>
                    <a:pt x="152400" y="0"/>
                  </a:lnTo>
                  <a:lnTo>
                    <a:pt x="104231" y="7766"/>
                  </a:lnTo>
                  <a:lnTo>
                    <a:pt x="62396" y="29394"/>
                  </a:lnTo>
                  <a:lnTo>
                    <a:pt x="29405" y="62380"/>
                  </a:lnTo>
                  <a:lnTo>
                    <a:pt x="7769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9" y="810182"/>
                  </a:lnTo>
                  <a:lnTo>
                    <a:pt x="29405" y="852019"/>
                  </a:lnTo>
                  <a:lnTo>
                    <a:pt x="62396" y="885005"/>
                  </a:lnTo>
                  <a:lnTo>
                    <a:pt x="104231" y="906633"/>
                  </a:lnTo>
                  <a:lnTo>
                    <a:pt x="152400" y="914400"/>
                  </a:lnTo>
                  <a:lnTo>
                    <a:pt x="2446337" y="914400"/>
                  </a:lnTo>
                  <a:lnTo>
                    <a:pt x="2494520" y="906633"/>
                  </a:lnTo>
                  <a:lnTo>
                    <a:pt x="2536357" y="885005"/>
                  </a:lnTo>
                  <a:lnTo>
                    <a:pt x="2569342" y="852019"/>
                  </a:lnTo>
                  <a:lnTo>
                    <a:pt x="2590971" y="810182"/>
                  </a:lnTo>
                  <a:lnTo>
                    <a:pt x="2598737" y="762000"/>
                  </a:lnTo>
                  <a:lnTo>
                    <a:pt x="2598737" y="152400"/>
                  </a:lnTo>
                  <a:lnTo>
                    <a:pt x="2590971" y="104217"/>
                  </a:lnTo>
                  <a:lnTo>
                    <a:pt x="2569342" y="62380"/>
                  </a:lnTo>
                  <a:lnTo>
                    <a:pt x="2536357" y="29394"/>
                  </a:lnTo>
                  <a:lnTo>
                    <a:pt x="2494520" y="7766"/>
                  </a:lnTo>
                  <a:lnTo>
                    <a:pt x="2446337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2562" y="2825750"/>
              <a:ext cx="2599055" cy="914400"/>
            </a:xfrm>
            <a:custGeom>
              <a:avLst/>
              <a:gdLst/>
              <a:ahLst/>
              <a:cxnLst/>
              <a:rect l="l" t="t" r="r" b="b"/>
              <a:pathLst>
                <a:path w="2599055" h="914400">
                  <a:moveTo>
                    <a:pt x="0" y="152400"/>
                  </a:moveTo>
                  <a:lnTo>
                    <a:pt x="7769" y="104217"/>
                  </a:lnTo>
                  <a:lnTo>
                    <a:pt x="29405" y="62380"/>
                  </a:lnTo>
                  <a:lnTo>
                    <a:pt x="62396" y="29394"/>
                  </a:lnTo>
                  <a:lnTo>
                    <a:pt x="104231" y="7766"/>
                  </a:lnTo>
                  <a:lnTo>
                    <a:pt x="152400" y="0"/>
                  </a:lnTo>
                  <a:lnTo>
                    <a:pt x="2446337" y="0"/>
                  </a:lnTo>
                  <a:lnTo>
                    <a:pt x="2494520" y="7766"/>
                  </a:lnTo>
                  <a:lnTo>
                    <a:pt x="2536357" y="29394"/>
                  </a:lnTo>
                  <a:lnTo>
                    <a:pt x="2569342" y="62380"/>
                  </a:lnTo>
                  <a:lnTo>
                    <a:pt x="2590971" y="104217"/>
                  </a:lnTo>
                  <a:lnTo>
                    <a:pt x="2598737" y="152400"/>
                  </a:lnTo>
                  <a:lnTo>
                    <a:pt x="2598737" y="762000"/>
                  </a:lnTo>
                  <a:lnTo>
                    <a:pt x="2590971" y="810182"/>
                  </a:lnTo>
                  <a:lnTo>
                    <a:pt x="2569342" y="852019"/>
                  </a:lnTo>
                  <a:lnTo>
                    <a:pt x="2536357" y="885005"/>
                  </a:lnTo>
                  <a:lnTo>
                    <a:pt x="2494520" y="906633"/>
                  </a:lnTo>
                  <a:lnTo>
                    <a:pt x="2446337" y="914400"/>
                  </a:lnTo>
                  <a:lnTo>
                    <a:pt x="152400" y="914400"/>
                  </a:lnTo>
                  <a:lnTo>
                    <a:pt x="104231" y="906633"/>
                  </a:lnTo>
                  <a:lnTo>
                    <a:pt x="62396" y="885005"/>
                  </a:lnTo>
                  <a:lnTo>
                    <a:pt x="29405" y="852019"/>
                  </a:lnTo>
                  <a:lnTo>
                    <a:pt x="7769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7237" y="2949320"/>
            <a:ext cx="16059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Rückbildung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bis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zu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Tagen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92425" y="2797175"/>
            <a:ext cx="3482975" cy="939800"/>
            <a:chOff x="2892425" y="2797175"/>
            <a:chExt cx="3482975" cy="939800"/>
          </a:xfrm>
        </p:grpSpPr>
        <p:sp>
          <p:nvSpPr>
            <p:cNvPr id="9" name="object 9"/>
            <p:cNvSpPr/>
            <p:nvPr/>
          </p:nvSpPr>
          <p:spPr>
            <a:xfrm>
              <a:off x="2905125" y="2809875"/>
              <a:ext cx="3457575" cy="914400"/>
            </a:xfrm>
            <a:custGeom>
              <a:avLst/>
              <a:gdLst/>
              <a:ahLst/>
              <a:cxnLst/>
              <a:rect l="l" t="t" r="r" b="b"/>
              <a:pathLst>
                <a:path w="3457575" h="914400">
                  <a:moveTo>
                    <a:pt x="3305175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3305175" y="914400"/>
                  </a:lnTo>
                  <a:lnTo>
                    <a:pt x="3353357" y="906633"/>
                  </a:lnTo>
                  <a:lnTo>
                    <a:pt x="3395194" y="885005"/>
                  </a:lnTo>
                  <a:lnTo>
                    <a:pt x="3428180" y="852019"/>
                  </a:lnTo>
                  <a:lnTo>
                    <a:pt x="3449808" y="810182"/>
                  </a:lnTo>
                  <a:lnTo>
                    <a:pt x="3457575" y="762000"/>
                  </a:lnTo>
                  <a:lnTo>
                    <a:pt x="3457575" y="152400"/>
                  </a:lnTo>
                  <a:lnTo>
                    <a:pt x="3449808" y="104217"/>
                  </a:lnTo>
                  <a:lnTo>
                    <a:pt x="3428180" y="62380"/>
                  </a:lnTo>
                  <a:lnTo>
                    <a:pt x="3395194" y="29394"/>
                  </a:lnTo>
                  <a:lnTo>
                    <a:pt x="3353357" y="7766"/>
                  </a:lnTo>
                  <a:lnTo>
                    <a:pt x="3305175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05125" y="2809875"/>
              <a:ext cx="3457575" cy="914400"/>
            </a:xfrm>
            <a:custGeom>
              <a:avLst/>
              <a:gdLst/>
              <a:ahLst/>
              <a:cxnLst/>
              <a:rect l="l" t="t" r="r" b="b"/>
              <a:pathLst>
                <a:path w="3457575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3305175" y="0"/>
                  </a:lnTo>
                  <a:lnTo>
                    <a:pt x="3353357" y="7766"/>
                  </a:lnTo>
                  <a:lnTo>
                    <a:pt x="3395194" y="29394"/>
                  </a:lnTo>
                  <a:lnTo>
                    <a:pt x="3428180" y="62380"/>
                  </a:lnTo>
                  <a:lnTo>
                    <a:pt x="3449808" y="104217"/>
                  </a:lnTo>
                  <a:lnTo>
                    <a:pt x="3457575" y="152400"/>
                  </a:lnTo>
                  <a:lnTo>
                    <a:pt x="3457575" y="762000"/>
                  </a:lnTo>
                  <a:lnTo>
                    <a:pt x="3449808" y="810182"/>
                  </a:lnTo>
                  <a:lnTo>
                    <a:pt x="3428180" y="852019"/>
                  </a:lnTo>
                  <a:lnTo>
                    <a:pt x="3395194" y="885005"/>
                  </a:lnTo>
                  <a:lnTo>
                    <a:pt x="3353357" y="906633"/>
                  </a:lnTo>
                  <a:lnTo>
                    <a:pt x="3305175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80561" y="3085845"/>
            <a:ext cx="23082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Ruhephase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Wochen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410325" y="2797175"/>
            <a:ext cx="2564130" cy="939800"/>
            <a:chOff x="6410325" y="2797175"/>
            <a:chExt cx="2564130" cy="939800"/>
          </a:xfrm>
        </p:grpSpPr>
        <p:sp>
          <p:nvSpPr>
            <p:cNvPr id="13" name="object 13"/>
            <p:cNvSpPr/>
            <p:nvPr/>
          </p:nvSpPr>
          <p:spPr>
            <a:xfrm>
              <a:off x="6423025" y="2809875"/>
              <a:ext cx="2538730" cy="914400"/>
            </a:xfrm>
            <a:custGeom>
              <a:avLst/>
              <a:gdLst/>
              <a:ahLst/>
              <a:cxnLst/>
              <a:rect l="l" t="t" r="r" b="b"/>
              <a:pathLst>
                <a:path w="2538729" h="914400">
                  <a:moveTo>
                    <a:pt x="2385949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2385949" y="914400"/>
                  </a:lnTo>
                  <a:lnTo>
                    <a:pt x="2434144" y="906633"/>
                  </a:lnTo>
                  <a:lnTo>
                    <a:pt x="2476013" y="885005"/>
                  </a:lnTo>
                  <a:lnTo>
                    <a:pt x="2509036" y="852019"/>
                  </a:lnTo>
                  <a:lnTo>
                    <a:pt x="2530696" y="810182"/>
                  </a:lnTo>
                  <a:lnTo>
                    <a:pt x="2538476" y="762000"/>
                  </a:lnTo>
                  <a:lnTo>
                    <a:pt x="2538476" y="152400"/>
                  </a:lnTo>
                  <a:lnTo>
                    <a:pt x="2530696" y="104217"/>
                  </a:lnTo>
                  <a:lnTo>
                    <a:pt x="2509036" y="62380"/>
                  </a:lnTo>
                  <a:lnTo>
                    <a:pt x="2476013" y="29394"/>
                  </a:lnTo>
                  <a:lnTo>
                    <a:pt x="2434144" y="7766"/>
                  </a:lnTo>
                  <a:lnTo>
                    <a:pt x="2385949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23025" y="2809875"/>
              <a:ext cx="2538730" cy="914400"/>
            </a:xfrm>
            <a:custGeom>
              <a:avLst/>
              <a:gdLst/>
              <a:ahLst/>
              <a:cxnLst/>
              <a:rect l="l" t="t" r="r" b="b"/>
              <a:pathLst>
                <a:path w="2538729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385949" y="0"/>
                  </a:lnTo>
                  <a:lnTo>
                    <a:pt x="2434144" y="7766"/>
                  </a:lnTo>
                  <a:lnTo>
                    <a:pt x="2476013" y="29394"/>
                  </a:lnTo>
                  <a:lnTo>
                    <a:pt x="2509036" y="62380"/>
                  </a:lnTo>
                  <a:lnTo>
                    <a:pt x="2530696" y="104217"/>
                  </a:lnTo>
                  <a:lnTo>
                    <a:pt x="2538476" y="152400"/>
                  </a:lnTo>
                  <a:lnTo>
                    <a:pt x="2538476" y="762000"/>
                  </a:lnTo>
                  <a:lnTo>
                    <a:pt x="2530696" y="810182"/>
                  </a:lnTo>
                  <a:lnTo>
                    <a:pt x="2509036" y="852019"/>
                  </a:lnTo>
                  <a:lnTo>
                    <a:pt x="2476013" y="885005"/>
                  </a:lnTo>
                  <a:lnTo>
                    <a:pt x="2434144" y="906633"/>
                  </a:lnTo>
                  <a:lnTo>
                    <a:pt x="2385949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832854" y="3085845"/>
            <a:ext cx="17189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1800" marR="5080" indent="-419734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Tage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vor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Kalbung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3848100"/>
            <a:ext cx="2964180" cy="2173605"/>
          </a:xfrm>
          <a:custGeom>
            <a:avLst/>
            <a:gdLst/>
            <a:ahLst/>
            <a:cxnLst/>
            <a:rect l="l" t="t" r="r" b="b"/>
            <a:pathLst>
              <a:path w="2964180" h="2173604">
                <a:moveTo>
                  <a:pt x="0" y="362204"/>
                </a:moveTo>
                <a:lnTo>
                  <a:pt x="3306" y="313058"/>
                </a:lnTo>
                <a:lnTo>
                  <a:pt x="12938" y="265920"/>
                </a:lnTo>
                <a:lnTo>
                  <a:pt x="28464" y="221224"/>
                </a:lnTo>
                <a:lnTo>
                  <a:pt x="49452" y="179399"/>
                </a:lnTo>
                <a:lnTo>
                  <a:pt x="75471" y="140878"/>
                </a:lnTo>
                <a:lnTo>
                  <a:pt x="106089" y="106092"/>
                </a:lnTo>
                <a:lnTo>
                  <a:pt x="140875" y="75474"/>
                </a:lnTo>
                <a:lnTo>
                  <a:pt x="179397" y="49454"/>
                </a:lnTo>
                <a:lnTo>
                  <a:pt x="221224" y="28465"/>
                </a:lnTo>
                <a:lnTo>
                  <a:pt x="265923" y="12939"/>
                </a:lnTo>
                <a:lnTo>
                  <a:pt x="313065" y="3306"/>
                </a:lnTo>
                <a:lnTo>
                  <a:pt x="362216" y="0"/>
                </a:lnTo>
                <a:lnTo>
                  <a:pt x="2601595" y="0"/>
                </a:lnTo>
                <a:lnTo>
                  <a:pt x="2650770" y="3306"/>
                </a:lnTo>
                <a:lnTo>
                  <a:pt x="2697931" y="12939"/>
                </a:lnTo>
                <a:lnTo>
                  <a:pt x="2742648" y="28465"/>
                </a:lnTo>
                <a:lnTo>
                  <a:pt x="2784489" y="49454"/>
                </a:lnTo>
                <a:lnTo>
                  <a:pt x="2823022" y="75474"/>
                </a:lnTo>
                <a:lnTo>
                  <a:pt x="2857817" y="106092"/>
                </a:lnTo>
                <a:lnTo>
                  <a:pt x="2888442" y="140878"/>
                </a:lnTo>
                <a:lnTo>
                  <a:pt x="2914466" y="179399"/>
                </a:lnTo>
                <a:lnTo>
                  <a:pt x="2935458" y="221224"/>
                </a:lnTo>
                <a:lnTo>
                  <a:pt x="2950986" y="265920"/>
                </a:lnTo>
                <a:lnTo>
                  <a:pt x="2960619" y="313058"/>
                </a:lnTo>
                <a:lnTo>
                  <a:pt x="2963926" y="362204"/>
                </a:lnTo>
                <a:lnTo>
                  <a:pt x="2963926" y="1811070"/>
                </a:lnTo>
                <a:lnTo>
                  <a:pt x="2960619" y="1860222"/>
                </a:lnTo>
                <a:lnTo>
                  <a:pt x="2950986" y="1907363"/>
                </a:lnTo>
                <a:lnTo>
                  <a:pt x="2935458" y="1952063"/>
                </a:lnTo>
                <a:lnTo>
                  <a:pt x="2914466" y="1993890"/>
                </a:lnTo>
                <a:lnTo>
                  <a:pt x="2888442" y="2032412"/>
                </a:lnTo>
                <a:lnTo>
                  <a:pt x="2857817" y="2067198"/>
                </a:lnTo>
                <a:lnTo>
                  <a:pt x="2823022" y="2097816"/>
                </a:lnTo>
                <a:lnTo>
                  <a:pt x="2784489" y="2123835"/>
                </a:lnTo>
                <a:lnTo>
                  <a:pt x="2742648" y="2144823"/>
                </a:lnTo>
                <a:lnTo>
                  <a:pt x="2697931" y="2160349"/>
                </a:lnTo>
                <a:lnTo>
                  <a:pt x="2650770" y="2169980"/>
                </a:lnTo>
                <a:lnTo>
                  <a:pt x="2601595" y="2173287"/>
                </a:lnTo>
                <a:lnTo>
                  <a:pt x="362216" y="2173287"/>
                </a:lnTo>
                <a:lnTo>
                  <a:pt x="313065" y="2169980"/>
                </a:lnTo>
                <a:lnTo>
                  <a:pt x="265923" y="2160349"/>
                </a:lnTo>
                <a:lnTo>
                  <a:pt x="221224" y="2144823"/>
                </a:lnTo>
                <a:lnTo>
                  <a:pt x="179397" y="2123835"/>
                </a:lnTo>
                <a:lnTo>
                  <a:pt x="140875" y="2097816"/>
                </a:lnTo>
                <a:lnTo>
                  <a:pt x="106089" y="2067198"/>
                </a:lnTo>
                <a:lnTo>
                  <a:pt x="75471" y="2032412"/>
                </a:lnTo>
                <a:lnTo>
                  <a:pt x="49452" y="1993890"/>
                </a:lnTo>
                <a:lnTo>
                  <a:pt x="28464" y="1952063"/>
                </a:lnTo>
                <a:lnTo>
                  <a:pt x="12938" y="1907363"/>
                </a:lnTo>
                <a:lnTo>
                  <a:pt x="3306" y="1860222"/>
                </a:lnTo>
                <a:lnTo>
                  <a:pt x="0" y="1811070"/>
                </a:lnTo>
                <a:lnTo>
                  <a:pt x="0" y="362204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4810" y="4633721"/>
            <a:ext cx="2551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Progressive</a:t>
            </a:r>
            <a:r>
              <a:rPr sz="1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Ausbildung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passiven</a:t>
            </a:r>
            <a:r>
              <a:rPr sz="18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Immunität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63926" y="3848100"/>
            <a:ext cx="6180455" cy="2173605"/>
          </a:xfrm>
          <a:custGeom>
            <a:avLst/>
            <a:gdLst/>
            <a:ahLst/>
            <a:cxnLst/>
            <a:rect l="l" t="t" r="r" b="b"/>
            <a:pathLst>
              <a:path w="6180455" h="2173604">
                <a:moveTo>
                  <a:pt x="0" y="362204"/>
                </a:moveTo>
                <a:lnTo>
                  <a:pt x="3304" y="313058"/>
                </a:lnTo>
                <a:lnTo>
                  <a:pt x="12930" y="265920"/>
                </a:lnTo>
                <a:lnTo>
                  <a:pt x="28447" y="221224"/>
                </a:lnTo>
                <a:lnTo>
                  <a:pt x="49426" y="179399"/>
                </a:lnTo>
                <a:lnTo>
                  <a:pt x="75435" y="140878"/>
                </a:lnTo>
                <a:lnTo>
                  <a:pt x="106044" y="106092"/>
                </a:lnTo>
                <a:lnTo>
                  <a:pt x="140824" y="75474"/>
                </a:lnTo>
                <a:lnTo>
                  <a:pt x="179342" y="49454"/>
                </a:lnTo>
                <a:lnTo>
                  <a:pt x="221170" y="28465"/>
                </a:lnTo>
                <a:lnTo>
                  <a:pt x="265876" y="12939"/>
                </a:lnTo>
                <a:lnTo>
                  <a:pt x="313031" y="3306"/>
                </a:lnTo>
                <a:lnTo>
                  <a:pt x="362203" y="0"/>
                </a:lnTo>
                <a:lnTo>
                  <a:pt x="2974594" y="0"/>
                </a:lnTo>
                <a:lnTo>
                  <a:pt x="3023769" y="3306"/>
                </a:lnTo>
                <a:lnTo>
                  <a:pt x="3070930" y="12939"/>
                </a:lnTo>
                <a:lnTo>
                  <a:pt x="3115647" y="28465"/>
                </a:lnTo>
                <a:lnTo>
                  <a:pt x="3157488" y="49454"/>
                </a:lnTo>
                <a:lnTo>
                  <a:pt x="3196021" y="75474"/>
                </a:lnTo>
                <a:lnTo>
                  <a:pt x="3230816" y="106092"/>
                </a:lnTo>
                <a:lnTo>
                  <a:pt x="3261441" y="140878"/>
                </a:lnTo>
                <a:lnTo>
                  <a:pt x="3287465" y="179399"/>
                </a:lnTo>
                <a:lnTo>
                  <a:pt x="3308457" y="221224"/>
                </a:lnTo>
                <a:lnTo>
                  <a:pt x="3323985" y="265920"/>
                </a:lnTo>
                <a:lnTo>
                  <a:pt x="3333618" y="313058"/>
                </a:lnTo>
                <a:lnTo>
                  <a:pt x="3336925" y="362204"/>
                </a:lnTo>
                <a:lnTo>
                  <a:pt x="3336925" y="1811070"/>
                </a:lnTo>
                <a:lnTo>
                  <a:pt x="3333618" y="1860222"/>
                </a:lnTo>
                <a:lnTo>
                  <a:pt x="3323985" y="1907363"/>
                </a:lnTo>
                <a:lnTo>
                  <a:pt x="3308457" y="1952063"/>
                </a:lnTo>
                <a:lnTo>
                  <a:pt x="3287465" y="1993890"/>
                </a:lnTo>
                <a:lnTo>
                  <a:pt x="3261441" y="2032412"/>
                </a:lnTo>
                <a:lnTo>
                  <a:pt x="3230816" y="2067198"/>
                </a:lnTo>
                <a:lnTo>
                  <a:pt x="3196021" y="2097816"/>
                </a:lnTo>
                <a:lnTo>
                  <a:pt x="3157488" y="2123835"/>
                </a:lnTo>
                <a:lnTo>
                  <a:pt x="3115647" y="2144823"/>
                </a:lnTo>
                <a:lnTo>
                  <a:pt x="3070930" y="2160349"/>
                </a:lnTo>
                <a:lnTo>
                  <a:pt x="3023769" y="2169980"/>
                </a:lnTo>
                <a:lnTo>
                  <a:pt x="2974594" y="2173287"/>
                </a:lnTo>
                <a:lnTo>
                  <a:pt x="362203" y="2173287"/>
                </a:lnTo>
                <a:lnTo>
                  <a:pt x="313031" y="2169980"/>
                </a:lnTo>
                <a:lnTo>
                  <a:pt x="265876" y="2160349"/>
                </a:lnTo>
                <a:lnTo>
                  <a:pt x="221170" y="2144823"/>
                </a:lnTo>
                <a:lnTo>
                  <a:pt x="179342" y="2123835"/>
                </a:lnTo>
                <a:lnTo>
                  <a:pt x="140824" y="2097816"/>
                </a:lnTo>
                <a:lnTo>
                  <a:pt x="106045" y="2067198"/>
                </a:lnTo>
                <a:lnTo>
                  <a:pt x="75435" y="2032412"/>
                </a:lnTo>
                <a:lnTo>
                  <a:pt x="49426" y="1993890"/>
                </a:lnTo>
                <a:lnTo>
                  <a:pt x="28448" y="1952063"/>
                </a:lnTo>
                <a:lnTo>
                  <a:pt x="12930" y="1907363"/>
                </a:lnTo>
                <a:lnTo>
                  <a:pt x="3304" y="1860222"/>
                </a:lnTo>
                <a:lnTo>
                  <a:pt x="0" y="1811070"/>
                </a:lnTo>
                <a:lnTo>
                  <a:pt x="0" y="362204"/>
                </a:lnTo>
                <a:close/>
              </a:path>
              <a:path w="6180455" h="2173604">
                <a:moveTo>
                  <a:pt x="3336925" y="362204"/>
                </a:moveTo>
                <a:lnTo>
                  <a:pt x="3340229" y="313058"/>
                </a:lnTo>
                <a:lnTo>
                  <a:pt x="3349855" y="265920"/>
                </a:lnTo>
                <a:lnTo>
                  <a:pt x="3365373" y="221224"/>
                </a:lnTo>
                <a:lnTo>
                  <a:pt x="3386351" y="179399"/>
                </a:lnTo>
                <a:lnTo>
                  <a:pt x="3412360" y="140878"/>
                </a:lnTo>
                <a:lnTo>
                  <a:pt x="3442970" y="106092"/>
                </a:lnTo>
                <a:lnTo>
                  <a:pt x="3477749" y="75474"/>
                </a:lnTo>
                <a:lnTo>
                  <a:pt x="3516267" y="49454"/>
                </a:lnTo>
                <a:lnTo>
                  <a:pt x="3558095" y="28465"/>
                </a:lnTo>
                <a:lnTo>
                  <a:pt x="3602801" y="12939"/>
                </a:lnTo>
                <a:lnTo>
                  <a:pt x="3649956" y="3306"/>
                </a:lnTo>
                <a:lnTo>
                  <a:pt x="3699129" y="0"/>
                </a:lnTo>
                <a:lnTo>
                  <a:pt x="5817870" y="0"/>
                </a:lnTo>
                <a:lnTo>
                  <a:pt x="5867015" y="3306"/>
                </a:lnTo>
                <a:lnTo>
                  <a:pt x="5914153" y="12939"/>
                </a:lnTo>
                <a:lnTo>
                  <a:pt x="5958849" y="28465"/>
                </a:lnTo>
                <a:lnTo>
                  <a:pt x="6000674" y="49454"/>
                </a:lnTo>
                <a:lnTo>
                  <a:pt x="6039195" y="75474"/>
                </a:lnTo>
                <a:lnTo>
                  <a:pt x="6073981" y="106092"/>
                </a:lnTo>
                <a:lnTo>
                  <a:pt x="6104599" y="140878"/>
                </a:lnTo>
                <a:lnTo>
                  <a:pt x="6130619" y="179399"/>
                </a:lnTo>
                <a:lnTo>
                  <a:pt x="6151608" y="221224"/>
                </a:lnTo>
                <a:lnTo>
                  <a:pt x="6167134" y="265920"/>
                </a:lnTo>
                <a:lnTo>
                  <a:pt x="6176767" y="313058"/>
                </a:lnTo>
                <a:lnTo>
                  <a:pt x="6180074" y="362204"/>
                </a:lnTo>
                <a:lnTo>
                  <a:pt x="6180074" y="1811070"/>
                </a:lnTo>
                <a:lnTo>
                  <a:pt x="6176767" y="1860222"/>
                </a:lnTo>
                <a:lnTo>
                  <a:pt x="6167134" y="1907363"/>
                </a:lnTo>
                <a:lnTo>
                  <a:pt x="6151608" y="1952063"/>
                </a:lnTo>
                <a:lnTo>
                  <a:pt x="6130619" y="1993890"/>
                </a:lnTo>
                <a:lnTo>
                  <a:pt x="6104599" y="2032412"/>
                </a:lnTo>
                <a:lnTo>
                  <a:pt x="6073981" y="2067198"/>
                </a:lnTo>
                <a:lnTo>
                  <a:pt x="6039195" y="2097816"/>
                </a:lnTo>
                <a:lnTo>
                  <a:pt x="6000674" y="2123835"/>
                </a:lnTo>
                <a:lnTo>
                  <a:pt x="5958849" y="2144823"/>
                </a:lnTo>
                <a:lnTo>
                  <a:pt x="5914153" y="2160349"/>
                </a:lnTo>
                <a:lnTo>
                  <a:pt x="5867015" y="2169980"/>
                </a:lnTo>
                <a:lnTo>
                  <a:pt x="5817870" y="2173287"/>
                </a:lnTo>
                <a:lnTo>
                  <a:pt x="3699129" y="2173287"/>
                </a:lnTo>
                <a:lnTo>
                  <a:pt x="3649956" y="2169980"/>
                </a:lnTo>
                <a:lnTo>
                  <a:pt x="3602801" y="2160349"/>
                </a:lnTo>
                <a:lnTo>
                  <a:pt x="3558095" y="2144823"/>
                </a:lnTo>
                <a:lnTo>
                  <a:pt x="3516267" y="2123835"/>
                </a:lnTo>
                <a:lnTo>
                  <a:pt x="3477749" y="2097816"/>
                </a:lnTo>
                <a:lnTo>
                  <a:pt x="3442970" y="2067198"/>
                </a:lnTo>
                <a:lnTo>
                  <a:pt x="3412360" y="2032412"/>
                </a:lnTo>
                <a:lnTo>
                  <a:pt x="3386351" y="1993890"/>
                </a:lnTo>
                <a:lnTo>
                  <a:pt x="3365373" y="1952063"/>
                </a:lnTo>
                <a:lnTo>
                  <a:pt x="3349855" y="1907363"/>
                </a:lnTo>
                <a:lnTo>
                  <a:pt x="3340229" y="1860222"/>
                </a:lnTo>
                <a:lnTo>
                  <a:pt x="3336925" y="1811070"/>
                </a:lnTo>
                <a:lnTo>
                  <a:pt x="3336925" y="362204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86525" y="4601717"/>
            <a:ext cx="19056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</a:tabLst>
            </a:pP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Eingeschränkte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Immunität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2875" y="4021137"/>
            <a:ext cx="8758555" cy="2837180"/>
            <a:chOff x="142875" y="4021137"/>
            <a:chExt cx="8758555" cy="283718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0126" y="5997576"/>
              <a:ext cx="2051050" cy="8366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75" y="6021387"/>
              <a:ext cx="2054225" cy="8366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4651" y="4021137"/>
              <a:ext cx="1774825" cy="922337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62839" y="806323"/>
            <a:ext cx="508381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/>
              <a:t>Phasen</a:t>
            </a:r>
            <a:r>
              <a:rPr sz="3400" spc="-95" dirty="0"/>
              <a:t> </a:t>
            </a:r>
            <a:r>
              <a:rPr sz="3400" dirty="0"/>
              <a:t>der</a:t>
            </a:r>
            <a:r>
              <a:rPr sz="3400" spc="-80" dirty="0"/>
              <a:t> </a:t>
            </a:r>
            <a:r>
              <a:rPr sz="3400" spc="-10" dirty="0"/>
              <a:t>Trockenstehzeit</a:t>
            </a:r>
            <a:endParaRPr sz="3400"/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27.02.2025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AMRFV-</a:t>
            </a:r>
            <a:r>
              <a:rPr spc="-20" dirty="0"/>
              <a:t>Training</a:t>
            </a:r>
            <a:r>
              <a:rPr spc="-15" dirty="0"/>
              <a:t> </a:t>
            </a:r>
            <a:r>
              <a:rPr dirty="0"/>
              <a:t>2025</a:t>
            </a:r>
            <a:r>
              <a:rPr spc="35" dirty="0"/>
              <a:t> </a:t>
            </a:r>
            <a:r>
              <a:rPr spc="-10" dirty="0"/>
              <a:t>Salzburg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4630">
              <a:lnSpc>
                <a:spcPts val="1240"/>
              </a:lnSpc>
            </a:pPr>
            <a:r>
              <a:rPr dirty="0"/>
              <a:t>│</a:t>
            </a:r>
            <a:r>
              <a:rPr spc="5" dirty="0"/>
              <a:t> </a:t>
            </a: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25" name="object 25"/>
          <p:cNvSpPr txBox="1"/>
          <p:nvPr/>
        </p:nvSpPr>
        <p:spPr>
          <a:xfrm>
            <a:off x="54965" y="1712873"/>
            <a:ext cx="8321675" cy="139954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713105" algn="ctr">
              <a:lnSpc>
                <a:spcPct val="100000"/>
              </a:lnSpc>
              <a:spcBef>
                <a:spcPts val="290"/>
              </a:spcBef>
            </a:pPr>
            <a:r>
              <a:rPr sz="2200" b="1" dirty="0">
                <a:solidFill>
                  <a:srgbClr val="005325"/>
                </a:solidFill>
                <a:latin typeface="Garamond"/>
                <a:cs typeface="Garamond"/>
              </a:rPr>
              <a:t>6</a:t>
            </a:r>
            <a:r>
              <a:rPr sz="2200" b="1" spc="-15" dirty="0">
                <a:solidFill>
                  <a:srgbClr val="005325"/>
                </a:solidFill>
                <a:latin typeface="Garamond"/>
                <a:cs typeface="Garamond"/>
              </a:rPr>
              <a:t> </a:t>
            </a:r>
            <a:r>
              <a:rPr sz="2200" b="1" dirty="0">
                <a:solidFill>
                  <a:srgbClr val="005325"/>
                </a:solidFill>
                <a:latin typeface="Garamond"/>
                <a:cs typeface="Garamond"/>
              </a:rPr>
              <a:t>-</a:t>
            </a:r>
            <a:r>
              <a:rPr sz="2200" b="1" spc="-5" dirty="0">
                <a:solidFill>
                  <a:srgbClr val="005325"/>
                </a:solidFill>
                <a:latin typeface="Garamond"/>
                <a:cs typeface="Garamond"/>
              </a:rPr>
              <a:t> </a:t>
            </a:r>
            <a:r>
              <a:rPr sz="2200" b="1" dirty="0">
                <a:solidFill>
                  <a:srgbClr val="005325"/>
                </a:solidFill>
                <a:latin typeface="Garamond"/>
                <a:cs typeface="Garamond"/>
              </a:rPr>
              <a:t>(8)</a:t>
            </a:r>
            <a:r>
              <a:rPr sz="2200" b="1" spc="-25" dirty="0">
                <a:solidFill>
                  <a:srgbClr val="005325"/>
                </a:solidFill>
                <a:latin typeface="Garamond"/>
                <a:cs typeface="Garamond"/>
              </a:rPr>
              <a:t> </a:t>
            </a:r>
            <a:r>
              <a:rPr sz="2200" b="1" spc="-10" dirty="0">
                <a:solidFill>
                  <a:srgbClr val="005325"/>
                </a:solidFill>
                <a:latin typeface="Garamond"/>
                <a:cs typeface="Garamond"/>
              </a:rPr>
              <a:t>Wochen</a:t>
            </a:r>
            <a:endParaRPr sz="22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3400" b="1" spc="-10" dirty="0">
                <a:solidFill>
                  <a:srgbClr val="005325"/>
                </a:solidFill>
                <a:latin typeface="Garamond"/>
                <a:cs typeface="Garamond"/>
              </a:rPr>
              <a:t>Problemphasen</a:t>
            </a:r>
            <a:r>
              <a:rPr sz="3400" b="1" spc="-85" dirty="0">
                <a:solidFill>
                  <a:srgbClr val="005325"/>
                </a:solidFill>
                <a:latin typeface="Garamond"/>
                <a:cs typeface="Garamond"/>
              </a:rPr>
              <a:t> </a:t>
            </a:r>
            <a:r>
              <a:rPr sz="3400" b="1" dirty="0">
                <a:solidFill>
                  <a:srgbClr val="005325"/>
                </a:solidFill>
                <a:latin typeface="Garamond"/>
                <a:cs typeface="Garamond"/>
              </a:rPr>
              <a:t>während</a:t>
            </a:r>
            <a:r>
              <a:rPr sz="3400" b="1" spc="-120" dirty="0">
                <a:solidFill>
                  <a:srgbClr val="005325"/>
                </a:solidFill>
                <a:latin typeface="Garamond"/>
                <a:cs typeface="Garamond"/>
              </a:rPr>
              <a:t> </a:t>
            </a:r>
            <a:r>
              <a:rPr sz="3400" b="1" dirty="0">
                <a:solidFill>
                  <a:srgbClr val="005325"/>
                </a:solidFill>
                <a:latin typeface="Garamond"/>
                <a:cs typeface="Garamond"/>
              </a:rPr>
              <a:t>der</a:t>
            </a:r>
            <a:r>
              <a:rPr sz="3400" b="1" spc="-100" dirty="0">
                <a:solidFill>
                  <a:srgbClr val="005325"/>
                </a:solidFill>
                <a:latin typeface="Garamond"/>
                <a:cs typeface="Garamond"/>
              </a:rPr>
              <a:t> </a:t>
            </a:r>
            <a:r>
              <a:rPr sz="3400" b="1" spc="-10" dirty="0">
                <a:solidFill>
                  <a:srgbClr val="005325"/>
                </a:solidFill>
                <a:latin typeface="Garamond"/>
                <a:cs typeface="Garamond"/>
              </a:rPr>
              <a:t>Trockenstehzeit</a:t>
            </a:r>
            <a:endParaRPr sz="3400">
              <a:latin typeface="Garamond"/>
              <a:cs typeface="Garamond"/>
            </a:endParaRPr>
          </a:p>
          <a:p>
            <a:pPr marR="5080" algn="r">
              <a:lnSpc>
                <a:spcPct val="100000"/>
              </a:lnSpc>
              <a:spcBef>
                <a:spcPts val="120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Transitphase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67227" y="5086350"/>
            <a:ext cx="23374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2069" indent="-28638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521334" algn="l"/>
              </a:tabLst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größte</a:t>
            </a:r>
            <a:r>
              <a:rPr sz="18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Resistenz</a:t>
            </a:r>
            <a:r>
              <a:rPr sz="18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des 	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Euters</a:t>
            </a:r>
            <a:r>
              <a:rPr sz="1800" b="1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gegen</a:t>
            </a:r>
            <a:r>
              <a:rPr sz="18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IMI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(Phagozyten,</a:t>
            </a:r>
            <a:r>
              <a:rPr sz="1800" b="1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Laktoferin)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862" y="2813050"/>
            <a:ext cx="2624455" cy="939800"/>
            <a:chOff x="169862" y="2813050"/>
            <a:chExt cx="2624455" cy="939800"/>
          </a:xfrm>
        </p:grpSpPr>
        <p:sp>
          <p:nvSpPr>
            <p:cNvPr id="3" name="object 3"/>
            <p:cNvSpPr/>
            <p:nvPr/>
          </p:nvSpPr>
          <p:spPr>
            <a:xfrm>
              <a:off x="182562" y="2825750"/>
              <a:ext cx="2599055" cy="914400"/>
            </a:xfrm>
            <a:custGeom>
              <a:avLst/>
              <a:gdLst/>
              <a:ahLst/>
              <a:cxnLst/>
              <a:rect l="l" t="t" r="r" b="b"/>
              <a:pathLst>
                <a:path w="2599055" h="914400">
                  <a:moveTo>
                    <a:pt x="2446337" y="0"/>
                  </a:moveTo>
                  <a:lnTo>
                    <a:pt x="152400" y="0"/>
                  </a:lnTo>
                  <a:lnTo>
                    <a:pt x="104231" y="7766"/>
                  </a:lnTo>
                  <a:lnTo>
                    <a:pt x="62396" y="29394"/>
                  </a:lnTo>
                  <a:lnTo>
                    <a:pt x="29405" y="62380"/>
                  </a:lnTo>
                  <a:lnTo>
                    <a:pt x="7769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9" y="810182"/>
                  </a:lnTo>
                  <a:lnTo>
                    <a:pt x="29405" y="852019"/>
                  </a:lnTo>
                  <a:lnTo>
                    <a:pt x="62396" y="885005"/>
                  </a:lnTo>
                  <a:lnTo>
                    <a:pt x="104231" y="906633"/>
                  </a:lnTo>
                  <a:lnTo>
                    <a:pt x="152400" y="914400"/>
                  </a:lnTo>
                  <a:lnTo>
                    <a:pt x="2446337" y="914400"/>
                  </a:lnTo>
                  <a:lnTo>
                    <a:pt x="2494520" y="906633"/>
                  </a:lnTo>
                  <a:lnTo>
                    <a:pt x="2536357" y="885005"/>
                  </a:lnTo>
                  <a:lnTo>
                    <a:pt x="2569342" y="852019"/>
                  </a:lnTo>
                  <a:lnTo>
                    <a:pt x="2590971" y="810182"/>
                  </a:lnTo>
                  <a:lnTo>
                    <a:pt x="2598737" y="762000"/>
                  </a:lnTo>
                  <a:lnTo>
                    <a:pt x="2598737" y="152400"/>
                  </a:lnTo>
                  <a:lnTo>
                    <a:pt x="2590971" y="104217"/>
                  </a:lnTo>
                  <a:lnTo>
                    <a:pt x="2569342" y="62380"/>
                  </a:lnTo>
                  <a:lnTo>
                    <a:pt x="2536357" y="29394"/>
                  </a:lnTo>
                  <a:lnTo>
                    <a:pt x="2494520" y="7766"/>
                  </a:lnTo>
                  <a:lnTo>
                    <a:pt x="2446337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2562" y="2825750"/>
              <a:ext cx="2599055" cy="914400"/>
            </a:xfrm>
            <a:custGeom>
              <a:avLst/>
              <a:gdLst/>
              <a:ahLst/>
              <a:cxnLst/>
              <a:rect l="l" t="t" r="r" b="b"/>
              <a:pathLst>
                <a:path w="2599055" h="914400">
                  <a:moveTo>
                    <a:pt x="0" y="152400"/>
                  </a:moveTo>
                  <a:lnTo>
                    <a:pt x="7769" y="104217"/>
                  </a:lnTo>
                  <a:lnTo>
                    <a:pt x="29405" y="62380"/>
                  </a:lnTo>
                  <a:lnTo>
                    <a:pt x="62396" y="29394"/>
                  </a:lnTo>
                  <a:lnTo>
                    <a:pt x="104231" y="7766"/>
                  </a:lnTo>
                  <a:lnTo>
                    <a:pt x="152400" y="0"/>
                  </a:lnTo>
                  <a:lnTo>
                    <a:pt x="2446337" y="0"/>
                  </a:lnTo>
                  <a:lnTo>
                    <a:pt x="2494520" y="7766"/>
                  </a:lnTo>
                  <a:lnTo>
                    <a:pt x="2536357" y="29394"/>
                  </a:lnTo>
                  <a:lnTo>
                    <a:pt x="2569342" y="62380"/>
                  </a:lnTo>
                  <a:lnTo>
                    <a:pt x="2590971" y="104217"/>
                  </a:lnTo>
                  <a:lnTo>
                    <a:pt x="2598737" y="152400"/>
                  </a:lnTo>
                  <a:lnTo>
                    <a:pt x="2598737" y="762000"/>
                  </a:lnTo>
                  <a:lnTo>
                    <a:pt x="2590971" y="810182"/>
                  </a:lnTo>
                  <a:lnTo>
                    <a:pt x="2569342" y="852019"/>
                  </a:lnTo>
                  <a:lnTo>
                    <a:pt x="2536357" y="885005"/>
                  </a:lnTo>
                  <a:lnTo>
                    <a:pt x="2494520" y="906633"/>
                  </a:lnTo>
                  <a:lnTo>
                    <a:pt x="2446337" y="914400"/>
                  </a:lnTo>
                  <a:lnTo>
                    <a:pt x="152400" y="914400"/>
                  </a:lnTo>
                  <a:lnTo>
                    <a:pt x="104231" y="906633"/>
                  </a:lnTo>
                  <a:lnTo>
                    <a:pt x="62396" y="885005"/>
                  </a:lnTo>
                  <a:lnTo>
                    <a:pt x="29405" y="852019"/>
                  </a:lnTo>
                  <a:lnTo>
                    <a:pt x="7769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16965" y="2949320"/>
            <a:ext cx="13303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Rückbildung</a:t>
            </a:r>
            <a:endParaRPr sz="2000">
              <a:latin typeface="Calibri"/>
              <a:cs typeface="Calibri"/>
            </a:endParaRPr>
          </a:p>
          <a:p>
            <a:pPr marL="55880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Wochen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92425" y="2813050"/>
            <a:ext cx="3482975" cy="939800"/>
            <a:chOff x="2892425" y="2813050"/>
            <a:chExt cx="3482975" cy="939800"/>
          </a:xfrm>
        </p:grpSpPr>
        <p:sp>
          <p:nvSpPr>
            <p:cNvPr id="7" name="object 7"/>
            <p:cNvSpPr/>
            <p:nvPr/>
          </p:nvSpPr>
          <p:spPr>
            <a:xfrm>
              <a:off x="2905125" y="2825750"/>
              <a:ext cx="3457575" cy="914400"/>
            </a:xfrm>
            <a:custGeom>
              <a:avLst/>
              <a:gdLst/>
              <a:ahLst/>
              <a:cxnLst/>
              <a:rect l="l" t="t" r="r" b="b"/>
              <a:pathLst>
                <a:path w="3457575" h="914400">
                  <a:moveTo>
                    <a:pt x="3305175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3305175" y="914400"/>
                  </a:lnTo>
                  <a:lnTo>
                    <a:pt x="3353357" y="906633"/>
                  </a:lnTo>
                  <a:lnTo>
                    <a:pt x="3395194" y="885005"/>
                  </a:lnTo>
                  <a:lnTo>
                    <a:pt x="3428180" y="852019"/>
                  </a:lnTo>
                  <a:lnTo>
                    <a:pt x="3449808" y="810182"/>
                  </a:lnTo>
                  <a:lnTo>
                    <a:pt x="3457575" y="762000"/>
                  </a:lnTo>
                  <a:lnTo>
                    <a:pt x="3457575" y="152400"/>
                  </a:lnTo>
                  <a:lnTo>
                    <a:pt x="3449808" y="104217"/>
                  </a:lnTo>
                  <a:lnTo>
                    <a:pt x="3428180" y="62380"/>
                  </a:lnTo>
                  <a:lnTo>
                    <a:pt x="3395194" y="29394"/>
                  </a:lnTo>
                  <a:lnTo>
                    <a:pt x="3353357" y="7766"/>
                  </a:lnTo>
                  <a:lnTo>
                    <a:pt x="3305175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5125" y="2825750"/>
              <a:ext cx="3457575" cy="914400"/>
            </a:xfrm>
            <a:custGeom>
              <a:avLst/>
              <a:gdLst/>
              <a:ahLst/>
              <a:cxnLst/>
              <a:rect l="l" t="t" r="r" b="b"/>
              <a:pathLst>
                <a:path w="3457575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3305175" y="0"/>
                  </a:lnTo>
                  <a:lnTo>
                    <a:pt x="3353357" y="7766"/>
                  </a:lnTo>
                  <a:lnTo>
                    <a:pt x="3395194" y="29394"/>
                  </a:lnTo>
                  <a:lnTo>
                    <a:pt x="3428180" y="62380"/>
                  </a:lnTo>
                  <a:lnTo>
                    <a:pt x="3449808" y="104217"/>
                  </a:lnTo>
                  <a:lnTo>
                    <a:pt x="3457575" y="152400"/>
                  </a:lnTo>
                  <a:lnTo>
                    <a:pt x="3457575" y="762000"/>
                  </a:lnTo>
                  <a:lnTo>
                    <a:pt x="3449808" y="810182"/>
                  </a:lnTo>
                  <a:lnTo>
                    <a:pt x="3428180" y="852019"/>
                  </a:lnTo>
                  <a:lnTo>
                    <a:pt x="3395194" y="885005"/>
                  </a:lnTo>
                  <a:lnTo>
                    <a:pt x="3353357" y="906633"/>
                  </a:lnTo>
                  <a:lnTo>
                    <a:pt x="3305175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80561" y="3101416"/>
            <a:ext cx="23082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Ruhephase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Wochen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410325" y="2797175"/>
            <a:ext cx="2411730" cy="939800"/>
            <a:chOff x="6410325" y="2797175"/>
            <a:chExt cx="2411730" cy="939800"/>
          </a:xfrm>
        </p:grpSpPr>
        <p:sp>
          <p:nvSpPr>
            <p:cNvPr id="11" name="object 11"/>
            <p:cNvSpPr/>
            <p:nvPr/>
          </p:nvSpPr>
          <p:spPr>
            <a:xfrm>
              <a:off x="6423025" y="2809875"/>
              <a:ext cx="2386330" cy="914400"/>
            </a:xfrm>
            <a:custGeom>
              <a:avLst/>
              <a:gdLst/>
              <a:ahLst/>
              <a:cxnLst/>
              <a:rect l="l" t="t" r="r" b="b"/>
              <a:pathLst>
                <a:path w="2386329" h="914400">
                  <a:moveTo>
                    <a:pt x="2233549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2233549" y="914400"/>
                  </a:lnTo>
                  <a:lnTo>
                    <a:pt x="2281744" y="906633"/>
                  </a:lnTo>
                  <a:lnTo>
                    <a:pt x="2323613" y="885005"/>
                  </a:lnTo>
                  <a:lnTo>
                    <a:pt x="2356636" y="852019"/>
                  </a:lnTo>
                  <a:lnTo>
                    <a:pt x="2378296" y="810182"/>
                  </a:lnTo>
                  <a:lnTo>
                    <a:pt x="2386076" y="762000"/>
                  </a:lnTo>
                  <a:lnTo>
                    <a:pt x="2386076" y="152400"/>
                  </a:lnTo>
                  <a:lnTo>
                    <a:pt x="2378296" y="104217"/>
                  </a:lnTo>
                  <a:lnTo>
                    <a:pt x="2356636" y="62380"/>
                  </a:lnTo>
                  <a:lnTo>
                    <a:pt x="2323613" y="29394"/>
                  </a:lnTo>
                  <a:lnTo>
                    <a:pt x="2281744" y="7766"/>
                  </a:lnTo>
                  <a:lnTo>
                    <a:pt x="2233549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23025" y="2809875"/>
              <a:ext cx="2386330" cy="914400"/>
            </a:xfrm>
            <a:custGeom>
              <a:avLst/>
              <a:gdLst/>
              <a:ahLst/>
              <a:cxnLst/>
              <a:rect l="l" t="t" r="r" b="b"/>
              <a:pathLst>
                <a:path w="2386329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233549" y="0"/>
                  </a:lnTo>
                  <a:lnTo>
                    <a:pt x="2281744" y="7766"/>
                  </a:lnTo>
                  <a:lnTo>
                    <a:pt x="2323613" y="29394"/>
                  </a:lnTo>
                  <a:lnTo>
                    <a:pt x="2356636" y="62380"/>
                  </a:lnTo>
                  <a:lnTo>
                    <a:pt x="2378296" y="104217"/>
                  </a:lnTo>
                  <a:lnTo>
                    <a:pt x="2386076" y="152400"/>
                  </a:lnTo>
                  <a:lnTo>
                    <a:pt x="2386076" y="762000"/>
                  </a:lnTo>
                  <a:lnTo>
                    <a:pt x="2378296" y="810182"/>
                  </a:lnTo>
                  <a:lnTo>
                    <a:pt x="2356636" y="852019"/>
                  </a:lnTo>
                  <a:lnTo>
                    <a:pt x="2323613" y="885005"/>
                  </a:lnTo>
                  <a:lnTo>
                    <a:pt x="2281744" y="906633"/>
                  </a:lnTo>
                  <a:lnTo>
                    <a:pt x="2233549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933692" y="3085845"/>
            <a:ext cx="1366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Transitphase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848100"/>
            <a:ext cx="2964180" cy="2173605"/>
          </a:xfrm>
          <a:custGeom>
            <a:avLst/>
            <a:gdLst/>
            <a:ahLst/>
            <a:cxnLst/>
            <a:rect l="l" t="t" r="r" b="b"/>
            <a:pathLst>
              <a:path w="2964180" h="2173604">
                <a:moveTo>
                  <a:pt x="0" y="362204"/>
                </a:moveTo>
                <a:lnTo>
                  <a:pt x="3306" y="313058"/>
                </a:lnTo>
                <a:lnTo>
                  <a:pt x="12938" y="265920"/>
                </a:lnTo>
                <a:lnTo>
                  <a:pt x="28464" y="221224"/>
                </a:lnTo>
                <a:lnTo>
                  <a:pt x="49452" y="179399"/>
                </a:lnTo>
                <a:lnTo>
                  <a:pt x="75471" y="140878"/>
                </a:lnTo>
                <a:lnTo>
                  <a:pt x="106089" y="106092"/>
                </a:lnTo>
                <a:lnTo>
                  <a:pt x="140875" y="75474"/>
                </a:lnTo>
                <a:lnTo>
                  <a:pt x="179397" y="49454"/>
                </a:lnTo>
                <a:lnTo>
                  <a:pt x="221224" y="28465"/>
                </a:lnTo>
                <a:lnTo>
                  <a:pt x="265923" y="12939"/>
                </a:lnTo>
                <a:lnTo>
                  <a:pt x="313065" y="3306"/>
                </a:lnTo>
                <a:lnTo>
                  <a:pt x="362216" y="0"/>
                </a:lnTo>
                <a:lnTo>
                  <a:pt x="2601595" y="0"/>
                </a:lnTo>
                <a:lnTo>
                  <a:pt x="2650770" y="3306"/>
                </a:lnTo>
                <a:lnTo>
                  <a:pt x="2697931" y="12939"/>
                </a:lnTo>
                <a:lnTo>
                  <a:pt x="2742648" y="28465"/>
                </a:lnTo>
                <a:lnTo>
                  <a:pt x="2784489" y="49454"/>
                </a:lnTo>
                <a:lnTo>
                  <a:pt x="2823022" y="75474"/>
                </a:lnTo>
                <a:lnTo>
                  <a:pt x="2857817" y="106092"/>
                </a:lnTo>
                <a:lnTo>
                  <a:pt x="2888442" y="140878"/>
                </a:lnTo>
                <a:lnTo>
                  <a:pt x="2914466" y="179399"/>
                </a:lnTo>
                <a:lnTo>
                  <a:pt x="2935458" y="221224"/>
                </a:lnTo>
                <a:lnTo>
                  <a:pt x="2950986" y="265920"/>
                </a:lnTo>
                <a:lnTo>
                  <a:pt x="2960619" y="313058"/>
                </a:lnTo>
                <a:lnTo>
                  <a:pt x="2963926" y="362204"/>
                </a:lnTo>
                <a:lnTo>
                  <a:pt x="2963926" y="1811070"/>
                </a:lnTo>
                <a:lnTo>
                  <a:pt x="2960619" y="1860222"/>
                </a:lnTo>
                <a:lnTo>
                  <a:pt x="2950986" y="1907363"/>
                </a:lnTo>
                <a:lnTo>
                  <a:pt x="2935458" y="1952063"/>
                </a:lnTo>
                <a:lnTo>
                  <a:pt x="2914466" y="1993890"/>
                </a:lnTo>
                <a:lnTo>
                  <a:pt x="2888442" y="2032412"/>
                </a:lnTo>
                <a:lnTo>
                  <a:pt x="2857817" y="2067198"/>
                </a:lnTo>
                <a:lnTo>
                  <a:pt x="2823022" y="2097816"/>
                </a:lnTo>
                <a:lnTo>
                  <a:pt x="2784489" y="2123835"/>
                </a:lnTo>
                <a:lnTo>
                  <a:pt x="2742648" y="2144823"/>
                </a:lnTo>
                <a:lnTo>
                  <a:pt x="2697931" y="2160349"/>
                </a:lnTo>
                <a:lnTo>
                  <a:pt x="2650770" y="2169980"/>
                </a:lnTo>
                <a:lnTo>
                  <a:pt x="2601595" y="2173287"/>
                </a:lnTo>
                <a:lnTo>
                  <a:pt x="362216" y="2173287"/>
                </a:lnTo>
                <a:lnTo>
                  <a:pt x="313065" y="2169980"/>
                </a:lnTo>
                <a:lnTo>
                  <a:pt x="265923" y="2160349"/>
                </a:lnTo>
                <a:lnTo>
                  <a:pt x="221224" y="2144823"/>
                </a:lnTo>
                <a:lnTo>
                  <a:pt x="179397" y="2123835"/>
                </a:lnTo>
                <a:lnTo>
                  <a:pt x="140875" y="2097816"/>
                </a:lnTo>
                <a:lnTo>
                  <a:pt x="106089" y="2067198"/>
                </a:lnTo>
                <a:lnTo>
                  <a:pt x="75471" y="2032412"/>
                </a:lnTo>
                <a:lnTo>
                  <a:pt x="49452" y="1993890"/>
                </a:lnTo>
                <a:lnTo>
                  <a:pt x="28464" y="1952063"/>
                </a:lnTo>
                <a:lnTo>
                  <a:pt x="12938" y="1907363"/>
                </a:lnTo>
                <a:lnTo>
                  <a:pt x="3306" y="1860222"/>
                </a:lnTo>
                <a:lnTo>
                  <a:pt x="0" y="1811070"/>
                </a:lnTo>
                <a:lnTo>
                  <a:pt x="0" y="362204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4810" y="4633721"/>
            <a:ext cx="2296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Sehr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hohes</a:t>
            </a:r>
            <a:r>
              <a:rPr sz="1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Risiko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für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NEUE</a:t>
            </a:r>
            <a:r>
              <a:rPr sz="18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IMI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63926" y="3848100"/>
            <a:ext cx="6180455" cy="2341880"/>
          </a:xfrm>
          <a:custGeom>
            <a:avLst/>
            <a:gdLst/>
            <a:ahLst/>
            <a:cxnLst/>
            <a:rect l="l" t="t" r="r" b="b"/>
            <a:pathLst>
              <a:path w="6180455" h="2341879">
                <a:moveTo>
                  <a:pt x="0" y="390270"/>
                </a:moveTo>
                <a:lnTo>
                  <a:pt x="3038" y="341320"/>
                </a:lnTo>
                <a:lnTo>
                  <a:pt x="11912" y="294183"/>
                </a:lnTo>
                <a:lnTo>
                  <a:pt x="26255" y="249225"/>
                </a:lnTo>
                <a:lnTo>
                  <a:pt x="45701" y="206812"/>
                </a:lnTo>
                <a:lnTo>
                  <a:pt x="69887" y="167310"/>
                </a:lnTo>
                <a:lnTo>
                  <a:pt x="98446" y="131085"/>
                </a:lnTo>
                <a:lnTo>
                  <a:pt x="131014" y="98502"/>
                </a:lnTo>
                <a:lnTo>
                  <a:pt x="167225" y="69929"/>
                </a:lnTo>
                <a:lnTo>
                  <a:pt x="206713" y="45730"/>
                </a:lnTo>
                <a:lnTo>
                  <a:pt x="249115" y="26272"/>
                </a:lnTo>
                <a:lnTo>
                  <a:pt x="294064" y="11920"/>
                </a:lnTo>
                <a:lnTo>
                  <a:pt x="341195" y="3041"/>
                </a:lnTo>
                <a:lnTo>
                  <a:pt x="390144" y="0"/>
                </a:lnTo>
                <a:lnTo>
                  <a:pt x="2946654" y="0"/>
                </a:lnTo>
                <a:lnTo>
                  <a:pt x="2995604" y="3041"/>
                </a:lnTo>
                <a:lnTo>
                  <a:pt x="3042741" y="11920"/>
                </a:lnTo>
                <a:lnTo>
                  <a:pt x="3087699" y="26272"/>
                </a:lnTo>
                <a:lnTo>
                  <a:pt x="3130112" y="45730"/>
                </a:lnTo>
                <a:lnTo>
                  <a:pt x="3169614" y="69929"/>
                </a:lnTo>
                <a:lnTo>
                  <a:pt x="3205839" y="98502"/>
                </a:lnTo>
                <a:lnTo>
                  <a:pt x="3238422" y="131085"/>
                </a:lnTo>
                <a:lnTo>
                  <a:pt x="3266995" y="167310"/>
                </a:lnTo>
                <a:lnTo>
                  <a:pt x="3291194" y="206812"/>
                </a:lnTo>
                <a:lnTo>
                  <a:pt x="3310652" y="249225"/>
                </a:lnTo>
                <a:lnTo>
                  <a:pt x="3325004" y="294183"/>
                </a:lnTo>
                <a:lnTo>
                  <a:pt x="3333883" y="341320"/>
                </a:lnTo>
                <a:lnTo>
                  <a:pt x="3336925" y="390270"/>
                </a:lnTo>
                <a:lnTo>
                  <a:pt x="3336925" y="1951291"/>
                </a:lnTo>
                <a:lnTo>
                  <a:pt x="3333883" y="2000246"/>
                </a:lnTo>
                <a:lnTo>
                  <a:pt x="3325004" y="2047387"/>
                </a:lnTo>
                <a:lnTo>
                  <a:pt x="3310652" y="2092347"/>
                </a:lnTo>
                <a:lnTo>
                  <a:pt x="3291194" y="2134761"/>
                </a:lnTo>
                <a:lnTo>
                  <a:pt x="3266995" y="2174263"/>
                </a:lnTo>
                <a:lnTo>
                  <a:pt x="3238422" y="2210487"/>
                </a:lnTo>
                <a:lnTo>
                  <a:pt x="3205839" y="2243068"/>
                </a:lnTo>
                <a:lnTo>
                  <a:pt x="3169614" y="2271639"/>
                </a:lnTo>
                <a:lnTo>
                  <a:pt x="3130112" y="2295836"/>
                </a:lnTo>
                <a:lnTo>
                  <a:pt x="3087699" y="2315293"/>
                </a:lnTo>
                <a:lnTo>
                  <a:pt x="3042741" y="2329643"/>
                </a:lnTo>
                <a:lnTo>
                  <a:pt x="2995604" y="2338521"/>
                </a:lnTo>
                <a:lnTo>
                  <a:pt x="2946654" y="2341562"/>
                </a:lnTo>
                <a:lnTo>
                  <a:pt x="390144" y="2341562"/>
                </a:lnTo>
                <a:lnTo>
                  <a:pt x="341195" y="2338521"/>
                </a:lnTo>
                <a:lnTo>
                  <a:pt x="294064" y="2329643"/>
                </a:lnTo>
                <a:lnTo>
                  <a:pt x="249115" y="2315293"/>
                </a:lnTo>
                <a:lnTo>
                  <a:pt x="206713" y="2295836"/>
                </a:lnTo>
                <a:lnTo>
                  <a:pt x="167225" y="2271639"/>
                </a:lnTo>
                <a:lnTo>
                  <a:pt x="131014" y="2243068"/>
                </a:lnTo>
                <a:lnTo>
                  <a:pt x="98446" y="2210487"/>
                </a:lnTo>
                <a:lnTo>
                  <a:pt x="69887" y="2174263"/>
                </a:lnTo>
                <a:lnTo>
                  <a:pt x="45701" y="2134761"/>
                </a:lnTo>
                <a:lnTo>
                  <a:pt x="26255" y="2092347"/>
                </a:lnTo>
                <a:lnTo>
                  <a:pt x="11912" y="2047387"/>
                </a:lnTo>
                <a:lnTo>
                  <a:pt x="3038" y="2000246"/>
                </a:lnTo>
                <a:lnTo>
                  <a:pt x="0" y="1951291"/>
                </a:lnTo>
                <a:lnTo>
                  <a:pt x="0" y="390270"/>
                </a:lnTo>
                <a:close/>
              </a:path>
              <a:path w="6180455" h="2341879">
                <a:moveTo>
                  <a:pt x="3336925" y="362204"/>
                </a:moveTo>
                <a:lnTo>
                  <a:pt x="3340229" y="313058"/>
                </a:lnTo>
                <a:lnTo>
                  <a:pt x="3349855" y="265920"/>
                </a:lnTo>
                <a:lnTo>
                  <a:pt x="3365373" y="221224"/>
                </a:lnTo>
                <a:lnTo>
                  <a:pt x="3386351" y="179399"/>
                </a:lnTo>
                <a:lnTo>
                  <a:pt x="3412360" y="140878"/>
                </a:lnTo>
                <a:lnTo>
                  <a:pt x="3442970" y="106092"/>
                </a:lnTo>
                <a:lnTo>
                  <a:pt x="3477749" y="75474"/>
                </a:lnTo>
                <a:lnTo>
                  <a:pt x="3516267" y="49454"/>
                </a:lnTo>
                <a:lnTo>
                  <a:pt x="3558095" y="28465"/>
                </a:lnTo>
                <a:lnTo>
                  <a:pt x="3602801" y="12939"/>
                </a:lnTo>
                <a:lnTo>
                  <a:pt x="3649956" y="3306"/>
                </a:lnTo>
                <a:lnTo>
                  <a:pt x="3699129" y="0"/>
                </a:lnTo>
                <a:lnTo>
                  <a:pt x="5817870" y="0"/>
                </a:lnTo>
                <a:lnTo>
                  <a:pt x="5867015" y="3306"/>
                </a:lnTo>
                <a:lnTo>
                  <a:pt x="5914153" y="12939"/>
                </a:lnTo>
                <a:lnTo>
                  <a:pt x="5958849" y="28465"/>
                </a:lnTo>
                <a:lnTo>
                  <a:pt x="6000674" y="49454"/>
                </a:lnTo>
                <a:lnTo>
                  <a:pt x="6039195" y="75474"/>
                </a:lnTo>
                <a:lnTo>
                  <a:pt x="6073981" y="106092"/>
                </a:lnTo>
                <a:lnTo>
                  <a:pt x="6104599" y="140878"/>
                </a:lnTo>
                <a:lnTo>
                  <a:pt x="6130619" y="179399"/>
                </a:lnTo>
                <a:lnTo>
                  <a:pt x="6151608" y="221224"/>
                </a:lnTo>
                <a:lnTo>
                  <a:pt x="6167134" y="265920"/>
                </a:lnTo>
                <a:lnTo>
                  <a:pt x="6176767" y="313058"/>
                </a:lnTo>
                <a:lnTo>
                  <a:pt x="6180074" y="362204"/>
                </a:lnTo>
                <a:lnTo>
                  <a:pt x="6180074" y="1811070"/>
                </a:lnTo>
                <a:lnTo>
                  <a:pt x="6176767" y="1860222"/>
                </a:lnTo>
                <a:lnTo>
                  <a:pt x="6167134" y="1907363"/>
                </a:lnTo>
                <a:lnTo>
                  <a:pt x="6151608" y="1952063"/>
                </a:lnTo>
                <a:lnTo>
                  <a:pt x="6130619" y="1993890"/>
                </a:lnTo>
                <a:lnTo>
                  <a:pt x="6104599" y="2032412"/>
                </a:lnTo>
                <a:lnTo>
                  <a:pt x="6073981" y="2067198"/>
                </a:lnTo>
                <a:lnTo>
                  <a:pt x="6039195" y="2097816"/>
                </a:lnTo>
                <a:lnTo>
                  <a:pt x="6000674" y="2123835"/>
                </a:lnTo>
                <a:lnTo>
                  <a:pt x="5958849" y="2144823"/>
                </a:lnTo>
                <a:lnTo>
                  <a:pt x="5914153" y="2160349"/>
                </a:lnTo>
                <a:lnTo>
                  <a:pt x="5867015" y="2169980"/>
                </a:lnTo>
                <a:lnTo>
                  <a:pt x="5817870" y="2173287"/>
                </a:lnTo>
                <a:lnTo>
                  <a:pt x="3699129" y="2173287"/>
                </a:lnTo>
                <a:lnTo>
                  <a:pt x="3649956" y="2169980"/>
                </a:lnTo>
                <a:lnTo>
                  <a:pt x="3602801" y="2160349"/>
                </a:lnTo>
                <a:lnTo>
                  <a:pt x="3558095" y="2144823"/>
                </a:lnTo>
                <a:lnTo>
                  <a:pt x="3516267" y="2123835"/>
                </a:lnTo>
                <a:lnTo>
                  <a:pt x="3477749" y="2097816"/>
                </a:lnTo>
                <a:lnTo>
                  <a:pt x="3442970" y="2067198"/>
                </a:lnTo>
                <a:lnTo>
                  <a:pt x="3412360" y="2032412"/>
                </a:lnTo>
                <a:lnTo>
                  <a:pt x="3386351" y="1993890"/>
                </a:lnTo>
                <a:lnTo>
                  <a:pt x="3365373" y="1952063"/>
                </a:lnTo>
                <a:lnTo>
                  <a:pt x="3349855" y="1907363"/>
                </a:lnTo>
                <a:lnTo>
                  <a:pt x="3340229" y="1860222"/>
                </a:lnTo>
                <a:lnTo>
                  <a:pt x="3336925" y="1811070"/>
                </a:lnTo>
                <a:lnTo>
                  <a:pt x="3336925" y="362204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486525" y="4601717"/>
            <a:ext cx="20745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5600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Hohes</a:t>
            </a:r>
            <a:r>
              <a:rPr sz="20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Risiko</a:t>
            </a:r>
            <a:r>
              <a:rPr sz="20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für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20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NEUE</a:t>
            </a:r>
            <a:r>
              <a:rPr sz="20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IMI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2875" y="4075176"/>
            <a:ext cx="8758555" cy="2783205"/>
            <a:chOff x="142875" y="4075176"/>
            <a:chExt cx="8758555" cy="278320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0126" y="5997576"/>
              <a:ext cx="2051050" cy="8366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75" y="6021387"/>
              <a:ext cx="2054225" cy="8366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60775" y="4075176"/>
              <a:ext cx="1943100" cy="1082675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61315" y="1193673"/>
            <a:ext cx="7292340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400" dirty="0"/>
              <a:t>Risiko</a:t>
            </a:r>
            <a:r>
              <a:rPr sz="3400" spc="-45" dirty="0"/>
              <a:t> </a:t>
            </a:r>
            <a:r>
              <a:rPr sz="3400" dirty="0"/>
              <a:t>für</a:t>
            </a:r>
            <a:r>
              <a:rPr sz="3400" spc="-70" dirty="0"/>
              <a:t> </a:t>
            </a:r>
            <a:r>
              <a:rPr sz="3400" dirty="0"/>
              <a:t>eine</a:t>
            </a:r>
            <a:r>
              <a:rPr sz="3400" spc="-55" dirty="0"/>
              <a:t> </a:t>
            </a:r>
            <a:r>
              <a:rPr sz="3400" dirty="0"/>
              <a:t>IMI</a:t>
            </a:r>
            <a:r>
              <a:rPr sz="3400" spc="-50" dirty="0"/>
              <a:t> </a:t>
            </a:r>
            <a:r>
              <a:rPr sz="3400" dirty="0"/>
              <a:t>ändert</a:t>
            </a:r>
            <a:r>
              <a:rPr sz="3400" spc="-50" dirty="0"/>
              <a:t> </a:t>
            </a:r>
            <a:r>
              <a:rPr sz="3400" dirty="0"/>
              <a:t>sich</a:t>
            </a:r>
            <a:r>
              <a:rPr sz="3400" spc="-70" dirty="0"/>
              <a:t> </a:t>
            </a:r>
            <a:r>
              <a:rPr sz="3400" dirty="0"/>
              <a:t>über</a:t>
            </a:r>
            <a:r>
              <a:rPr sz="3400" spc="-55" dirty="0"/>
              <a:t> </a:t>
            </a:r>
            <a:r>
              <a:rPr sz="3400" spc="-25" dirty="0"/>
              <a:t>die </a:t>
            </a:r>
            <a:r>
              <a:rPr sz="3400" dirty="0"/>
              <a:t>Zeit</a:t>
            </a:r>
            <a:r>
              <a:rPr sz="3400" spc="-60" dirty="0"/>
              <a:t> </a:t>
            </a:r>
            <a:r>
              <a:rPr sz="3400" dirty="0"/>
              <a:t>des</a:t>
            </a:r>
            <a:r>
              <a:rPr sz="3400" spc="-50" dirty="0"/>
              <a:t> </a:t>
            </a:r>
            <a:r>
              <a:rPr sz="3400" spc="-10" dirty="0"/>
              <a:t>Trockenstehens</a:t>
            </a:r>
            <a:endParaRPr sz="3400"/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27.02.2025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AMRFV-</a:t>
            </a:r>
            <a:r>
              <a:rPr spc="-20" dirty="0"/>
              <a:t>Training</a:t>
            </a:r>
            <a:r>
              <a:rPr spc="-15" dirty="0"/>
              <a:t> </a:t>
            </a:r>
            <a:r>
              <a:rPr dirty="0"/>
              <a:t>2025</a:t>
            </a:r>
            <a:r>
              <a:rPr spc="35" dirty="0"/>
              <a:t> </a:t>
            </a:r>
            <a:r>
              <a:rPr spc="-10" dirty="0"/>
              <a:t>Salzburg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4630">
              <a:lnSpc>
                <a:spcPts val="1240"/>
              </a:lnSpc>
            </a:pPr>
            <a:r>
              <a:rPr dirty="0"/>
              <a:t>│</a:t>
            </a:r>
            <a:r>
              <a:rPr spc="5" dirty="0"/>
              <a:t> </a:t>
            </a: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23" name="object 23"/>
          <p:cNvSpPr txBox="1"/>
          <p:nvPr/>
        </p:nvSpPr>
        <p:spPr>
          <a:xfrm>
            <a:off x="3727196" y="5284723"/>
            <a:ext cx="21482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2630" indent="-28638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722630" algn="l"/>
              </a:tabLst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geringe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Wahrscheinlichkeit</a:t>
            </a:r>
            <a:r>
              <a:rPr sz="18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IMI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141347"/>
            <a:ext cx="7930515" cy="3733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938953"/>
              </a:buClr>
              <a:buFont typeface="Courier New"/>
              <a:buChar char="o"/>
              <a:tabLst>
                <a:tab pos="355600" algn="l"/>
              </a:tabLst>
            </a:pPr>
            <a:r>
              <a:rPr sz="3200" dirty="0">
                <a:solidFill>
                  <a:srgbClr val="938953"/>
                </a:solidFill>
                <a:latin typeface="Calibri"/>
                <a:cs typeface="Calibri"/>
              </a:rPr>
              <a:t>Gute</a:t>
            </a:r>
            <a:r>
              <a:rPr sz="3200" spc="-6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938953"/>
                </a:solidFill>
                <a:latin typeface="Calibri"/>
                <a:cs typeface="Calibri"/>
              </a:rPr>
              <a:t>Eutergesundheit</a:t>
            </a:r>
            <a:r>
              <a:rPr sz="3200" spc="-5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938953"/>
                </a:solidFill>
                <a:latin typeface="Calibri"/>
                <a:cs typeface="Calibri"/>
              </a:rPr>
              <a:t>(Tankmilchzellzahl</a:t>
            </a:r>
            <a:r>
              <a:rPr sz="3200" spc="-2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938953"/>
                </a:solidFill>
                <a:latin typeface="Calibri"/>
                <a:cs typeface="Calibri"/>
              </a:rPr>
              <a:t>stets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solidFill>
                  <a:srgbClr val="938953"/>
                </a:solidFill>
                <a:latin typeface="Calibri"/>
                <a:cs typeface="Calibri"/>
              </a:rPr>
              <a:t>&lt;200.000</a:t>
            </a:r>
            <a:r>
              <a:rPr sz="3200" spc="-9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938953"/>
                </a:solidFill>
                <a:latin typeface="Calibri"/>
                <a:cs typeface="Calibri"/>
              </a:rPr>
              <a:t>Zellen/ml</a:t>
            </a:r>
            <a:endParaRPr sz="3200">
              <a:latin typeface="Calibri"/>
              <a:cs typeface="Calibri"/>
            </a:endParaRPr>
          </a:p>
          <a:p>
            <a:pPr marL="355600" marR="2169160" indent="-343535">
              <a:lnSpc>
                <a:spcPct val="100000"/>
              </a:lnSpc>
              <a:spcBef>
                <a:spcPts val="770"/>
              </a:spcBef>
              <a:buFont typeface="Courier New"/>
              <a:buChar char="o"/>
              <a:tabLst>
                <a:tab pos="355600" algn="l"/>
              </a:tabLst>
            </a:pPr>
            <a:r>
              <a:rPr sz="3200" dirty="0">
                <a:solidFill>
                  <a:srgbClr val="938953"/>
                </a:solidFill>
                <a:latin typeface="Calibri"/>
                <a:cs typeface="Calibri"/>
              </a:rPr>
              <a:t>Geringe</a:t>
            </a:r>
            <a:r>
              <a:rPr sz="3200" spc="-5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938953"/>
                </a:solidFill>
                <a:latin typeface="Calibri"/>
                <a:cs typeface="Calibri"/>
              </a:rPr>
              <a:t>Neuinfektionsrate</a:t>
            </a:r>
            <a:r>
              <a:rPr sz="3200" spc="-4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938953"/>
                </a:solidFill>
                <a:latin typeface="Calibri"/>
                <a:cs typeface="Calibri"/>
              </a:rPr>
              <a:t>in</a:t>
            </a:r>
            <a:r>
              <a:rPr sz="3200" spc="-5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938953"/>
                </a:solidFill>
                <a:latin typeface="Calibri"/>
                <a:cs typeface="Calibri"/>
              </a:rPr>
              <a:t>der </a:t>
            </a:r>
            <a:r>
              <a:rPr sz="3200" spc="-10" dirty="0">
                <a:solidFill>
                  <a:srgbClr val="938953"/>
                </a:solidFill>
                <a:latin typeface="Calibri"/>
                <a:cs typeface="Calibri"/>
              </a:rPr>
              <a:t>Trockenstehphase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Courier New"/>
              <a:buChar char="o"/>
              <a:tabLst>
                <a:tab pos="355600" algn="l"/>
              </a:tabLst>
            </a:pPr>
            <a:r>
              <a:rPr sz="3200" spc="-20" dirty="0">
                <a:solidFill>
                  <a:srgbClr val="938953"/>
                </a:solidFill>
                <a:latin typeface="Calibri"/>
                <a:cs typeface="Calibri"/>
              </a:rPr>
              <a:t>Infektionsstatus</a:t>
            </a:r>
            <a:r>
              <a:rPr sz="3200" spc="-5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938953"/>
                </a:solidFill>
                <a:latin typeface="Calibri"/>
                <a:cs typeface="Calibri"/>
              </a:rPr>
              <a:t>der</a:t>
            </a:r>
            <a:r>
              <a:rPr sz="3200" spc="-8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938953"/>
                </a:solidFill>
                <a:latin typeface="Calibri"/>
                <a:cs typeface="Calibri"/>
              </a:rPr>
              <a:t>Herde</a:t>
            </a:r>
            <a:r>
              <a:rPr sz="3200" spc="-8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938953"/>
                </a:solidFill>
                <a:latin typeface="Calibri"/>
                <a:cs typeface="Calibri"/>
              </a:rPr>
              <a:t>muss</a:t>
            </a:r>
            <a:r>
              <a:rPr sz="3200" spc="-7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938953"/>
                </a:solidFill>
                <a:latin typeface="Calibri"/>
                <a:cs typeface="Calibri"/>
              </a:rPr>
              <a:t>bekannt</a:t>
            </a:r>
            <a:r>
              <a:rPr sz="3200" spc="-7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938953"/>
                </a:solidFill>
                <a:latin typeface="Calibri"/>
                <a:cs typeface="Calibri"/>
              </a:rPr>
              <a:t>sein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Courier New"/>
              <a:buChar char="o"/>
              <a:tabLst>
                <a:tab pos="355600" algn="l"/>
              </a:tabLst>
            </a:pPr>
            <a:r>
              <a:rPr sz="3200" dirty="0">
                <a:solidFill>
                  <a:srgbClr val="938953"/>
                </a:solidFill>
                <a:latin typeface="Calibri"/>
                <a:cs typeface="Calibri"/>
              </a:rPr>
              <a:t>Monitoring</a:t>
            </a:r>
            <a:r>
              <a:rPr sz="3200" spc="-10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938953"/>
                </a:solidFill>
                <a:latin typeface="Calibri"/>
                <a:cs typeface="Calibri"/>
              </a:rPr>
              <a:t>beim</a:t>
            </a:r>
            <a:r>
              <a:rPr sz="3200" spc="-13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938953"/>
                </a:solidFill>
                <a:latin typeface="Calibri"/>
                <a:cs typeface="Calibri"/>
              </a:rPr>
              <a:t>Vorgehen:</a:t>
            </a:r>
            <a:r>
              <a:rPr sz="3200" spc="-13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938953"/>
                </a:solidFill>
                <a:latin typeface="Calibri"/>
                <a:cs typeface="Calibri"/>
              </a:rPr>
              <a:t>Dranbleiben</a:t>
            </a:r>
            <a:r>
              <a:rPr sz="3200" spc="-11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spc="-50" dirty="0">
                <a:solidFill>
                  <a:srgbClr val="938953"/>
                </a:solidFill>
                <a:latin typeface="Calibri"/>
                <a:cs typeface="Calibri"/>
              </a:rPr>
              <a:t>–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solidFill>
                  <a:srgbClr val="938953"/>
                </a:solidFill>
                <a:latin typeface="Calibri"/>
                <a:cs typeface="Calibri"/>
              </a:rPr>
              <a:t>Routine</a:t>
            </a:r>
            <a:r>
              <a:rPr sz="3200" spc="-13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938953"/>
                </a:solidFill>
                <a:latin typeface="Calibri"/>
                <a:cs typeface="Calibri"/>
              </a:rPr>
              <a:t>anpassen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742" y="1230325"/>
            <a:ext cx="66548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Grundvoraussetzungen</a:t>
            </a:r>
            <a:r>
              <a:rPr spc="-145" dirty="0"/>
              <a:t> </a:t>
            </a:r>
            <a:r>
              <a:rPr spc="-50" dirty="0"/>
              <a:t>STA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5526" y="5348287"/>
            <a:ext cx="914400" cy="9144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27.02.2025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AMRFV-</a:t>
            </a:r>
            <a:r>
              <a:rPr spc="-20" dirty="0"/>
              <a:t>Training</a:t>
            </a:r>
            <a:r>
              <a:rPr spc="-15" dirty="0"/>
              <a:t> </a:t>
            </a:r>
            <a:r>
              <a:rPr dirty="0"/>
              <a:t>2025</a:t>
            </a:r>
            <a:r>
              <a:rPr spc="35" dirty="0"/>
              <a:t> </a:t>
            </a:r>
            <a:r>
              <a:rPr spc="-10" dirty="0"/>
              <a:t>Salzburg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0" dirty="0"/>
              <a:t>Tzt.</a:t>
            </a:r>
            <a:r>
              <a:rPr spc="-30" dirty="0"/>
              <a:t> </a:t>
            </a:r>
            <a:r>
              <a:rPr spc="-40" dirty="0"/>
              <a:t>Dr.</a:t>
            </a:r>
            <a:r>
              <a:rPr spc="-25" dirty="0"/>
              <a:t> </a:t>
            </a:r>
            <a:r>
              <a:rPr dirty="0"/>
              <a:t>Höller</a:t>
            </a:r>
            <a:r>
              <a:rPr spc="-20" dirty="0"/>
              <a:t> </a:t>
            </a:r>
            <a:r>
              <a:rPr dirty="0"/>
              <a:t>Raphael</a:t>
            </a:r>
            <a:r>
              <a:rPr spc="-25" dirty="0"/>
              <a:t> </a:t>
            </a:r>
            <a:r>
              <a:rPr dirty="0"/>
              <a:t>│</a:t>
            </a:r>
            <a:r>
              <a:rPr spc="-5" dirty="0"/>
              <a:t> </a:t>
            </a: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467" y="2167534"/>
            <a:ext cx="3620135" cy="27082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484"/>
              </a:spcBef>
              <a:buClr>
                <a:srgbClr val="938953"/>
              </a:buClr>
              <a:buFont typeface="Arial"/>
              <a:buChar char="–"/>
              <a:tabLst>
                <a:tab pos="299085" algn="l"/>
              </a:tabLst>
            </a:pP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Eutergesunde</a:t>
            </a:r>
            <a:r>
              <a:rPr sz="1600" spc="-3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Kühe</a:t>
            </a:r>
            <a:r>
              <a:rPr sz="1600" spc="-4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&lt;100.000</a:t>
            </a:r>
            <a:r>
              <a:rPr sz="1600" spc="-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Zellen/ml</a:t>
            </a:r>
            <a:endParaRPr sz="16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380"/>
              </a:spcBef>
              <a:buFont typeface="Arial"/>
              <a:buChar char="–"/>
              <a:tabLst>
                <a:tab pos="299085" algn="l"/>
              </a:tabLst>
            </a:pPr>
            <a:r>
              <a:rPr sz="1600" spc="-20" dirty="0">
                <a:solidFill>
                  <a:srgbClr val="938953"/>
                </a:solidFill>
                <a:latin typeface="Calibri"/>
                <a:cs typeface="Calibri"/>
              </a:rPr>
              <a:t>Tankmilchzellzahlen</a:t>
            </a:r>
            <a:r>
              <a:rPr sz="1600" spc="1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von</a:t>
            </a:r>
            <a:r>
              <a:rPr sz="1600" spc="5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&gt;150.000 Zellen/ml-gewisse Eutergesundheitsprobleme</a:t>
            </a:r>
            <a:r>
              <a:rPr sz="1600" spc="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in</a:t>
            </a:r>
            <a:r>
              <a:rPr sz="1600" spc="-3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der</a:t>
            </a:r>
            <a:r>
              <a:rPr sz="1600" spc="-2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Herde</a:t>
            </a:r>
            <a:endParaRPr sz="1600">
              <a:latin typeface="Calibri"/>
              <a:cs typeface="Calibri"/>
            </a:endParaRPr>
          </a:p>
          <a:p>
            <a:pPr marL="299085" marR="14604" indent="-287020">
              <a:lnSpc>
                <a:spcPct val="100000"/>
              </a:lnSpc>
              <a:spcBef>
                <a:spcPts val="390"/>
              </a:spcBef>
              <a:buFont typeface="Arial"/>
              <a:buChar char="–"/>
              <a:tabLst>
                <a:tab pos="299085" algn="l"/>
              </a:tabLst>
            </a:pP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Bei</a:t>
            </a:r>
            <a:r>
              <a:rPr sz="1600" spc="-3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&gt;200.000</a:t>
            </a:r>
            <a:r>
              <a:rPr sz="1600" spc="-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Zellen/ml</a:t>
            </a:r>
            <a:r>
              <a:rPr sz="1600" spc="-4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in</a:t>
            </a:r>
            <a:r>
              <a:rPr sz="1600" spc="-5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der</a:t>
            </a:r>
            <a:r>
              <a:rPr sz="1600" spc="-3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Tankmilch </a:t>
            </a: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definitive</a:t>
            </a:r>
            <a:r>
              <a:rPr sz="1600" spc="-9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Eutergesundheitsprobleme</a:t>
            </a:r>
            <a:endParaRPr sz="1600">
              <a:latin typeface="Calibri"/>
              <a:cs typeface="Calibri"/>
            </a:endParaRPr>
          </a:p>
          <a:p>
            <a:pPr marL="299085" marR="757555" indent="-287020">
              <a:lnSpc>
                <a:spcPct val="100000"/>
              </a:lnSpc>
              <a:spcBef>
                <a:spcPts val="380"/>
              </a:spcBef>
              <a:buFont typeface="Arial"/>
              <a:buChar char="–"/>
              <a:tabLst>
                <a:tab pos="299085" algn="l"/>
              </a:tabLst>
            </a:pP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Fokus</a:t>
            </a:r>
            <a:r>
              <a:rPr sz="1600" spc="-1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auf</a:t>
            </a:r>
            <a:r>
              <a:rPr sz="1600" spc="-4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Ursachenfindung</a:t>
            </a:r>
            <a:r>
              <a:rPr sz="1600" spc="-4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938953"/>
                </a:solidFill>
                <a:latin typeface="Calibri"/>
                <a:cs typeface="Calibri"/>
              </a:rPr>
              <a:t>der </a:t>
            </a: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Euterinfektionen</a:t>
            </a:r>
            <a:r>
              <a:rPr sz="1600" spc="-20" dirty="0">
                <a:solidFill>
                  <a:srgbClr val="938953"/>
                </a:solidFill>
                <a:latin typeface="Calibri"/>
                <a:cs typeface="Calibri"/>
              </a:rPr>
              <a:t> legen</a:t>
            </a:r>
            <a:endParaRPr sz="1600">
              <a:latin typeface="Calibri"/>
              <a:cs typeface="Calibri"/>
            </a:endParaRPr>
          </a:p>
          <a:p>
            <a:pPr marL="299085" marR="448945" indent="-287020">
              <a:lnSpc>
                <a:spcPct val="100000"/>
              </a:lnSpc>
              <a:spcBef>
                <a:spcPts val="390"/>
              </a:spcBef>
              <a:buFont typeface="Arial"/>
              <a:buChar char="–"/>
              <a:tabLst>
                <a:tab pos="299085" algn="l"/>
              </a:tabLst>
            </a:pP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Herdenmanagement</a:t>
            </a:r>
            <a:r>
              <a:rPr sz="1600" spc="-1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verbessern</a:t>
            </a:r>
            <a:r>
              <a:rPr sz="1600" spc="1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938953"/>
                </a:solidFill>
                <a:latin typeface="Calibri"/>
                <a:cs typeface="Calibri"/>
              </a:rPr>
              <a:t>u. </a:t>
            </a: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Herde</a:t>
            </a:r>
            <a:r>
              <a:rPr sz="1600" spc="-4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sanieren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7283" y="5445353"/>
            <a:ext cx="35915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500" spc="-50" dirty="0">
                <a:solidFill>
                  <a:srgbClr val="938953"/>
                </a:solidFill>
                <a:latin typeface="Arial"/>
                <a:cs typeface="Arial"/>
              </a:rPr>
              <a:t>–</a:t>
            </a:r>
            <a:r>
              <a:rPr sz="1500" dirty="0">
                <a:solidFill>
                  <a:srgbClr val="938953"/>
                </a:solidFill>
                <a:latin typeface="Arial"/>
                <a:cs typeface="Arial"/>
              </a:rPr>
              <a:t>	</a:t>
            </a:r>
            <a:r>
              <a:rPr sz="1500" dirty="0">
                <a:solidFill>
                  <a:srgbClr val="938953"/>
                </a:solidFill>
                <a:latin typeface="Calibri"/>
                <a:cs typeface="Calibri"/>
              </a:rPr>
              <a:t>Dann</a:t>
            </a:r>
            <a:r>
              <a:rPr sz="1500" spc="-5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938953"/>
                </a:solidFill>
                <a:latin typeface="Calibri"/>
                <a:cs typeface="Calibri"/>
              </a:rPr>
              <a:t>Beginn</a:t>
            </a:r>
            <a:r>
              <a:rPr sz="1500" spc="-5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938953"/>
                </a:solidFill>
                <a:latin typeface="Calibri"/>
                <a:cs typeface="Calibri"/>
              </a:rPr>
              <a:t>mit</a:t>
            </a:r>
            <a:r>
              <a:rPr sz="1500" spc="-4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938953"/>
                </a:solidFill>
                <a:latin typeface="Calibri"/>
                <a:cs typeface="Calibri"/>
              </a:rPr>
              <a:t>Selektiven</a:t>
            </a:r>
            <a:r>
              <a:rPr sz="1500" spc="-1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938953"/>
                </a:solidFill>
                <a:latin typeface="Calibri"/>
                <a:cs typeface="Calibri"/>
              </a:rPr>
              <a:t>Trockenstellen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866013"/>
            <a:ext cx="79679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Eutergesundheit-</a:t>
            </a:r>
            <a:r>
              <a:rPr sz="3600" spc="-25" dirty="0"/>
              <a:t>Tankmilchzellzahl</a:t>
            </a:r>
            <a:r>
              <a:rPr sz="3600" spc="65" dirty="0"/>
              <a:t> </a:t>
            </a:r>
            <a:r>
              <a:rPr sz="3600" spc="-10" dirty="0"/>
              <a:t>stets</a:t>
            </a:r>
            <a:endParaRPr sz="3600"/>
          </a:p>
          <a:p>
            <a:pPr marL="12700">
              <a:lnSpc>
                <a:spcPct val="100000"/>
              </a:lnSpc>
            </a:pPr>
            <a:r>
              <a:rPr sz="3600" dirty="0"/>
              <a:t>&lt;200.000</a:t>
            </a:r>
            <a:r>
              <a:rPr sz="3600" spc="-114" dirty="0"/>
              <a:t> </a:t>
            </a:r>
            <a:r>
              <a:rPr sz="3600" spc="-10" dirty="0"/>
              <a:t>Zellen/ml</a:t>
            </a:r>
            <a:endParaRPr sz="3600"/>
          </a:p>
        </p:txBody>
      </p:sp>
      <p:grpSp>
        <p:nvGrpSpPr>
          <p:cNvPr id="5" name="object 5"/>
          <p:cNvGrpSpPr/>
          <p:nvPr/>
        </p:nvGrpSpPr>
        <p:grpSpPr>
          <a:xfrm>
            <a:off x="2384791" y="4878219"/>
            <a:ext cx="416559" cy="570865"/>
            <a:chOff x="2384791" y="4878219"/>
            <a:chExt cx="416559" cy="5708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4791" y="4878219"/>
              <a:ext cx="416500" cy="5702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1476" y="4894326"/>
              <a:ext cx="358775" cy="5048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11476" y="4894326"/>
              <a:ext cx="358775" cy="504825"/>
            </a:xfrm>
            <a:custGeom>
              <a:avLst/>
              <a:gdLst/>
              <a:ahLst/>
              <a:cxnLst/>
              <a:rect l="l" t="t" r="r" b="b"/>
              <a:pathLst>
                <a:path w="358775" h="504825">
                  <a:moveTo>
                    <a:pt x="0" y="325374"/>
                  </a:moveTo>
                  <a:lnTo>
                    <a:pt x="89662" y="325374"/>
                  </a:lnTo>
                  <a:lnTo>
                    <a:pt x="89662" y="0"/>
                  </a:lnTo>
                  <a:lnTo>
                    <a:pt x="268986" y="0"/>
                  </a:lnTo>
                  <a:lnTo>
                    <a:pt x="268986" y="325374"/>
                  </a:lnTo>
                  <a:lnTo>
                    <a:pt x="358775" y="325374"/>
                  </a:lnTo>
                  <a:lnTo>
                    <a:pt x="179324" y="504825"/>
                  </a:lnTo>
                  <a:lnTo>
                    <a:pt x="0" y="325374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572000" y="2195512"/>
            <a:ext cx="4272280" cy="3930650"/>
            <a:chOff x="4572000" y="2195512"/>
            <a:chExt cx="4272280" cy="393065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2195512"/>
              <a:ext cx="4176776" cy="39306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3400" y="2962655"/>
              <a:ext cx="690372" cy="18364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210550" y="2997200"/>
              <a:ext cx="581025" cy="1727200"/>
            </a:xfrm>
            <a:custGeom>
              <a:avLst/>
              <a:gdLst/>
              <a:ahLst/>
              <a:cxnLst/>
              <a:rect l="l" t="t" r="r" b="b"/>
              <a:pathLst>
                <a:path w="581025" h="1727200">
                  <a:moveTo>
                    <a:pt x="0" y="96900"/>
                  </a:moveTo>
                  <a:lnTo>
                    <a:pt x="7604" y="59150"/>
                  </a:lnTo>
                  <a:lnTo>
                    <a:pt x="28352" y="28352"/>
                  </a:lnTo>
                  <a:lnTo>
                    <a:pt x="59150" y="7604"/>
                  </a:lnTo>
                  <a:lnTo>
                    <a:pt x="96900" y="0"/>
                  </a:lnTo>
                  <a:lnTo>
                    <a:pt x="484124" y="0"/>
                  </a:lnTo>
                  <a:lnTo>
                    <a:pt x="521874" y="7604"/>
                  </a:lnTo>
                  <a:lnTo>
                    <a:pt x="552672" y="28352"/>
                  </a:lnTo>
                  <a:lnTo>
                    <a:pt x="573420" y="59150"/>
                  </a:lnTo>
                  <a:lnTo>
                    <a:pt x="581025" y="96900"/>
                  </a:lnTo>
                  <a:lnTo>
                    <a:pt x="581025" y="1630299"/>
                  </a:lnTo>
                  <a:lnTo>
                    <a:pt x="573420" y="1668049"/>
                  </a:lnTo>
                  <a:lnTo>
                    <a:pt x="552672" y="1698847"/>
                  </a:lnTo>
                  <a:lnTo>
                    <a:pt x="521874" y="1719595"/>
                  </a:lnTo>
                  <a:lnTo>
                    <a:pt x="484124" y="1727200"/>
                  </a:lnTo>
                  <a:lnTo>
                    <a:pt x="96900" y="1727200"/>
                  </a:lnTo>
                  <a:lnTo>
                    <a:pt x="59150" y="1719595"/>
                  </a:lnTo>
                  <a:lnTo>
                    <a:pt x="28352" y="1698847"/>
                  </a:lnTo>
                  <a:lnTo>
                    <a:pt x="7604" y="1668049"/>
                  </a:lnTo>
                  <a:lnTo>
                    <a:pt x="0" y="1630299"/>
                  </a:lnTo>
                  <a:lnTo>
                    <a:pt x="0" y="969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27.02.2025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AMRFV-</a:t>
            </a:r>
            <a:r>
              <a:rPr spc="-20" dirty="0"/>
              <a:t>Training</a:t>
            </a:r>
            <a:r>
              <a:rPr spc="-15" dirty="0"/>
              <a:t> </a:t>
            </a:r>
            <a:r>
              <a:rPr dirty="0"/>
              <a:t>2025</a:t>
            </a:r>
            <a:r>
              <a:rPr spc="35" dirty="0"/>
              <a:t> </a:t>
            </a:r>
            <a:r>
              <a:rPr spc="-10" dirty="0"/>
              <a:t>Salzburg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0" dirty="0"/>
              <a:t>Tzt.</a:t>
            </a:r>
            <a:r>
              <a:rPr spc="-30" dirty="0"/>
              <a:t> </a:t>
            </a:r>
            <a:r>
              <a:rPr spc="-40" dirty="0"/>
              <a:t>Dr.</a:t>
            </a:r>
            <a:r>
              <a:rPr spc="-25" dirty="0"/>
              <a:t> </a:t>
            </a:r>
            <a:r>
              <a:rPr dirty="0"/>
              <a:t>Höller</a:t>
            </a:r>
            <a:r>
              <a:rPr spc="-20" dirty="0"/>
              <a:t> </a:t>
            </a:r>
            <a:r>
              <a:rPr dirty="0"/>
              <a:t>Raphael</a:t>
            </a:r>
            <a:r>
              <a:rPr spc="-25" dirty="0"/>
              <a:t> </a:t>
            </a:r>
            <a:r>
              <a:rPr dirty="0"/>
              <a:t>│</a:t>
            </a:r>
            <a:r>
              <a:rPr spc="-5" dirty="0"/>
              <a:t> </a:t>
            </a: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lr>
                <a:srgbClr val="938953"/>
              </a:buClr>
              <a:buFont typeface="Arial"/>
              <a:buChar char="•"/>
              <a:tabLst>
                <a:tab pos="355600" algn="l"/>
              </a:tabLst>
            </a:pPr>
            <a:r>
              <a:rPr spc="-10" dirty="0"/>
              <a:t>Weniger </a:t>
            </a:r>
            <a:r>
              <a:rPr dirty="0"/>
              <a:t>als</a:t>
            </a:r>
            <a:r>
              <a:rPr spc="-35" dirty="0"/>
              <a:t> </a:t>
            </a:r>
            <a:r>
              <a:rPr dirty="0"/>
              <a:t>15%</a:t>
            </a:r>
            <a:r>
              <a:rPr spc="-5" dirty="0"/>
              <a:t> </a:t>
            </a:r>
            <a:r>
              <a:rPr dirty="0"/>
              <a:t>der</a:t>
            </a:r>
            <a:r>
              <a:rPr spc="-10" dirty="0"/>
              <a:t> </a:t>
            </a:r>
            <a:r>
              <a:rPr spc="-25" dirty="0"/>
              <a:t>Trockensteher</a:t>
            </a:r>
            <a:r>
              <a:rPr spc="5" dirty="0"/>
              <a:t> </a:t>
            </a:r>
            <a:r>
              <a:rPr spc="-10" dirty="0"/>
              <a:t>sollten </a:t>
            </a:r>
            <a:r>
              <a:rPr dirty="0"/>
              <a:t>sich</a:t>
            </a:r>
            <a:r>
              <a:rPr spc="-45" dirty="0"/>
              <a:t> </a:t>
            </a:r>
            <a:r>
              <a:rPr spc="-10" dirty="0"/>
              <a:t>Euterinfektionen</a:t>
            </a:r>
            <a:r>
              <a:rPr spc="-35" dirty="0"/>
              <a:t> </a:t>
            </a:r>
            <a:r>
              <a:rPr dirty="0"/>
              <a:t>währen</a:t>
            </a:r>
            <a:r>
              <a:rPr spc="-20" dirty="0"/>
              <a:t> </a:t>
            </a:r>
            <a:r>
              <a:rPr dirty="0"/>
              <a:t>der</a:t>
            </a:r>
            <a:r>
              <a:rPr spc="-40" dirty="0"/>
              <a:t> </a:t>
            </a:r>
            <a:r>
              <a:rPr spc="-25" dirty="0"/>
              <a:t>TS- </a:t>
            </a:r>
            <a:r>
              <a:rPr dirty="0"/>
              <a:t>Phase</a:t>
            </a:r>
            <a:r>
              <a:rPr spc="-35" dirty="0"/>
              <a:t> </a:t>
            </a:r>
            <a:r>
              <a:rPr spc="-10" dirty="0"/>
              <a:t>zuziehen</a:t>
            </a:r>
          </a:p>
          <a:p>
            <a:pPr marL="355600" marR="126364" indent="-34353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Stehts</a:t>
            </a:r>
            <a:r>
              <a:rPr spc="65" dirty="0"/>
              <a:t> </a:t>
            </a:r>
            <a:r>
              <a:rPr spc="-20" dirty="0"/>
              <a:t>Umweltinfektionen-</a:t>
            </a:r>
            <a:r>
              <a:rPr spc="-10" dirty="0"/>
              <a:t>Risikofaktoren abklären</a:t>
            </a:r>
          </a:p>
          <a:p>
            <a:pPr marL="756285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56285" algn="l"/>
              </a:tabLst>
            </a:pP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Trockenstellmanagement</a:t>
            </a:r>
            <a:endParaRPr sz="1600">
              <a:latin typeface="Calibri"/>
              <a:cs typeface="Calibri"/>
            </a:endParaRPr>
          </a:p>
          <a:p>
            <a:pPr marL="1155700" marR="329565" lvl="2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1155700" algn="l"/>
              </a:tabLst>
            </a:pP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AB-</a:t>
            </a:r>
            <a:r>
              <a:rPr sz="1600" spc="-20" dirty="0">
                <a:solidFill>
                  <a:srgbClr val="938953"/>
                </a:solidFill>
                <a:latin typeface="Calibri"/>
                <a:cs typeface="Calibri"/>
              </a:rPr>
              <a:t>Trockensteller</a:t>
            </a:r>
            <a:r>
              <a:rPr sz="1600" spc="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(Wirkstoff) Zitzenversiegler</a:t>
            </a:r>
            <a:endParaRPr sz="16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1155700" algn="l"/>
              </a:tabLst>
            </a:pP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Antibiogramm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56285" algn="l"/>
              </a:tabLst>
            </a:pP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Aufstallung</a:t>
            </a:r>
            <a:r>
              <a:rPr sz="1600" spc="-25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938953"/>
                </a:solidFill>
                <a:latin typeface="Calibri"/>
                <a:cs typeface="Calibri"/>
              </a:rPr>
              <a:t>–</a:t>
            </a:r>
            <a:r>
              <a:rPr sz="1600" spc="10" dirty="0">
                <a:solidFill>
                  <a:srgbClr val="93895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Hygiene</a:t>
            </a:r>
            <a:endParaRPr sz="1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56285" algn="l"/>
              </a:tabLst>
            </a:pPr>
            <a:r>
              <a:rPr sz="1600" spc="-10" dirty="0">
                <a:solidFill>
                  <a:srgbClr val="938953"/>
                </a:solidFill>
                <a:latin typeface="Calibri"/>
                <a:cs typeface="Calibri"/>
              </a:rPr>
              <a:t>Fütterung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16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dirty="0"/>
              <a:t>Senkung</a:t>
            </a:r>
            <a:r>
              <a:rPr spc="-30" dirty="0"/>
              <a:t> </a:t>
            </a:r>
            <a:r>
              <a:rPr dirty="0"/>
              <a:t>der</a:t>
            </a:r>
            <a:r>
              <a:rPr spc="-40" dirty="0"/>
              <a:t> </a:t>
            </a:r>
            <a:r>
              <a:rPr spc="-10" dirty="0"/>
              <a:t>NEUINFEKTIONSRATE</a:t>
            </a:r>
          </a:p>
          <a:p>
            <a:pPr marL="469900">
              <a:lnSpc>
                <a:spcPct val="100000"/>
              </a:lnSpc>
            </a:pPr>
            <a:r>
              <a:rPr spc="-10" dirty="0"/>
              <a:t>wichtigster</a:t>
            </a:r>
            <a:r>
              <a:rPr spc="-50" dirty="0"/>
              <a:t> </a:t>
            </a:r>
            <a:r>
              <a:rPr dirty="0"/>
              <a:t>Aspekt</a:t>
            </a:r>
            <a:r>
              <a:rPr spc="-15" dirty="0"/>
              <a:t> </a:t>
            </a:r>
            <a:r>
              <a:rPr dirty="0"/>
              <a:t>auf</a:t>
            </a:r>
            <a:r>
              <a:rPr spc="-25" dirty="0"/>
              <a:t> </a:t>
            </a:r>
            <a:r>
              <a:rPr spc="-10" dirty="0"/>
              <a:t>Herdenebne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Geringe</a:t>
            </a:r>
            <a:r>
              <a:rPr sz="3600" spc="-5" dirty="0"/>
              <a:t> </a:t>
            </a:r>
            <a:r>
              <a:rPr sz="3600" dirty="0"/>
              <a:t>Neuinfektionsrate</a:t>
            </a:r>
            <a:r>
              <a:rPr sz="3600" spc="-25" dirty="0"/>
              <a:t> </a:t>
            </a:r>
            <a:r>
              <a:rPr sz="3600" dirty="0"/>
              <a:t>in</a:t>
            </a:r>
            <a:r>
              <a:rPr sz="3600" spc="-10" dirty="0"/>
              <a:t> </a:t>
            </a:r>
            <a:r>
              <a:rPr sz="3600" dirty="0"/>
              <a:t>der</a:t>
            </a:r>
            <a:r>
              <a:rPr sz="3600" spc="-10" dirty="0"/>
              <a:t> </a:t>
            </a:r>
            <a:r>
              <a:rPr sz="3600" spc="-25" dirty="0"/>
              <a:t>TS- </a:t>
            </a:r>
            <a:r>
              <a:rPr sz="3600" spc="-10" dirty="0"/>
              <a:t>Phase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3001" y="2193925"/>
            <a:ext cx="4392549" cy="360045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56475" y="5619750"/>
            <a:ext cx="558800" cy="420370"/>
            <a:chOff x="356475" y="5619750"/>
            <a:chExt cx="558800" cy="4203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475" y="5620420"/>
              <a:ext cx="558242" cy="4192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287" y="5624512"/>
              <a:ext cx="492125" cy="3603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95287" y="5624512"/>
              <a:ext cx="492125" cy="360680"/>
            </a:xfrm>
            <a:custGeom>
              <a:avLst/>
              <a:gdLst/>
              <a:ahLst/>
              <a:cxnLst/>
              <a:rect l="l" t="t" r="r" b="b"/>
              <a:pathLst>
                <a:path w="492125" h="360679">
                  <a:moveTo>
                    <a:pt x="0" y="90093"/>
                  </a:moveTo>
                  <a:lnTo>
                    <a:pt x="311950" y="90093"/>
                  </a:lnTo>
                  <a:lnTo>
                    <a:pt x="311950" y="0"/>
                  </a:lnTo>
                  <a:lnTo>
                    <a:pt x="492125" y="180187"/>
                  </a:lnTo>
                  <a:lnTo>
                    <a:pt x="311950" y="360362"/>
                  </a:lnTo>
                  <a:lnTo>
                    <a:pt x="311950" y="270268"/>
                  </a:lnTo>
                  <a:lnTo>
                    <a:pt x="0" y="270268"/>
                  </a:lnTo>
                  <a:lnTo>
                    <a:pt x="0" y="90093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27.02.2025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AMRFV-</a:t>
            </a:r>
            <a:r>
              <a:rPr spc="-20" dirty="0"/>
              <a:t>Training</a:t>
            </a:r>
            <a:r>
              <a:rPr spc="-15" dirty="0"/>
              <a:t> </a:t>
            </a:r>
            <a:r>
              <a:rPr dirty="0"/>
              <a:t>2025</a:t>
            </a:r>
            <a:r>
              <a:rPr spc="35" dirty="0"/>
              <a:t> </a:t>
            </a:r>
            <a:r>
              <a:rPr spc="-10" dirty="0"/>
              <a:t>Salzburg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0" dirty="0"/>
              <a:t>Tzt.</a:t>
            </a:r>
            <a:r>
              <a:rPr spc="-30" dirty="0"/>
              <a:t> </a:t>
            </a:r>
            <a:r>
              <a:rPr spc="-40" dirty="0"/>
              <a:t>Dr.</a:t>
            </a:r>
            <a:r>
              <a:rPr spc="-25" dirty="0"/>
              <a:t> </a:t>
            </a:r>
            <a:r>
              <a:rPr dirty="0"/>
              <a:t>Höller</a:t>
            </a:r>
            <a:r>
              <a:rPr spc="-20" dirty="0"/>
              <a:t> </a:t>
            </a:r>
            <a:r>
              <a:rPr dirty="0"/>
              <a:t>Raphael</a:t>
            </a:r>
            <a:r>
              <a:rPr spc="-25" dirty="0"/>
              <a:t> </a:t>
            </a:r>
            <a:r>
              <a:rPr dirty="0"/>
              <a:t>│</a:t>
            </a:r>
            <a:r>
              <a:rPr spc="-5" dirty="0"/>
              <a:t> </a:t>
            </a: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416" y="745998"/>
            <a:ext cx="494538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/>
              <a:t>Infektionsstatus</a:t>
            </a:r>
            <a:r>
              <a:rPr sz="3400" spc="-90" dirty="0"/>
              <a:t> </a:t>
            </a:r>
            <a:r>
              <a:rPr sz="3400" dirty="0"/>
              <a:t>der</a:t>
            </a:r>
            <a:r>
              <a:rPr sz="3400" spc="-95" dirty="0"/>
              <a:t> </a:t>
            </a:r>
            <a:r>
              <a:rPr sz="3400" spc="-10" dirty="0"/>
              <a:t>Herde</a:t>
            </a:r>
            <a:endParaRPr sz="3400"/>
          </a:p>
        </p:txBody>
      </p:sp>
      <p:grpSp>
        <p:nvGrpSpPr>
          <p:cNvPr id="3" name="object 3"/>
          <p:cNvGrpSpPr/>
          <p:nvPr/>
        </p:nvGrpSpPr>
        <p:grpSpPr>
          <a:xfrm>
            <a:off x="0" y="1556842"/>
            <a:ext cx="9109075" cy="363855"/>
            <a:chOff x="0" y="1556842"/>
            <a:chExt cx="9109075" cy="363855"/>
          </a:xfrm>
        </p:grpSpPr>
        <p:sp>
          <p:nvSpPr>
            <p:cNvPr id="4" name="object 4"/>
            <p:cNvSpPr/>
            <p:nvPr/>
          </p:nvSpPr>
          <p:spPr>
            <a:xfrm>
              <a:off x="0" y="1556841"/>
              <a:ext cx="9109075" cy="363855"/>
            </a:xfrm>
            <a:custGeom>
              <a:avLst/>
              <a:gdLst/>
              <a:ahLst/>
              <a:cxnLst/>
              <a:rect l="l" t="t" r="r" b="b"/>
              <a:pathLst>
                <a:path w="9109075" h="363855">
                  <a:moveTo>
                    <a:pt x="9108567" y="0"/>
                  </a:moveTo>
                  <a:lnTo>
                    <a:pt x="6732270" y="0"/>
                  </a:lnTo>
                  <a:lnTo>
                    <a:pt x="4355973" y="0"/>
                  </a:lnTo>
                  <a:lnTo>
                    <a:pt x="2225294" y="0"/>
                  </a:lnTo>
                  <a:lnTo>
                    <a:pt x="0" y="0"/>
                  </a:lnTo>
                  <a:lnTo>
                    <a:pt x="0" y="363270"/>
                  </a:lnTo>
                  <a:lnTo>
                    <a:pt x="2225294" y="363270"/>
                  </a:lnTo>
                  <a:lnTo>
                    <a:pt x="4355973" y="363270"/>
                  </a:lnTo>
                  <a:lnTo>
                    <a:pt x="6732270" y="363270"/>
                  </a:lnTo>
                  <a:lnTo>
                    <a:pt x="9108567" y="363270"/>
                  </a:lnTo>
                  <a:lnTo>
                    <a:pt x="91085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8553" y="1596389"/>
              <a:ext cx="7687945" cy="280670"/>
            </a:xfrm>
            <a:custGeom>
              <a:avLst/>
              <a:gdLst/>
              <a:ahLst/>
              <a:cxnLst/>
              <a:rect l="l" t="t" r="r" b="b"/>
              <a:pathLst>
                <a:path w="7687945" h="280669">
                  <a:moveTo>
                    <a:pt x="687324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87324" y="280416"/>
                  </a:lnTo>
                  <a:lnTo>
                    <a:pt x="687324" y="0"/>
                  </a:lnTo>
                  <a:close/>
                </a:path>
                <a:path w="7687945" h="280669">
                  <a:moveTo>
                    <a:pt x="3155238" y="0"/>
                  </a:moveTo>
                  <a:lnTo>
                    <a:pt x="1887270" y="0"/>
                  </a:lnTo>
                  <a:lnTo>
                    <a:pt x="1887270" y="280416"/>
                  </a:lnTo>
                  <a:lnTo>
                    <a:pt x="3155238" y="280416"/>
                  </a:lnTo>
                  <a:lnTo>
                    <a:pt x="3155238" y="0"/>
                  </a:lnTo>
                  <a:close/>
                </a:path>
                <a:path w="7687945" h="280669">
                  <a:moveTo>
                    <a:pt x="5352707" y="0"/>
                  </a:moveTo>
                  <a:lnTo>
                    <a:pt x="4197527" y="0"/>
                  </a:lnTo>
                  <a:lnTo>
                    <a:pt x="4197527" y="280416"/>
                  </a:lnTo>
                  <a:lnTo>
                    <a:pt x="5352707" y="280416"/>
                  </a:lnTo>
                  <a:lnTo>
                    <a:pt x="5352707" y="0"/>
                  </a:lnTo>
                  <a:close/>
                </a:path>
                <a:path w="7687945" h="280669">
                  <a:moveTo>
                    <a:pt x="7687869" y="0"/>
                  </a:moveTo>
                  <a:lnTo>
                    <a:pt x="6616497" y="0"/>
                  </a:lnTo>
                  <a:lnTo>
                    <a:pt x="6616497" y="280416"/>
                  </a:lnTo>
                  <a:lnTo>
                    <a:pt x="7687869" y="280416"/>
                  </a:lnTo>
                  <a:lnTo>
                    <a:pt x="76878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0" y="1550416"/>
          <a:ext cx="9191625" cy="4895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2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Erreger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05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Herdenstatus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08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Massnahme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34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Monitoring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63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kuhassoziiert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Calibri"/>
                        <a:buChar char="-"/>
                        <a:tabLst>
                          <a:tab pos="377825" algn="l"/>
                        </a:tabLst>
                      </a:pPr>
                      <a:r>
                        <a:rPr sz="1600" i="1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S.</a:t>
                      </a:r>
                      <a:r>
                        <a:rPr sz="1600" i="1" spc="-20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10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aureus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377825" algn="l"/>
                        </a:tabLst>
                      </a:pPr>
                      <a:r>
                        <a:rPr sz="1600" i="1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NAS</a:t>
                      </a:r>
                      <a:r>
                        <a:rPr sz="1600" i="1" spc="-45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(früher</a:t>
                      </a:r>
                      <a:r>
                        <a:rPr sz="1600" i="1" spc="-35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KNS)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7825" marR="690880" indent="-28702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377825" algn="l"/>
                        </a:tabLst>
                      </a:pPr>
                      <a:r>
                        <a:rPr sz="1600" i="1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Sc.</a:t>
                      </a:r>
                      <a:r>
                        <a:rPr sz="1600" i="1" spc="-20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10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Agalactiae </a:t>
                      </a:r>
                      <a:r>
                        <a:rPr sz="1600" i="1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(Gelber</a:t>
                      </a:r>
                      <a:r>
                        <a:rPr sz="1600" i="1" spc="-45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10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Galt)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377825" algn="l"/>
                        </a:tabLst>
                      </a:pPr>
                      <a:r>
                        <a:rPr sz="1600" i="1" spc="-10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Mycoplasma</a:t>
                      </a:r>
                      <a:r>
                        <a:rPr sz="1600" i="1" spc="-5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bovis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7825" marR="431800" indent="-28702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377825" algn="l"/>
                        </a:tabLst>
                      </a:pPr>
                      <a:r>
                        <a:rPr sz="1600" i="1" spc="-10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Corynebacterium bovis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77825" marR="143510" indent="-28702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Wingdings"/>
                        <a:buChar char=""/>
                        <a:tabLst>
                          <a:tab pos="37782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Herdensanierung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bevor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mit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Selektiven Trockenstellen begonnen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werden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kann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171450" indent="-28702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Wingdings"/>
                        <a:buChar char="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alle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Kühe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vorm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beproben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um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keine subklinischen Euterinfektionen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zu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übersehen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250190" indent="-28702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Wingdings"/>
                        <a:buChar char=""/>
                        <a:tabLst>
                          <a:tab pos="37846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Behandlungserfolg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nach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Abkalbung überprüfen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um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Verschleppung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zu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vermeiden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66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umweltassoziiert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Calibri"/>
                        <a:buChar char="-"/>
                        <a:tabLst>
                          <a:tab pos="377825" algn="l"/>
                        </a:tabLst>
                      </a:pPr>
                      <a:r>
                        <a:rPr sz="1600" i="1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E.</a:t>
                      </a:r>
                      <a:r>
                        <a:rPr sz="1600" i="1" spc="-20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 coli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7825" marR="33591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Calibri"/>
                        <a:buChar char="-"/>
                        <a:tabLst>
                          <a:tab pos="377825" algn="l"/>
                        </a:tabLst>
                      </a:pPr>
                      <a:r>
                        <a:rPr sz="1600" i="1" spc="-20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Streptokokken</a:t>
                      </a:r>
                      <a:r>
                        <a:rPr sz="1600" i="1" spc="40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(Sc. </a:t>
                      </a:r>
                      <a:r>
                        <a:rPr sz="1600" i="1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uberis,</a:t>
                      </a:r>
                      <a:r>
                        <a:rPr sz="1600" i="1" spc="-35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5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Sc. </a:t>
                      </a:r>
                      <a:r>
                        <a:rPr sz="1600" i="1" spc="-10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dysgalactiae)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377825" algn="l"/>
                        </a:tabLst>
                      </a:pPr>
                      <a:r>
                        <a:rPr sz="1600" i="1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Klebsiella,</a:t>
                      </a:r>
                      <a:r>
                        <a:rPr sz="1600" i="1" spc="-80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10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Serratia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377825" algn="l"/>
                        </a:tabLst>
                      </a:pPr>
                      <a:r>
                        <a:rPr sz="1600" i="1" spc="-10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Bacillus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377825" algn="l"/>
                        </a:tabLst>
                      </a:pPr>
                      <a:r>
                        <a:rPr sz="1600" i="1" spc="-10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Enterokokken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7825" marR="87630" indent="-28702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Wingdings"/>
                        <a:buChar char=""/>
                        <a:tabLst>
                          <a:tab pos="37782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Zellzahl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und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CMT-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Test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beim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Trockenstellen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genügen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oftmals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8460" marR="193675" indent="-28702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Wingdings"/>
                        <a:buChar char="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Kühe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mit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erhöhter Zellzahl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klinischer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Mastitis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beproben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ts val="2030"/>
                        </a:lnSpc>
                        <a:spcBef>
                          <a:spcPts val="260"/>
                        </a:spcBef>
                        <a:buFont typeface="Wingdings"/>
                        <a:buChar char=""/>
                        <a:tabLst>
                          <a:tab pos="378460" algn="l"/>
                        </a:tabLst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Leitkeimbestimmung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378460" marR="672465" indent="-287020">
                        <a:lnSpc>
                          <a:spcPts val="2160"/>
                        </a:lnSpc>
                        <a:spcBef>
                          <a:spcPts val="65"/>
                        </a:spcBef>
                        <a:buFont typeface="Wingdings"/>
                        <a:buChar char=""/>
                        <a:tabLst>
                          <a:tab pos="37846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Optimaler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AB-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Trockensteller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27.02.2025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AMRFV-</a:t>
            </a:r>
            <a:r>
              <a:rPr spc="-20" dirty="0"/>
              <a:t>Training</a:t>
            </a:r>
            <a:r>
              <a:rPr spc="-15" dirty="0"/>
              <a:t> </a:t>
            </a:r>
            <a:r>
              <a:rPr dirty="0"/>
              <a:t>2025</a:t>
            </a:r>
            <a:r>
              <a:rPr spc="35" dirty="0"/>
              <a:t> </a:t>
            </a:r>
            <a:r>
              <a:rPr spc="-10" dirty="0"/>
              <a:t>Salzburg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0" dirty="0"/>
              <a:t>Tzt.</a:t>
            </a:r>
            <a:r>
              <a:rPr spc="-30" dirty="0"/>
              <a:t> </a:t>
            </a:r>
            <a:r>
              <a:rPr spc="-40" dirty="0"/>
              <a:t>Dr.</a:t>
            </a:r>
            <a:r>
              <a:rPr spc="-25" dirty="0"/>
              <a:t> </a:t>
            </a:r>
            <a:r>
              <a:rPr dirty="0"/>
              <a:t>Höller</a:t>
            </a:r>
            <a:r>
              <a:rPr spc="-20" dirty="0"/>
              <a:t> </a:t>
            </a:r>
            <a:r>
              <a:rPr dirty="0"/>
              <a:t>Raphael</a:t>
            </a:r>
            <a:r>
              <a:rPr spc="-25" dirty="0"/>
              <a:t> </a:t>
            </a:r>
            <a:r>
              <a:rPr dirty="0"/>
              <a:t>│</a:t>
            </a:r>
            <a:r>
              <a:rPr spc="-5" dirty="0"/>
              <a:t> </a:t>
            </a: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747</Words>
  <Application>Microsoft Office PowerPoint</Application>
  <PresentationFormat>Presentación en pantalla (4:3)</PresentationFormat>
  <Paragraphs>181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Garamond</vt:lpstr>
      <vt:lpstr>Segoe UI</vt:lpstr>
      <vt:lpstr>Wingdings</vt:lpstr>
      <vt:lpstr>Office Theme</vt:lpstr>
      <vt:lpstr>Selektives Trockenstellen in Milchviehherden</vt:lpstr>
      <vt:lpstr>Presentación de PowerPoint</vt:lpstr>
      <vt:lpstr>Zielsetzung STA</vt:lpstr>
      <vt:lpstr>Phasen der Trockenstehzeit</vt:lpstr>
      <vt:lpstr>Risiko für eine IMI ändert sich über die Zeit des Trockenstehens</vt:lpstr>
      <vt:lpstr>Grundvoraussetzungen STA</vt:lpstr>
      <vt:lpstr>Eutergesundheit-Tankmilchzellzahl stets &lt;200.000 Zellen/ml</vt:lpstr>
      <vt:lpstr>Geringe Neuinfektionsrate in der TS- Phase</vt:lpstr>
      <vt:lpstr>Infektionsstatus der Herde</vt:lpstr>
      <vt:lpstr>Monitoring</vt:lpstr>
      <vt:lpstr>Vorgehen in unserer Praxis</vt:lpstr>
      <vt:lpstr>Selektiv Trockenstellen</vt:lpstr>
      <vt:lpstr>Selektiv Trockenstellen</vt:lpstr>
      <vt:lpstr>Zusammenfassung</vt:lpstr>
      <vt:lpstr>ENDE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Andrea Castro Troya</cp:lastModifiedBy>
  <cp:revision>1</cp:revision>
  <dcterms:created xsi:type="dcterms:W3CDTF">2025-02-21T08:06:44Z</dcterms:created>
  <dcterms:modified xsi:type="dcterms:W3CDTF">2025-02-21T08:07:43Z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2025-02-21T00:00:00Z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2025-02-21T00:00:00Z</vt:filetime>
  </property>
  <property fmtid="{D5CDD505-2E9C-101B-9397-08002B2CF9AE}" pid="5" name="Producer">
    <vt:lpwstr>3-Heights(TM) PDF Security Shell 4.8.25.2 (http://www.pdf-tools.com)</vt:lpwstr>
  </property>
</Properties>
</file>